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59" r:id="rId4"/>
    <p:sldId id="289" r:id="rId5"/>
    <p:sldId id="290" r:id="rId6"/>
    <p:sldId id="292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009900"/>
    <a:srgbClr val="FF9900"/>
    <a:srgbClr val="00FF00"/>
    <a:srgbClr val="CC3300"/>
    <a:srgbClr val="CA0697"/>
    <a:srgbClr val="FFFFCC"/>
    <a:srgbClr val="FFFF99"/>
    <a:srgbClr val="FF33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VY_32_INOVACE_19_Pravopis předpon s-, z-, </a:t>
          </a:r>
          <a:r>
            <a:rPr lang="cs-CZ" sz="1600" baseline="0" dirty="0" err="1" smtClean="0">
              <a:solidFill>
                <a:schemeClr val="tx2"/>
              </a:solidFill>
            </a:rPr>
            <a:t>vz</a:t>
          </a:r>
          <a:r>
            <a:rPr lang="cs-CZ" sz="1600" baseline="0" dirty="0" smtClean="0">
              <a:solidFill>
                <a:schemeClr val="tx2"/>
              </a:solidFill>
            </a:rPr>
            <a:t>-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VY_32_INOVACE_19_Pravopis předpon s-, z-, </a:t>
          </a:r>
          <a:r>
            <a:rPr lang="cs-CZ" sz="1600" kern="1200" baseline="0" dirty="0" err="1" smtClean="0">
              <a:solidFill>
                <a:schemeClr val="tx2"/>
              </a:solidFill>
            </a:rPr>
            <a:t>vz</a:t>
          </a:r>
          <a:r>
            <a:rPr lang="cs-CZ" sz="1600" kern="1200" baseline="0" dirty="0" smtClean="0">
              <a:solidFill>
                <a:schemeClr val="tx2"/>
              </a:solidFill>
            </a:rPr>
            <a:t>-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947C61-3C2E-45E5-A312-7EACDC02436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9858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0.wmf"/><Relationship Id="rId18" Type="http://schemas.openxmlformats.org/officeDocument/2006/relationships/image" Target="../media/image25.gif"/><Relationship Id="rId3" Type="http://schemas.openxmlformats.org/officeDocument/2006/relationships/image" Target="../media/image10.wmf"/><Relationship Id="rId21" Type="http://schemas.openxmlformats.org/officeDocument/2006/relationships/image" Target="../media/image28.wmf"/><Relationship Id="rId7" Type="http://schemas.openxmlformats.org/officeDocument/2006/relationships/image" Target="../media/image14.gif"/><Relationship Id="rId12" Type="http://schemas.openxmlformats.org/officeDocument/2006/relationships/image" Target="../media/image19.wmf"/><Relationship Id="rId17" Type="http://schemas.openxmlformats.org/officeDocument/2006/relationships/image" Target="../media/image24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3.wmf"/><Relationship Id="rId20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png"/><Relationship Id="rId15" Type="http://schemas.openxmlformats.org/officeDocument/2006/relationships/image" Target="../media/image22.gif"/><Relationship Id="rId23" Type="http://schemas.openxmlformats.org/officeDocument/2006/relationships/image" Target="../media/image30.wmf"/><Relationship Id="rId10" Type="http://schemas.openxmlformats.org/officeDocument/2006/relationships/image" Target="../media/image17.wmf"/><Relationship Id="rId19" Type="http://schemas.openxmlformats.org/officeDocument/2006/relationships/image" Target="../media/image26.wmf"/><Relationship Id="rId4" Type="http://schemas.openxmlformats.org/officeDocument/2006/relationships/image" Target="../media/image11.png"/><Relationship Id="rId9" Type="http://schemas.openxmlformats.org/officeDocument/2006/relationships/image" Target="../media/image16.jpeg"/><Relationship Id="rId14" Type="http://schemas.openxmlformats.org/officeDocument/2006/relationships/image" Target="../media/image21.gif"/><Relationship Id="rId22" Type="http://schemas.openxmlformats.org/officeDocument/2006/relationships/image" Target="../media/image2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5438055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Zjednodušené vysvětlení pravopisných pravidel pro předpony s-, z-, </a:t>
            </a:r>
            <a:r>
              <a:rPr lang="cs-CZ" dirty="0" err="1" smtClean="0"/>
              <a:t>vz</a:t>
            </a:r>
            <a:r>
              <a:rPr lang="cs-CZ" dirty="0" smtClean="0"/>
              <a:t>-.</a:t>
            </a:r>
          </a:p>
          <a:p>
            <a:r>
              <a:rPr lang="cs-CZ" dirty="0" smtClean="0"/>
              <a:t>Rozlišování předpon ve slovech a určování významu.</a:t>
            </a:r>
          </a:p>
          <a:p>
            <a:r>
              <a:rPr lang="cs-CZ" dirty="0" smtClean="0"/>
              <a:t>Nejčastější dvojice stejně znějících slov s odlišným významem dle předpony.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10.8.2011.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58452" y="836712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D60093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Pravopis předpon s-, z-, </a:t>
            </a:r>
            <a:r>
              <a:rPr lang="cs-CZ" sz="5400" b="1" dirty="0" err="1" smtClean="0">
                <a:ln w="11430"/>
                <a:solidFill>
                  <a:srgbClr val="D60093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vz</a:t>
            </a:r>
            <a:r>
              <a:rPr lang="cs-CZ" sz="5400" b="1" dirty="0" smtClean="0">
                <a:ln w="11430"/>
                <a:solidFill>
                  <a:srgbClr val="D60093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</a:t>
            </a:r>
            <a:endParaRPr lang="cs-CZ" sz="4400" b="1" dirty="0">
              <a:ln w="11430"/>
              <a:solidFill>
                <a:srgbClr val="D60093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2367" y="1988840"/>
            <a:ext cx="770485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s předponou </a:t>
            </a:r>
            <a:r>
              <a:rPr lang="cs-CZ" sz="3200" b="1" i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s-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vyjadřují význam:</a:t>
            </a:r>
          </a:p>
          <a:p>
            <a:pPr>
              <a:buClr>
                <a:srgbClr val="CA0697"/>
              </a:buClr>
              <a:buSzPct val="120000"/>
            </a:pP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Clr>
                <a:srgbClr val="CA0697"/>
              </a:buClr>
              <a:buSzPct val="120000"/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 shora dolů</a:t>
            </a:r>
          </a:p>
          <a:p>
            <a:pPr marL="457200" indent="-457200">
              <a:buClr>
                <a:srgbClr val="CA0697"/>
              </a:buClr>
              <a:buSzPct val="120000"/>
              <a:buFont typeface="Wingdings" pitchFamily="2" charset="2"/>
              <a:buChar char="Ø"/>
            </a:pP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Clr>
                <a:srgbClr val="CA0697"/>
              </a:buClr>
              <a:buSzPct val="120000"/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 z povrchu pryč</a:t>
            </a:r>
          </a:p>
          <a:p>
            <a:pPr marL="457200" indent="-457200">
              <a:buClr>
                <a:srgbClr val="CA0697"/>
              </a:buClr>
              <a:buSzPct val="120000"/>
              <a:buFont typeface="Wingdings" pitchFamily="2" charset="2"/>
              <a:buChar char="Ø"/>
            </a:pP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lnSpc>
                <a:spcPct val="150000"/>
              </a:lnSpc>
              <a:buClr>
                <a:srgbClr val="CA0697"/>
              </a:buClr>
              <a:buSzPct val="120000"/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dohromady</a:t>
            </a:r>
          </a:p>
          <a:p>
            <a:pPr>
              <a:buClr>
                <a:srgbClr val="CA0697"/>
              </a:buClr>
              <a:buSzPct val="120000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_2\AppData\Local\Microsoft\Windows\Temporary Internet Files\Content.IE5\KX1DIDLU\MC9003588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0257" y="2726761"/>
            <a:ext cx="571043" cy="90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22252" y="2969884"/>
            <a:ext cx="1156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/>
              <a:t>jíždět</a:t>
            </a:r>
            <a:endParaRPr lang="cs-CZ" sz="2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7824078" y="2919321"/>
            <a:ext cx="360040" cy="506605"/>
          </a:xfrm>
          <a:prstGeom prst="straightConnector1">
            <a:avLst/>
          </a:prstGeom>
          <a:ln>
            <a:solidFill>
              <a:srgbClr val="CA0697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spravce_2\AppData\Local\Microsoft\Windows\Temporary Internet Files\Content.IE5\D8JJ3BAN\MC900310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4098" y="3801470"/>
            <a:ext cx="696308" cy="77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30171" y="3956707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400" b="1" dirty="0" smtClean="0"/>
              <a:t>třít</a:t>
            </a:r>
            <a:endParaRPr lang="cs-CZ" sz="24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7927163" y="4187539"/>
            <a:ext cx="540060" cy="0"/>
          </a:xfrm>
          <a:prstGeom prst="straightConnector1">
            <a:avLst/>
          </a:prstGeom>
          <a:ln>
            <a:solidFill>
              <a:srgbClr val="CA0697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30" name="Picture 6" descr="C:\Users\spravce_2\AppData\Local\Microsoft\Windows\Temporary Internet Files\Content.IE5\PI9E4ZZE\MP9004278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82882"/>
            <a:ext cx="874802" cy="111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124437" y="4981837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/>
              <a:t>motat</a:t>
            </a:r>
            <a:endParaRPr lang="cs-CZ" sz="2400" b="1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6607058" y="4681725"/>
            <a:ext cx="1320201" cy="1096578"/>
            <a:chOff x="6708183" y="4352337"/>
            <a:chExt cx="1320201" cy="1118349"/>
          </a:xfrm>
        </p:grpSpPr>
        <p:cxnSp>
          <p:nvCxnSpPr>
            <p:cNvPr id="20" name="Přímá spojnice se šipkou 19"/>
            <p:cNvCxnSpPr/>
            <p:nvPr/>
          </p:nvCxnSpPr>
          <p:spPr>
            <a:xfrm>
              <a:off x="6708183" y="4911510"/>
              <a:ext cx="540060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 flipH="1">
              <a:off x="7442436" y="4911510"/>
              <a:ext cx="585948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V="1">
              <a:off x="7340961" y="5056494"/>
              <a:ext cx="0" cy="414192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nice se šipkou 25"/>
            <p:cNvCxnSpPr/>
            <p:nvPr/>
          </p:nvCxnSpPr>
          <p:spPr>
            <a:xfrm>
              <a:off x="7340961" y="4352337"/>
              <a:ext cx="0" cy="528216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5" grpId="0"/>
      <p:bldP spid="1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876" y="1220524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ostatních případech se píše</a:t>
            </a:r>
            <a:b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předpona </a:t>
            </a:r>
            <a:r>
              <a:rPr lang="cs-CZ" sz="3200" b="1" i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z-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8172400" y="4916660"/>
            <a:ext cx="0" cy="791425"/>
          </a:xfrm>
          <a:prstGeom prst="straightConnector1">
            <a:avLst/>
          </a:prstGeom>
          <a:ln>
            <a:solidFill>
              <a:srgbClr val="0099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67243" y="3717032"/>
            <a:ext cx="7593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s předponou  </a:t>
            </a:r>
            <a:r>
              <a:rPr lang="cs-CZ" sz="3200" b="1" i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</a:t>
            </a:r>
            <a:r>
              <a:rPr lang="cs-CZ" sz="3200" b="1" i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vyjadřují pohyb</a:t>
            </a:r>
          </a:p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směrem vzhůru: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2573464"/>
            <a:ext cx="129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lomit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2594534"/>
            <a:ext cx="2175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tloustnout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5157192"/>
            <a:ext cx="1811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létnout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6522" y="5184865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plát</a:t>
            </a:r>
            <a:endParaRPr lang="cs-CZ" sz="2800" dirty="0"/>
          </a:p>
        </p:txBody>
      </p:sp>
      <p:pic>
        <p:nvPicPr>
          <p:cNvPr id="6" name="Picture 2" descr="C:\Users\spravce_2\AppData\Local\Microsoft\Windows\Temporary Internet Files\Content.IE5\8C7PJOBM\MM90028363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9742" y="2355832"/>
            <a:ext cx="63817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KX1DIDLU\MC900055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7478" y="2474548"/>
            <a:ext cx="812318" cy="61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ravce_2\AppData\Local\Microsoft\Windows\Temporary Internet Files\Content.IE5\DEV15AOQ\MC900384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11000">
            <a:off x="3311716" y="5130827"/>
            <a:ext cx="922629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ravce_2\AppData\Local\Microsoft\Windows\Temporary Internet Files\Content.IE5\PI9E4ZZE\MC900351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3093" y="4813691"/>
            <a:ext cx="848262" cy="94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2229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8" grpId="0"/>
      <p:bldP spid="22" grpId="0"/>
      <p:bldP spid="23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204145" y="1731676"/>
            <a:ext cx="128181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46635" y="2363895"/>
            <a:ext cx="933077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229980" y="2858975"/>
            <a:ext cx="87069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046635" y="3433757"/>
            <a:ext cx="87069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046635" y="3982436"/>
            <a:ext cx="1077094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382380" y="4509120"/>
            <a:ext cx="87069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211634" y="5085184"/>
            <a:ext cx="1041443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226454" y="5610668"/>
            <a:ext cx="897276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788024" y="1789921"/>
            <a:ext cx="128181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870592" y="2363611"/>
            <a:ext cx="1069560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247202" y="2858975"/>
            <a:ext cx="1063941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096010" y="3426639"/>
            <a:ext cx="1215133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4940423" y="4039549"/>
            <a:ext cx="1542745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940423" y="4573364"/>
            <a:ext cx="1215133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96010" y="5094082"/>
            <a:ext cx="870698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902767" y="5624654"/>
            <a:ext cx="1063941" cy="4572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836712"/>
            <a:ext cx="6705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slovo s předponou </a:t>
            </a:r>
            <a:r>
              <a:rPr lang="cs-CZ" sz="3200" b="1" i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s-, z-, </a:t>
            </a:r>
            <a:r>
              <a:rPr lang="cs-CZ" sz="3200" b="1" i="1" dirty="0" err="1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</a:t>
            </a:r>
            <a:r>
              <a:rPr lang="cs-CZ" sz="3200" b="1" i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156324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spadnout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sklep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zcela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zlost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vzorná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vzhůru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svinout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zblízka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628800"/>
            <a:ext cx="16231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sobota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zámek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vzchopit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zkrásnět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vzdorovat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samota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složit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získat</a:t>
            </a:r>
            <a:endParaRPr lang="cs-CZ" sz="2400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2915816" y="1740516"/>
            <a:ext cx="288032" cy="392340"/>
          </a:xfrm>
          <a:prstGeom prst="straightConnector1">
            <a:avLst/>
          </a:prstGeom>
          <a:ln>
            <a:solidFill>
              <a:srgbClr val="CA0697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22" name="Skupina 21"/>
          <p:cNvGrpSpPr/>
          <p:nvPr/>
        </p:nvGrpSpPr>
        <p:grpSpPr>
          <a:xfrm>
            <a:off x="6293105" y="5049377"/>
            <a:ext cx="734253" cy="517933"/>
            <a:chOff x="6708183" y="4352337"/>
            <a:chExt cx="1320201" cy="1118349"/>
          </a:xfrm>
        </p:grpSpPr>
        <p:cxnSp>
          <p:nvCxnSpPr>
            <p:cNvPr id="23" name="Přímá spojnice se šipkou 22"/>
            <p:cNvCxnSpPr/>
            <p:nvPr/>
          </p:nvCxnSpPr>
          <p:spPr>
            <a:xfrm>
              <a:off x="6708183" y="4911510"/>
              <a:ext cx="540060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>
              <a:off x="7442436" y="4911510"/>
              <a:ext cx="585948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V="1">
              <a:off x="7340961" y="5056494"/>
              <a:ext cx="0" cy="414192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nice se šipkou 25"/>
            <p:cNvCxnSpPr/>
            <p:nvPr/>
          </p:nvCxnSpPr>
          <p:spPr>
            <a:xfrm>
              <a:off x="7340961" y="4352337"/>
              <a:ext cx="0" cy="528216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7" name="Přímá spojnice se šipkou 26"/>
          <p:cNvCxnSpPr/>
          <p:nvPr/>
        </p:nvCxnSpPr>
        <p:spPr>
          <a:xfrm flipV="1">
            <a:off x="2627784" y="4508654"/>
            <a:ext cx="0" cy="479511"/>
          </a:xfrm>
          <a:prstGeom prst="straightConnector1">
            <a:avLst/>
          </a:prstGeom>
          <a:ln>
            <a:solidFill>
              <a:srgbClr val="0099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6660232" y="2820811"/>
            <a:ext cx="0" cy="479511"/>
          </a:xfrm>
          <a:prstGeom prst="straightConnector1">
            <a:avLst/>
          </a:prstGeom>
          <a:ln>
            <a:solidFill>
              <a:srgbClr val="0099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32" name="Skupina 31"/>
          <p:cNvGrpSpPr/>
          <p:nvPr/>
        </p:nvGrpSpPr>
        <p:grpSpPr>
          <a:xfrm>
            <a:off x="2627784" y="5054817"/>
            <a:ext cx="734253" cy="517933"/>
            <a:chOff x="6708183" y="4352337"/>
            <a:chExt cx="1320201" cy="1118349"/>
          </a:xfrm>
        </p:grpSpPr>
        <p:cxnSp>
          <p:nvCxnSpPr>
            <p:cNvPr id="33" name="Přímá spojnice se šipkou 32"/>
            <p:cNvCxnSpPr/>
            <p:nvPr/>
          </p:nvCxnSpPr>
          <p:spPr>
            <a:xfrm>
              <a:off x="6708183" y="4911510"/>
              <a:ext cx="540060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se šipkou 33"/>
            <p:cNvCxnSpPr/>
            <p:nvPr/>
          </p:nvCxnSpPr>
          <p:spPr>
            <a:xfrm flipH="1">
              <a:off x="7442436" y="4911510"/>
              <a:ext cx="585948" cy="0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7340961" y="5056494"/>
              <a:ext cx="0" cy="414192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nice se šipkou 35"/>
            <p:cNvCxnSpPr/>
            <p:nvPr/>
          </p:nvCxnSpPr>
          <p:spPr>
            <a:xfrm>
              <a:off x="7340961" y="4352337"/>
              <a:ext cx="0" cy="528216"/>
            </a:xfrm>
            <a:prstGeom prst="straightConnector1">
              <a:avLst/>
            </a:prstGeom>
            <a:ln>
              <a:solidFill>
                <a:srgbClr val="CA0697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926287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1249902"/>
            <a:ext cx="156273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měnit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užovat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těžovat si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bít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běh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měna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volat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práva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/>
              <a:t>vedl</a:t>
            </a:r>
          </a:p>
        </p:txBody>
      </p:sp>
      <p:pic>
        <p:nvPicPr>
          <p:cNvPr id="2050" name="Picture 2" descr="C:\Users\spravce_2\AppData\Local\Microsoft\Windows\Temporary Internet Files\Content.IE5\PI9E4ZZE\MC90043163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686" y="1255304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ravce_2\AppData\Local\Microsoft\Windows\Temporary Internet Files\Content.IE5\JQLS3JXF\MC900232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28800"/>
            <a:ext cx="630679" cy="69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ravce_2\AppData\Local\Microsoft\Windows\Temporary Internet Files\Content.IE5\BJ9MNE97\MM900043725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8889" y="2259114"/>
            <a:ext cx="440445" cy="62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pravce_2\AppData\Local\Microsoft\Windows\Temporary Internet Files\Content.IE5\DEV15AOQ\MC9002986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8689" y="2908323"/>
            <a:ext cx="662223" cy="58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pravce_2\AppData\Local\Microsoft\Windows\Temporary Internet Files\Content.IE5\JQLS3JXF\MP90043940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9121"/>
          <a:stretch/>
        </p:blipFill>
        <p:spPr bwMode="auto">
          <a:xfrm flipH="1">
            <a:off x="3484043" y="3522250"/>
            <a:ext cx="752858" cy="53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pravce_2\AppData\Local\Microsoft\Windows\Temporary Internet Files\Content.IE5\DEV15AOQ\MC9002318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7461" y="4149079"/>
            <a:ext cx="883676" cy="54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pravce_2\AppData\Local\Microsoft\Windows\Temporary Internet Files\Content.IE5\G9T485G7\MC90039099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8799" y="4662318"/>
            <a:ext cx="618950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spravce_2\AppData\Local\Microsoft\Windows\Temporary Internet Files\Content.IE5\DEV15AOQ\MC90041519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2241" y="4970408"/>
            <a:ext cx="796962" cy="65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spravce_2\AppData\Local\Microsoft\Windows\Temporary Internet Files\Content.IE5\BJ9MNE97\MC9002820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4043" y="5766609"/>
            <a:ext cx="967252" cy="40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652119" y="1283594"/>
            <a:ext cx="157876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měnit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užovat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těžovat si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bít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běh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měna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volat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práva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vedl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6917035" y="1282267"/>
            <a:ext cx="895325" cy="546932"/>
            <a:chOff x="6917035" y="1282267"/>
            <a:chExt cx="895325" cy="546932"/>
          </a:xfrm>
        </p:grpSpPr>
        <p:pic>
          <p:nvPicPr>
            <p:cNvPr id="3074" name="Picture 2" descr="C:\Users\spravce_2\AppData\Local\Microsoft\Windows\Temporary Internet Files\Content.IE5\G9T485G7\MM900043723[1].gif"/>
            <p:cNvPicPr>
              <a:picLocks noChangeAspect="1" noChangeArrowheads="1" noCrop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7035" y="1282267"/>
              <a:ext cx="370789" cy="530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Users\spravce_2\AppData\Local\Microsoft\Windows\Temporary Internet Files\Content.IE5\8C7PJOBM\MM900043722[1].gif"/>
            <p:cNvPicPr>
              <a:picLocks noChangeAspect="1" noChangeArrowheads="1" noCrop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8176" y="1322634"/>
              <a:ext cx="354184" cy="5065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77" name="Picture 5" descr="C:\Users\spravce_2\AppData\Local\Microsoft\Windows\Temporary Internet Files\Content.IE5\JQLS3JXF\MC90023093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4116" y="1973973"/>
            <a:ext cx="573537" cy="42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pravce_2\AppData\Local\Microsoft\Windows\Temporary Internet Files\Content.IE5\KX1DIDLU\MC90036073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0868" y="2480347"/>
            <a:ext cx="442983" cy="51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pravce_2\AppData\Local\Microsoft\Windows\Temporary Internet Files\Content.IE5\DEV15AOQ\MM900236453[1].gif"/>
          <p:cNvPicPr>
            <a:picLocks noChangeAspect="1" noChangeArrowheads="1" noCrop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4738" y="2889053"/>
            <a:ext cx="716146" cy="71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pravce_2\AppData\Local\Microsoft\Windows\Temporary Internet Files\Content.IE5\PI9E4ZZE\MC90033333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3677" y="3495166"/>
            <a:ext cx="750860" cy="56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spravce_2\AppData\Local\Microsoft\Windows\Temporary Internet Files\Content.IE5\JQLS3JXF\MC900389350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407" y="4097719"/>
            <a:ext cx="602044" cy="64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pravce_2\AppData\Local\Microsoft\Windows\Temporary Internet Files\Content.IE5\8C7PJOBM\MC900301366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7653" y="4490424"/>
            <a:ext cx="438723" cy="66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spravce_2\AppData\Local\Microsoft\Windows\Temporary Internet Files\Content.IE5\BJ9MNE97\MC900436077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1016" y="5183963"/>
            <a:ext cx="854825" cy="60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spravce_2\AppData\Local\Microsoft\Windows\Temporary Internet Files\Content.IE5\JQLS3JXF\MC900332872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7950" y="5734700"/>
            <a:ext cx="554977" cy="61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9324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2456</TotalTime>
  <Words>178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Pravopis předpon s-, z-, vz-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256</cp:revision>
  <dcterms:created xsi:type="dcterms:W3CDTF">2011-06-20T10:40:08Z</dcterms:created>
  <dcterms:modified xsi:type="dcterms:W3CDTF">2013-05-16T07:48:05Z</dcterms:modified>
</cp:coreProperties>
</file>