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59" r:id="rId4"/>
    <p:sldId id="293" r:id="rId5"/>
    <p:sldId id="294" r:id="rId6"/>
    <p:sldId id="295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FF99"/>
    <a:srgbClr val="D60093"/>
    <a:srgbClr val="FF9900"/>
    <a:srgbClr val="00FF00"/>
    <a:srgbClr val="CC3300"/>
    <a:srgbClr val="CA0697"/>
    <a:srgbClr val="FFFFCC"/>
    <a:srgbClr val="FF3300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VY_32_INOVACE_20_Skupiny </a:t>
          </a:r>
          <a:r>
            <a:rPr lang="cs-CZ" sz="1600" baseline="0" dirty="0" err="1" smtClean="0">
              <a:solidFill>
                <a:schemeClr val="tx2"/>
              </a:solidFill>
            </a:rPr>
            <a:t>bě</a:t>
          </a:r>
          <a:r>
            <a:rPr lang="cs-CZ" sz="1600" baseline="0" dirty="0" smtClean="0">
              <a:solidFill>
                <a:schemeClr val="tx2"/>
              </a:solidFill>
            </a:rPr>
            <a:t> / </a:t>
          </a:r>
          <a:r>
            <a:rPr lang="cs-CZ" sz="1600" baseline="0" dirty="0" err="1" smtClean="0">
              <a:solidFill>
                <a:schemeClr val="tx2"/>
              </a:solidFill>
            </a:rPr>
            <a:t>bje</a:t>
          </a:r>
          <a:r>
            <a:rPr lang="cs-CZ" sz="1600" baseline="0" dirty="0" smtClean="0">
              <a:solidFill>
                <a:schemeClr val="tx2"/>
              </a:solidFill>
            </a:rPr>
            <a:t>, </a:t>
          </a:r>
          <a:r>
            <a:rPr lang="cs-CZ" sz="1600" baseline="0" dirty="0" err="1" smtClean="0">
              <a:solidFill>
                <a:schemeClr val="tx2"/>
              </a:solidFill>
            </a:rPr>
            <a:t>vě</a:t>
          </a:r>
          <a:r>
            <a:rPr lang="cs-CZ" sz="1600" baseline="0" smtClean="0">
              <a:solidFill>
                <a:schemeClr val="tx2"/>
              </a:solidFill>
            </a:rPr>
            <a:t> / </a:t>
          </a:r>
          <a:r>
            <a:rPr lang="cs-CZ" sz="1600" baseline="0" dirty="0" err="1" smtClean="0">
              <a:solidFill>
                <a:schemeClr val="tx2"/>
              </a:solidFill>
            </a:rPr>
            <a:t>vje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VY_32_INOVACE_20_Skupiny </a:t>
          </a:r>
          <a:r>
            <a:rPr lang="cs-CZ" sz="1600" kern="1200" baseline="0" dirty="0" err="1" smtClean="0">
              <a:solidFill>
                <a:schemeClr val="tx2"/>
              </a:solidFill>
            </a:rPr>
            <a:t>bě</a:t>
          </a:r>
          <a:r>
            <a:rPr lang="cs-CZ" sz="1600" kern="1200" baseline="0" dirty="0" smtClean="0">
              <a:solidFill>
                <a:schemeClr val="tx2"/>
              </a:solidFill>
            </a:rPr>
            <a:t> / </a:t>
          </a:r>
          <a:r>
            <a:rPr lang="cs-CZ" sz="1600" kern="1200" baseline="0" dirty="0" err="1" smtClean="0">
              <a:solidFill>
                <a:schemeClr val="tx2"/>
              </a:solidFill>
            </a:rPr>
            <a:t>bje</a:t>
          </a:r>
          <a:r>
            <a:rPr lang="cs-CZ" sz="1600" kern="1200" baseline="0" dirty="0" smtClean="0">
              <a:solidFill>
                <a:schemeClr val="tx2"/>
              </a:solidFill>
            </a:rPr>
            <a:t>, </a:t>
          </a:r>
          <a:r>
            <a:rPr lang="cs-CZ" sz="1600" kern="1200" baseline="0" dirty="0" err="1" smtClean="0">
              <a:solidFill>
                <a:schemeClr val="tx2"/>
              </a:solidFill>
            </a:rPr>
            <a:t>vě</a:t>
          </a:r>
          <a:r>
            <a:rPr lang="cs-CZ" sz="1600" kern="1200" baseline="0" smtClean="0">
              <a:solidFill>
                <a:schemeClr val="tx2"/>
              </a:solidFill>
            </a:rPr>
            <a:t> / </a:t>
          </a:r>
          <a:r>
            <a:rPr lang="cs-CZ" sz="1600" kern="1200" baseline="0" dirty="0" err="1" smtClean="0">
              <a:solidFill>
                <a:schemeClr val="tx2"/>
              </a:solidFill>
            </a:rPr>
            <a:t>vje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8924855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Pravopis skupiny hlásek /</a:t>
            </a:r>
            <a:r>
              <a:rPr lang="cs-CZ" dirty="0" err="1" smtClean="0"/>
              <a:t>bje</a:t>
            </a:r>
            <a:r>
              <a:rPr lang="cs-CZ" dirty="0" smtClean="0"/>
              <a:t>/, /</a:t>
            </a:r>
            <a:r>
              <a:rPr lang="cs-CZ" dirty="0" err="1" smtClean="0"/>
              <a:t>vje</a:t>
            </a:r>
            <a:r>
              <a:rPr lang="cs-CZ" dirty="0" smtClean="0"/>
              <a:t>/.</a:t>
            </a:r>
          </a:p>
          <a:p>
            <a:r>
              <a:rPr lang="cs-CZ" dirty="0" smtClean="0"/>
              <a:t>Rozlišování předpon v-, ob- ve slovech a procvičení pravopisu.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smtClean="0"/>
              <a:t>Vytvořeno 10.8.2011.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58452" y="836712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SKUPINY  </a:t>
            </a:r>
            <a:r>
              <a:rPr lang="cs-CZ" sz="5400" b="1" dirty="0" err="1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bě</a:t>
            </a:r>
            <a:r>
              <a:rPr lang="cs-CZ" sz="5400" b="1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/ </a:t>
            </a:r>
            <a:r>
              <a:rPr lang="cs-CZ" sz="5400" b="1" dirty="0" err="1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bje</a:t>
            </a:r>
            <a:r>
              <a:rPr lang="cs-CZ" sz="5400" b="1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, </a:t>
            </a:r>
            <a:r>
              <a:rPr lang="cs-CZ" sz="5400" b="1" dirty="0" err="1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vě</a:t>
            </a:r>
            <a:r>
              <a:rPr lang="cs-CZ" sz="5400" b="1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/ </a:t>
            </a:r>
            <a:r>
              <a:rPr lang="cs-CZ" sz="5400" b="1" dirty="0" err="1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vje</a:t>
            </a:r>
            <a:endParaRPr lang="cs-CZ" sz="4400" b="1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62367" y="1988840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Skupinu hlásek, které vyslovujeme jako </a:t>
            </a:r>
            <a:r>
              <a:rPr lang="en-US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bje</a:t>
            </a:r>
            <a:r>
              <a:rPr lang="en-US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r>
              <a:rPr lang="en-US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vje</a:t>
            </a:r>
            <a:r>
              <a:rPr lang="en-US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zapisujeme jako: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059832" y="3284984"/>
            <a:ext cx="936104" cy="720080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355976" y="3284984"/>
            <a:ext cx="1224136" cy="648072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907703" y="4293096"/>
            <a:ext cx="1283557" cy="584775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292080" y="4293096"/>
            <a:ext cx="1553054" cy="584775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bje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vje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1153601" y="5136077"/>
            <a:ext cx="1018227" cy="1190268"/>
            <a:chOff x="1153601" y="5136077"/>
            <a:chExt cx="1018227" cy="1190268"/>
          </a:xfrm>
        </p:grpSpPr>
        <p:sp>
          <p:nvSpPr>
            <p:cNvPr id="16" name="TextovéPole 15"/>
            <p:cNvSpPr txBox="1"/>
            <p:nvPr/>
          </p:nvSpPr>
          <p:spPr>
            <a:xfrm>
              <a:off x="1153601" y="5136077"/>
              <a:ext cx="101822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ě</a:t>
              </a:r>
              <a:r>
                <a:rPr lang="cs-CZ" sz="2400" b="1" dirty="0" smtClean="0"/>
                <a:t>hat</a:t>
              </a:r>
              <a:endParaRPr lang="cs-CZ" sz="2400" b="1" dirty="0"/>
            </a:p>
          </p:txBody>
        </p:sp>
        <p:pic>
          <p:nvPicPr>
            <p:cNvPr id="18" name="Picture 2" descr="C:\Users\spravce_2\AppData\Local\Microsoft\Windows\Temporary Internet Files\Content.IE5\8C7PJOBM\MC900191733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0800000" flipV="1">
              <a:off x="1285663" y="5638495"/>
              <a:ext cx="754102" cy="6878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7" name="Skupina 36"/>
          <p:cNvGrpSpPr/>
          <p:nvPr/>
        </p:nvGrpSpPr>
        <p:grpSpPr>
          <a:xfrm>
            <a:off x="2669833" y="5136076"/>
            <a:ext cx="1042853" cy="1190268"/>
            <a:chOff x="3029436" y="5201135"/>
            <a:chExt cx="1042853" cy="1190268"/>
          </a:xfrm>
        </p:grpSpPr>
        <p:sp>
          <p:nvSpPr>
            <p:cNvPr id="31" name="TextovéPole 30"/>
            <p:cNvSpPr txBox="1"/>
            <p:nvPr/>
          </p:nvSpPr>
          <p:spPr>
            <a:xfrm>
              <a:off x="3059832" y="5201135"/>
              <a:ext cx="10124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v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ě</a:t>
              </a:r>
              <a:r>
                <a:rPr lang="cs-CZ" sz="2400" b="1" dirty="0" smtClean="0"/>
                <a:t>nec</a:t>
              </a:r>
              <a:endParaRPr lang="cs-CZ" sz="2400" b="1" dirty="0"/>
            </a:p>
          </p:txBody>
        </p:sp>
        <p:pic>
          <p:nvPicPr>
            <p:cNvPr id="1027" name="Picture 3" descr="C:\Users\spravce_2\AppData\Local\Microsoft\Windows\Temporary Internet Files\Content.IE5\G9T485G7\MC900387168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29436" y="5567281"/>
              <a:ext cx="868163" cy="8241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5" name="Skupina 34"/>
          <p:cNvGrpSpPr/>
          <p:nvPr/>
        </p:nvGrpSpPr>
        <p:grpSpPr>
          <a:xfrm>
            <a:off x="5283985" y="5180834"/>
            <a:ext cx="984644" cy="1277250"/>
            <a:chOff x="5292080" y="5162313"/>
            <a:chExt cx="984644" cy="1277250"/>
          </a:xfrm>
        </p:grpSpPr>
        <p:sp>
          <p:nvSpPr>
            <p:cNvPr id="32" name="TextovéPole 31"/>
            <p:cNvSpPr txBox="1"/>
            <p:nvPr/>
          </p:nvSpPr>
          <p:spPr>
            <a:xfrm>
              <a:off x="5292080" y="5162313"/>
              <a:ext cx="9765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ob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v</a:t>
              </a:r>
              <a:endParaRPr lang="cs-CZ" sz="2400" b="1" dirty="0"/>
            </a:p>
          </p:txBody>
        </p:sp>
        <p:pic>
          <p:nvPicPr>
            <p:cNvPr id="28" name="Picture 4" descr="C:\Users\spravce_2\AppData\Local\Microsoft\Windows\Temporary Internet Files\Content.IE5\8C7PJOBM\MC90043386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2438" y="5525277"/>
              <a:ext cx="914286" cy="9142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6" name="Skupina 35"/>
          <p:cNvGrpSpPr/>
          <p:nvPr/>
        </p:nvGrpSpPr>
        <p:grpSpPr>
          <a:xfrm>
            <a:off x="6660232" y="5136076"/>
            <a:ext cx="951030" cy="1261482"/>
            <a:chOff x="6660232" y="5136076"/>
            <a:chExt cx="951030" cy="1261482"/>
          </a:xfrm>
        </p:grpSpPr>
        <p:sp>
          <p:nvSpPr>
            <p:cNvPr id="33" name="TextovéPole 32"/>
            <p:cNvSpPr txBox="1"/>
            <p:nvPr/>
          </p:nvSpPr>
          <p:spPr>
            <a:xfrm>
              <a:off x="6660232" y="5136076"/>
              <a:ext cx="95103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v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zd</a:t>
              </a:r>
              <a:endParaRPr lang="cs-CZ" sz="2400" b="1" dirty="0"/>
            </a:p>
          </p:txBody>
        </p:sp>
        <p:pic>
          <p:nvPicPr>
            <p:cNvPr id="1029" name="Picture 5" descr="C:\Users\spravce_2\AppData\Local\Microsoft\Windows\Temporary Internet Files\Content.IE5\DEV15AOQ\MC90041128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0203" y="5567281"/>
              <a:ext cx="881059" cy="8302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15" grpId="0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2327" y="836712"/>
            <a:ext cx="13789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-jet-</a:t>
            </a:r>
            <a:endParaRPr lang="cs-CZ" sz="4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75856" y="870418"/>
            <a:ext cx="18295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4800" b="1" dirty="0" err="1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jezd</a:t>
            </a: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endParaRPr lang="cs-CZ" sz="4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04875" y="836711"/>
            <a:ext cx="19143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4800" b="1" dirty="0" err="1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</a:t>
            </a: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endParaRPr lang="cs-CZ" sz="4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3054" y="3102057"/>
            <a:ext cx="14574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-jev-</a:t>
            </a:r>
            <a:endParaRPr lang="cs-CZ" sz="4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91465" y="3138724"/>
            <a:ext cx="17139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4800" b="1" dirty="0" err="1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jem</a:t>
            </a: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endParaRPr lang="cs-CZ" sz="4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7557" y="3138724"/>
            <a:ext cx="17540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4800" b="1" dirty="0" err="1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jekt</a:t>
            </a: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endParaRPr lang="cs-CZ" sz="4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3430590" y="1726124"/>
            <a:ext cx="2344117" cy="1200329"/>
            <a:chOff x="3430590" y="1726124"/>
            <a:chExt cx="2344117" cy="1200329"/>
          </a:xfrm>
        </p:grpSpPr>
        <p:sp>
          <p:nvSpPr>
            <p:cNvPr id="10" name="TextovéPole 9"/>
            <p:cNvSpPr txBox="1"/>
            <p:nvPr/>
          </p:nvSpPr>
          <p:spPr>
            <a:xfrm>
              <a:off x="3430590" y="1726124"/>
              <a:ext cx="1164229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ob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zd</a:t>
              </a:r>
            </a:p>
            <a:p>
              <a:endParaRPr lang="cs-CZ" sz="2400" b="1" dirty="0"/>
            </a:p>
            <a:p>
              <a:r>
                <a:rPr lang="cs-CZ" sz="2400" b="1" dirty="0" smtClean="0"/>
                <a:t>v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zd</a:t>
              </a:r>
              <a:endParaRPr lang="cs-CZ" sz="2400" b="1" dirty="0"/>
            </a:p>
          </p:txBody>
        </p:sp>
        <p:pic>
          <p:nvPicPr>
            <p:cNvPr id="2050" name="Picture 2" descr="C:\Users\spravce_2\AppData\Local\Microsoft\Windows\Temporary Internet Files\Content.IE5\G9T485G7\MC90041125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50000" y="1903630"/>
              <a:ext cx="824707" cy="7888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975324" y="4012745"/>
            <a:ext cx="2301324" cy="1938992"/>
            <a:chOff x="975324" y="4012745"/>
            <a:chExt cx="2301324" cy="1938992"/>
          </a:xfrm>
        </p:grpSpPr>
        <p:sp>
          <p:nvSpPr>
            <p:cNvPr id="12" name="TextovéPole 11"/>
            <p:cNvSpPr txBox="1"/>
            <p:nvPr/>
          </p:nvSpPr>
          <p:spPr>
            <a:xfrm>
              <a:off x="975324" y="4012745"/>
              <a:ext cx="1460785" cy="193899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ob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v</a:t>
              </a:r>
            </a:p>
            <a:p>
              <a:endParaRPr lang="cs-CZ" sz="2400" b="1" dirty="0"/>
            </a:p>
            <a:p>
              <a:r>
                <a:rPr lang="cs-CZ" sz="2400" b="1" dirty="0" smtClean="0"/>
                <a:t>ob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vit</a:t>
              </a:r>
            </a:p>
            <a:p>
              <a:endParaRPr lang="cs-CZ" sz="2400" b="1" dirty="0"/>
            </a:p>
            <a:p>
              <a:r>
                <a:rPr lang="cs-CZ" sz="2400" b="1" dirty="0" smtClean="0"/>
                <a:t>ob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vitel</a:t>
              </a:r>
              <a:endParaRPr lang="cs-CZ" sz="2400" b="1" dirty="0"/>
            </a:p>
          </p:txBody>
        </p:sp>
        <p:pic>
          <p:nvPicPr>
            <p:cNvPr id="2051" name="Picture 3" descr="C:\Users\spravce_2\AppData\Local\Microsoft\Windows\Temporary Internet Files\Content.IE5\8C7PJOBM\MC900359029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67735" y="4365104"/>
              <a:ext cx="908913" cy="7726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>
            <a:off x="971600" y="1697876"/>
            <a:ext cx="2071164" cy="1200329"/>
            <a:chOff x="971600" y="1697876"/>
            <a:chExt cx="2071164" cy="1200329"/>
          </a:xfrm>
        </p:grpSpPr>
        <p:sp>
          <p:nvSpPr>
            <p:cNvPr id="9" name="TextovéPole 8"/>
            <p:cNvSpPr txBox="1"/>
            <p:nvPr/>
          </p:nvSpPr>
          <p:spPr>
            <a:xfrm>
              <a:off x="971600" y="1697876"/>
              <a:ext cx="938077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ob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je</a:t>
              </a:r>
              <a:r>
                <a:rPr lang="cs-CZ" sz="2400" b="1" dirty="0" smtClean="0"/>
                <a:t>t</a:t>
              </a:r>
            </a:p>
            <a:p>
              <a:endParaRPr lang="cs-CZ" sz="2400" b="1" dirty="0"/>
            </a:p>
            <a:p>
              <a:r>
                <a:rPr lang="cs-CZ" sz="2400" b="1" dirty="0" smtClean="0"/>
                <a:t>v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je</a:t>
              </a:r>
              <a:r>
                <a:rPr lang="cs-CZ" sz="2400" b="1" dirty="0" smtClean="0"/>
                <a:t>t</a:t>
              </a:r>
              <a:endParaRPr lang="cs-CZ" sz="2400" b="1" dirty="0"/>
            </a:p>
          </p:txBody>
        </p:sp>
        <p:pic>
          <p:nvPicPr>
            <p:cNvPr id="2052" name="Picture 4" descr="C:\Users\spravce_2\AppData\Local\Microsoft\Windows\Temporary Internet Files\Content.IE5\D8JJ3BAN\MC900411304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50504" y="1873307"/>
              <a:ext cx="692260" cy="10163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7" name="Skupina 16"/>
          <p:cNvGrpSpPr/>
          <p:nvPr/>
        </p:nvGrpSpPr>
        <p:grpSpPr>
          <a:xfrm>
            <a:off x="6256618" y="1726124"/>
            <a:ext cx="2631391" cy="1200329"/>
            <a:chOff x="6256618" y="1726124"/>
            <a:chExt cx="2631391" cy="1200329"/>
          </a:xfrm>
        </p:grpSpPr>
        <p:sp>
          <p:nvSpPr>
            <p:cNvPr id="11" name="TextovéPole 10"/>
            <p:cNvSpPr txBox="1"/>
            <p:nvPr/>
          </p:nvSpPr>
          <p:spPr>
            <a:xfrm>
              <a:off x="6256618" y="1726124"/>
              <a:ext cx="1871859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ob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dnat</a:t>
              </a:r>
            </a:p>
            <a:p>
              <a:endParaRPr lang="cs-CZ" sz="2400" b="1" dirty="0"/>
            </a:p>
            <a:p>
              <a:r>
                <a:rPr lang="cs-CZ" sz="2400" b="1" dirty="0" smtClean="0"/>
                <a:t>ob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dnávka</a:t>
              </a:r>
              <a:endParaRPr lang="cs-CZ" sz="2400" b="1" dirty="0"/>
            </a:p>
          </p:txBody>
        </p:sp>
        <p:pic>
          <p:nvPicPr>
            <p:cNvPr id="2053" name="Picture 5" descr="C:\Users\spravce_2\AppData\Local\Microsoft\Windows\Temporary Internet Files\Content.IE5\G9T485G7\MC90031081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66751" y="1903630"/>
              <a:ext cx="921258" cy="668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9" name="Skupina 18"/>
          <p:cNvGrpSpPr/>
          <p:nvPr/>
        </p:nvGrpSpPr>
        <p:grpSpPr>
          <a:xfrm>
            <a:off x="3518037" y="4012745"/>
            <a:ext cx="2529111" cy="1938992"/>
            <a:chOff x="3518037" y="4012745"/>
            <a:chExt cx="2529111" cy="1938992"/>
          </a:xfrm>
        </p:grpSpPr>
        <p:sp>
          <p:nvSpPr>
            <p:cNvPr id="13" name="TextovéPole 12"/>
            <p:cNvSpPr txBox="1"/>
            <p:nvPr/>
          </p:nvSpPr>
          <p:spPr>
            <a:xfrm>
              <a:off x="3518037" y="4012745"/>
              <a:ext cx="1460785" cy="193899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ob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m</a:t>
              </a:r>
            </a:p>
            <a:p>
              <a:endParaRPr lang="cs-CZ" sz="2400" b="1" dirty="0"/>
            </a:p>
            <a:p>
              <a:r>
                <a:rPr lang="cs-CZ" sz="2400" b="1" dirty="0" smtClean="0"/>
                <a:t>ob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mný</a:t>
              </a:r>
            </a:p>
            <a:p>
              <a:endParaRPr lang="cs-CZ" sz="2400" b="1" dirty="0"/>
            </a:p>
            <a:p>
              <a:r>
                <a:rPr lang="cs-CZ" sz="2400" b="1" dirty="0" smtClean="0"/>
                <a:t>v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m</a:t>
              </a:r>
              <a:endParaRPr lang="cs-CZ" sz="2400" b="1" dirty="0"/>
            </a:p>
          </p:txBody>
        </p:sp>
        <p:pic>
          <p:nvPicPr>
            <p:cNvPr id="2054" name="Picture 6" descr="C:\Users\spravce_2\AppData\Local\Microsoft\Windows\Temporary Internet Files\Content.IE5\D8JJ3BAN\MC900312174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22189" y="4141578"/>
              <a:ext cx="1024959" cy="10560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0" name="Skupina 19"/>
          <p:cNvGrpSpPr/>
          <p:nvPr/>
        </p:nvGrpSpPr>
        <p:grpSpPr>
          <a:xfrm>
            <a:off x="6374167" y="4012745"/>
            <a:ext cx="2432920" cy="1938992"/>
            <a:chOff x="6374167" y="4012745"/>
            <a:chExt cx="2432920" cy="1938992"/>
          </a:xfrm>
        </p:grpSpPr>
        <p:sp>
          <p:nvSpPr>
            <p:cNvPr id="14" name="TextovéPole 13"/>
            <p:cNvSpPr txBox="1"/>
            <p:nvPr/>
          </p:nvSpPr>
          <p:spPr>
            <a:xfrm>
              <a:off x="6374167" y="4012745"/>
              <a:ext cx="1683666" cy="193899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ob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kt</a:t>
              </a:r>
            </a:p>
            <a:p>
              <a:endParaRPr lang="cs-CZ" sz="2400" b="1" dirty="0"/>
            </a:p>
            <a:p>
              <a:r>
                <a:rPr lang="cs-CZ" sz="2400" b="1" dirty="0" smtClean="0"/>
                <a:t>ob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ktiv</a:t>
              </a:r>
            </a:p>
            <a:p>
              <a:endParaRPr lang="cs-CZ" sz="2400" b="1" dirty="0"/>
            </a:p>
            <a:p>
              <a:r>
                <a:rPr lang="cs-CZ" sz="2400" b="1" dirty="0" smtClean="0"/>
                <a:t>ob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je</a:t>
              </a:r>
              <a:r>
                <a:rPr lang="cs-CZ" sz="2400" b="1" dirty="0" smtClean="0"/>
                <a:t>ktivní</a:t>
              </a:r>
              <a:endParaRPr lang="cs-CZ" sz="2400" b="1" dirty="0"/>
            </a:p>
          </p:txBody>
        </p:sp>
        <p:pic>
          <p:nvPicPr>
            <p:cNvPr id="2055" name="Picture 7" descr="C:\Users\spravce_2\AppData\Local\Microsoft\Windows\Temporary Internet Files\Content.IE5\BJ9MNE97\MC900433873[1]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52877" y="4555136"/>
              <a:ext cx="854210" cy="8542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737577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19313791"/>
              </p:ext>
            </p:extLst>
          </p:nvPr>
        </p:nvGraphicFramePr>
        <p:xfrm>
          <a:off x="467544" y="1052736"/>
          <a:ext cx="8064897" cy="4320000"/>
        </p:xfrm>
        <a:graphic>
          <a:graphicData uri="http://schemas.openxmlformats.org/drawingml/2006/table">
            <a:tbl>
              <a:tblPr firstRow="1">
                <a:tableStyleId>{0505E3EF-67EA-436B-97B2-0124C06EBD24}</a:tableStyleId>
              </a:tblPr>
              <a:tblGrid>
                <a:gridCol w="2322585"/>
                <a:gridCol w="478526"/>
                <a:gridCol w="478526"/>
                <a:gridCol w="478526"/>
                <a:gridCol w="478526"/>
                <a:gridCol w="478526"/>
                <a:gridCol w="478526"/>
                <a:gridCol w="478526"/>
                <a:gridCol w="478526"/>
                <a:gridCol w="478526"/>
                <a:gridCol w="478526"/>
                <a:gridCol w="478526"/>
                <a:gridCol w="478526"/>
              </a:tblGrid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jídlo</a:t>
                      </a:r>
                      <a:r>
                        <a:rPr lang="cs-CZ" sz="1600" b="0" baseline="0" dirty="0" smtClean="0"/>
                        <a:t> v poledne 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…… překážku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část fotoaparátu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3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vynález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pátý měsíc v roce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jméno anglické královny 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utíkej kolem hřiště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zákaz…..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zamluvit si zboží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mít čisté …..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9552" y="5512876"/>
            <a:ext cx="6634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____________ znamená nestranný.</a:t>
            </a:r>
            <a:endParaRPr lang="cs-CZ" sz="3200" b="1" u="sng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1032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91138641"/>
              </p:ext>
            </p:extLst>
          </p:nvPr>
        </p:nvGraphicFramePr>
        <p:xfrm>
          <a:off x="467544" y="1052736"/>
          <a:ext cx="8064897" cy="4320000"/>
        </p:xfrm>
        <a:graphic>
          <a:graphicData uri="http://schemas.openxmlformats.org/drawingml/2006/table">
            <a:tbl>
              <a:tblPr firstRow="1">
                <a:tableStyleId>{0505E3EF-67EA-436B-97B2-0124C06EBD24}</a:tableStyleId>
              </a:tblPr>
              <a:tblGrid>
                <a:gridCol w="2322585"/>
                <a:gridCol w="478526"/>
                <a:gridCol w="478526"/>
                <a:gridCol w="478526"/>
                <a:gridCol w="478526"/>
                <a:gridCol w="478526"/>
                <a:gridCol w="478526"/>
                <a:gridCol w="478526"/>
                <a:gridCol w="478526"/>
                <a:gridCol w="478526"/>
                <a:gridCol w="478526"/>
                <a:gridCol w="478526"/>
                <a:gridCol w="478526"/>
              </a:tblGrid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jídlo</a:t>
                      </a:r>
                      <a:r>
                        <a:rPr lang="cs-CZ" sz="1600" b="0" baseline="0" dirty="0" smtClean="0"/>
                        <a:t> v poledne 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Ě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…… překážku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J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část fotoaparátu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3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J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vynález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J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pátý měsíc v roce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Ě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jméno anglické královny 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Ž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Ě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utíkej kolem hřiště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Ě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zákaz…..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J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Z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U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zamluvit si zboží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J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sz="1600" b="0" dirty="0" smtClean="0"/>
                        <a:t>mít čisté …..</a:t>
                      </a:r>
                      <a:endParaRPr lang="cs-CZ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Ě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Í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9552" y="5512876"/>
            <a:ext cx="62682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Objektivní</a:t>
            </a: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znamená nestranný.</a:t>
            </a:r>
            <a:endParaRPr lang="cs-CZ" sz="3200" b="1" u="sng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9199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www.office.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microsoft.com</a:t>
            </a:r>
            <a:endParaRPr lang="cs-CZ" smtClean="0"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2589</TotalTime>
  <Words>260</Words>
  <Application>Microsoft Office PowerPoint</Application>
  <PresentationFormat>Předvádění na obrazovce (4:3)</PresentationFormat>
  <Paragraphs>139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SKUPINY  bě / bje, vě / vje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268</cp:revision>
  <dcterms:created xsi:type="dcterms:W3CDTF">2011-06-20T10:40:08Z</dcterms:created>
  <dcterms:modified xsi:type="dcterms:W3CDTF">2013-05-16T07:49:12Z</dcterms:modified>
</cp:coreProperties>
</file>