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59" r:id="rId4"/>
    <p:sldId id="296" r:id="rId5"/>
    <p:sldId id="297" r:id="rId6"/>
    <p:sldId id="29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009900"/>
    <a:srgbClr val="FFFF99"/>
    <a:srgbClr val="D60093"/>
    <a:srgbClr val="FF9900"/>
    <a:srgbClr val="00FF00"/>
    <a:srgbClr val="CC3300"/>
    <a:srgbClr val="CA0697"/>
    <a:srgbClr val="FF33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VY_32_INOVACE_01_Skupiny mě/mně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VY_32_INOVACE_01_Skupiny mě/mně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71129160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Pravopis skupiny hlásek /</a:t>
            </a:r>
            <a:r>
              <a:rPr lang="cs-CZ" dirty="0" err="1" smtClean="0"/>
              <a:t>mňe</a:t>
            </a:r>
            <a:r>
              <a:rPr lang="cs-CZ" dirty="0" smtClean="0"/>
              <a:t>/.</a:t>
            </a:r>
          </a:p>
          <a:p>
            <a:r>
              <a:rPr lang="cs-CZ" dirty="0" smtClean="0"/>
              <a:t>Rozlišování základu slova a procvičení správného pravopisu ve frekventovaných slovech.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10. </a:t>
            </a:r>
            <a:r>
              <a:rPr lang="cs-CZ" smtClean="0"/>
              <a:t>8. 2011.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58452" y="836712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SKUPINY  mě / mně</a:t>
            </a:r>
            <a:endParaRPr lang="cs-CZ" sz="4400" b="1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62367" y="1988840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Skupinu hlásek, které vyslovujeme jako </a:t>
            </a:r>
            <a:r>
              <a:rPr lang="en-US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mňe</a:t>
            </a:r>
            <a:r>
              <a:rPr lang="en-US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zapisujeme: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059832" y="3284984"/>
            <a:ext cx="936104" cy="72008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355976" y="3284984"/>
            <a:ext cx="1224136" cy="648072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054223" y="4275449"/>
            <a:ext cx="790601" cy="584775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46220" y="4293096"/>
            <a:ext cx="1053494" cy="584775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934908" y="4792118"/>
            <a:ext cx="3307454" cy="1259001"/>
            <a:chOff x="4934908" y="4792118"/>
            <a:chExt cx="3307454" cy="1259001"/>
          </a:xfrm>
        </p:grpSpPr>
        <p:sp>
          <p:nvSpPr>
            <p:cNvPr id="21" name="TextovéPole 20"/>
            <p:cNvSpPr txBox="1"/>
            <p:nvPr/>
          </p:nvSpPr>
          <p:spPr>
            <a:xfrm>
              <a:off x="4934908" y="5149564"/>
              <a:ext cx="201850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po</a:t>
              </a:r>
              <a:r>
                <a:rPr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mně</a:t>
              </a:r>
              <a:r>
                <a:rPr lang="cs-CZ" sz="2800" b="1" dirty="0" smtClean="0"/>
                <a:t>nka</a:t>
              </a:r>
              <a:endParaRPr lang="cs-CZ" sz="2800" b="1" dirty="0"/>
            </a:p>
          </p:txBody>
        </p:sp>
        <p:pic>
          <p:nvPicPr>
            <p:cNvPr id="1026" name="Picture 2" descr="C:\Users\spravce_2\AppData\Local\Microsoft\Windows\Temporary Internet Files\Content.IE5\D8JJ3BAN\MC90035868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4792118"/>
              <a:ext cx="1078074" cy="12590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611559" y="4792118"/>
            <a:ext cx="2613177" cy="1193161"/>
            <a:chOff x="611559" y="4792118"/>
            <a:chExt cx="2613177" cy="1193161"/>
          </a:xfrm>
        </p:grpSpPr>
        <p:sp>
          <p:nvSpPr>
            <p:cNvPr id="3" name="TextovéPole 2"/>
            <p:cNvSpPr txBox="1"/>
            <p:nvPr/>
          </p:nvSpPr>
          <p:spPr>
            <a:xfrm>
              <a:off x="2054223" y="5160009"/>
              <a:ext cx="11705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mě</a:t>
              </a:r>
              <a:r>
                <a:rPr lang="cs-CZ" sz="2800" b="1" dirty="0" smtClean="0"/>
                <a:t>síc</a:t>
              </a:r>
              <a:endParaRPr lang="cs-CZ" sz="2800" b="1" dirty="0"/>
            </a:p>
          </p:txBody>
        </p:sp>
        <p:pic>
          <p:nvPicPr>
            <p:cNvPr id="1028" name="Picture 4" descr="C:\Users\spravce_2\AppData\Local\Microsoft\Windows\Temporary Internet Files\Content.IE5\8C7PJOBM\MC90038935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59" y="4792118"/>
              <a:ext cx="1210069" cy="11931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5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1125738" y="4781409"/>
            <a:ext cx="7694734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125738" y="3462889"/>
            <a:ext cx="4670397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62472" y="2247924"/>
            <a:ext cx="348153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3435" y="1196752"/>
            <a:ext cx="8337091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Skupinu </a:t>
            </a:r>
            <a:r>
              <a:rPr lang="cs-CZ" sz="32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</a:t>
            </a:r>
            <a:r>
              <a:rPr lang="cs-CZ" sz="3200" b="1" dirty="0" smtClean="0"/>
              <a:t> píšeme:</a:t>
            </a:r>
          </a:p>
          <a:p>
            <a:endParaRPr lang="cs-CZ" sz="3200" b="1" dirty="0"/>
          </a:p>
          <a:p>
            <a:pPr marL="457200" indent="-4572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 v základu slova</a:t>
            </a:r>
          </a:p>
          <a:p>
            <a:pPr>
              <a:buClr>
                <a:srgbClr val="FF0000"/>
              </a:buClr>
            </a:pPr>
            <a:endParaRPr lang="cs-CZ" sz="2800" b="1" dirty="0" smtClean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Clr>
                <a:srgbClr val="FF0000"/>
              </a:buClr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podstatných jmen</a:t>
            </a:r>
          </a:p>
          <a:p>
            <a:pPr>
              <a:buClr>
                <a:srgbClr val="FF0000"/>
              </a:buClr>
            </a:pPr>
            <a:endParaRPr lang="cs-CZ" sz="2800" b="1" dirty="0" smtClean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Clr>
                <a:srgbClr val="FF0000"/>
              </a:buClr>
              <a:buFont typeface="Wingdings" pitchFamily="2" charset="2"/>
              <a:buChar char="Ø"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slově příbuzném či jiném tvaru slova je 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–m-</a:t>
            </a:r>
            <a:endParaRPr lang="cs-CZ" sz="2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619672" y="2786658"/>
            <a:ext cx="2420520" cy="625125"/>
            <a:chOff x="1619672" y="2786658"/>
            <a:chExt cx="2420520" cy="625125"/>
          </a:xfrm>
        </p:grpSpPr>
        <p:sp>
          <p:nvSpPr>
            <p:cNvPr id="3" name="TextovéPole 2"/>
            <p:cNvSpPr txBox="1"/>
            <p:nvPr/>
          </p:nvSpPr>
          <p:spPr>
            <a:xfrm>
              <a:off x="1619672" y="2837611"/>
              <a:ext cx="12259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mě</a:t>
              </a:r>
              <a:r>
                <a:rPr lang="cs-CZ" sz="2800" b="1" dirty="0" smtClean="0"/>
                <a:t>sto</a:t>
              </a:r>
              <a:endParaRPr lang="cs-CZ" sz="2800" b="1" dirty="0"/>
            </a:p>
          </p:txBody>
        </p:sp>
        <p:pic>
          <p:nvPicPr>
            <p:cNvPr id="2050" name="Picture 2" descr="C:\Users\spravce_2\AppData\Local\Microsoft\Windows\Temporary Internet Files\Content.IE5\BJ9MNE97\MC90033214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8104" y="2786658"/>
              <a:ext cx="792088" cy="625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5076056" y="2705124"/>
            <a:ext cx="2279798" cy="788194"/>
            <a:chOff x="5076056" y="2705124"/>
            <a:chExt cx="2279798" cy="788194"/>
          </a:xfrm>
        </p:grpSpPr>
        <p:sp>
          <p:nvSpPr>
            <p:cNvPr id="4" name="TextovéPole 3"/>
            <p:cNvSpPr txBox="1"/>
            <p:nvPr/>
          </p:nvSpPr>
          <p:spPr>
            <a:xfrm>
              <a:off x="5076056" y="2848895"/>
              <a:ext cx="11272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mě</a:t>
              </a:r>
              <a:r>
                <a:rPr lang="cs-CZ" sz="2800" b="1" dirty="0" smtClean="0"/>
                <a:t>řit</a:t>
              </a:r>
              <a:endParaRPr lang="cs-CZ" sz="2800" b="1" dirty="0"/>
            </a:p>
          </p:txBody>
        </p:sp>
        <p:pic>
          <p:nvPicPr>
            <p:cNvPr id="2051" name="Picture 3" descr="C:\Users\spravce_2\AppData\Local\Microsoft\Windows\Temporary Internet Files\Content.IE5\8C7PJOBM\MC90029605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16042" y="2705124"/>
              <a:ext cx="1039812" cy="7881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1689498" y="3991295"/>
            <a:ext cx="2242682" cy="754120"/>
            <a:chOff x="1689498" y="3991295"/>
            <a:chExt cx="2242682" cy="754120"/>
          </a:xfrm>
        </p:grpSpPr>
        <p:sp>
          <p:nvSpPr>
            <p:cNvPr id="7" name="TextovéPole 6"/>
            <p:cNvSpPr txBox="1"/>
            <p:nvPr/>
          </p:nvSpPr>
          <p:spPr>
            <a:xfrm>
              <a:off x="1689498" y="4130677"/>
              <a:ext cx="108632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ze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mě</a:t>
              </a:r>
              <a:endParaRPr lang="cs-CZ" sz="2800" b="1" dirty="0"/>
            </a:p>
          </p:txBody>
        </p:sp>
        <p:pic>
          <p:nvPicPr>
            <p:cNvPr id="2052" name="Picture 4" descr="C:\Users\spravce_2\AppData\Local\Microsoft\Windows\Temporary Internet Files\Content.IE5\8C7PJOBM\MM900213508[1].gif"/>
            <p:cNvPicPr>
              <a:picLocks noChangeAspect="1" noChangeArrowheads="1" noCrop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56116" y="3991295"/>
              <a:ext cx="576064" cy="754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5147526" y="3920089"/>
            <a:ext cx="2552518" cy="752211"/>
            <a:chOff x="5147526" y="3920089"/>
            <a:chExt cx="2552518" cy="752211"/>
          </a:xfrm>
        </p:grpSpPr>
        <p:sp>
          <p:nvSpPr>
            <p:cNvPr id="8" name="TextovéPole 7"/>
            <p:cNvSpPr txBox="1"/>
            <p:nvPr/>
          </p:nvSpPr>
          <p:spPr>
            <a:xfrm>
              <a:off x="5147526" y="4149080"/>
              <a:ext cx="154529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k má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mě</a:t>
              </a:r>
              <a:endParaRPr lang="cs-CZ" sz="2800" b="1" dirty="0"/>
            </a:p>
          </p:txBody>
        </p:sp>
        <p:pic>
          <p:nvPicPr>
            <p:cNvPr id="2053" name="Picture 5" descr="C:\Users\spravce_2\AppData\Local\Microsoft\Windows\Temporary Internet Files\Content.IE5\PI9E4ZZE\MC900089634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1664" y="3920089"/>
              <a:ext cx="688380" cy="733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1701471" y="5445224"/>
            <a:ext cx="1900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soukro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52867" y="5483359"/>
            <a:ext cx="1900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soukro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</a:t>
            </a:r>
            <a:endParaRPr lang="cs-CZ" sz="28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932180" y="5744969"/>
            <a:ext cx="114387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58155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9" grpId="0" animBg="1"/>
      <p:bldP spid="10" grpId="0" animBg="1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899592" y="2247924"/>
            <a:ext cx="7920880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64054" y="1186757"/>
            <a:ext cx="8559907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Skupinu </a:t>
            </a:r>
            <a:r>
              <a:rPr lang="cs-CZ" sz="32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</a:t>
            </a:r>
            <a:r>
              <a:rPr lang="cs-CZ" sz="3200" b="1" dirty="0" smtClean="0"/>
              <a:t> píšeme:</a:t>
            </a:r>
          </a:p>
          <a:p>
            <a:endParaRPr lang="cs-CZ" sz="3200" b="1" dirty="0"/>
          </a:p>
          <a:p>
            <a:pPr marL="457200" indent="-457200"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slově příbuzném či jiném tvaru slova je </a:t>
            </a:r>
            <a:r>
              <a:rPr lang="cs-CZ" sz="28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2800" b="1" i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</a:t>
            </a:r>
            <a:r>
              <a:rPr lang="cs-CZ" sz="28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2800" b="1" i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721441" y="2924944"/>
            <a:ext cx="5474102" cy="561355"/>
            <a:chOff x="1701471" y="5445224"/>
            <a:chExt cx="5474102" cy="561355"/>
          </a:xfrm>
        </p:grpSpPr>
        <p:sp>
          <p:nvSpPr>
            <p:cNvPr id="11" name="TextovéPole 10"/>
            <p:cNvSpPr txBox="1"/>
            <p:nvPr/>
          </p:nvSpPr>
          <p:spPr>
            <a:xfrm>
              <a:off x="1701471" y="5445224"/>
              <a:ext cx="16850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doje</a:t>
              </a:r>
              <a:r>
                <a:rPr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mně</a:t>
              </a:r>
              <a:endPara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252867" y="5483359"/>
              <a:ext cx="192270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doje</a:t>
              </a:r>
              <a:r>
                <a:rPr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ý</a:t>
              </a:r>
              <a:endParaRPr lang="cs-CZ" sz="2800" b="1" dirty="0"/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>
              <a:off x="3932180" y="5744969"/>
              <a:ext cx="114387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1787037" y="3933056"/>
            <a:ext cx="5394721" cy="561355"/>
            <a:chOff x="1701471" y="5445224"/>
            <a:chExt cx="5394721" cy="561355"/>
          </a:xfrm>
        </p:grpSpPr>
        <p:sp>
          <p:nvSpPr>
            <p:cNvPr id="23" name="TextovéPole 22"/>
            <p:cNvSpPr txBox="1"/>
            <p:nvPr/>
          </p:nvSpPr>
          <p:spPr>
            <a:xfrm>
              <a:off x="1701471" y="5445224"/>
              <a:ext cx="169084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skro</a:t>
              </a:r>
              <a:r>
                <a:rPr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mně</a:t>
              </a:r>
              <a:endPara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252867" y="5483359"/>
              <a:ext cx="184332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skro</a:t>
              </a:r>
              <a:r>
                <a:rPr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ý</a:t>
              </a:r>
              <a:endParaRPr lang="cs-CZ" sz="2800" b="1" dirty="0"/>
            </a:p>
          </p:txBody>
        </p:sp>
        <p:cxnSp>
          <p:nvCxnSpPr>
            <p:cNvPr id="25" name="Přímá spojnice se šipkou 24"/>
            <p:cNvCxnSpPr/>
            <p:nvPr/>
          </p:nvCxnSpPr>
          <p:spPr>
            <a:xfrm>
              <a:off x="3932180" y="5744969"/>
              <a:ext cx="114387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1761700" y="4797152"/>
            <a:ext cx="5820607" cy="561355"/>
            <a:chOff x="1701471" y="5445224"/>
            <a:chExt cx="5820607" cy="561355"/>
          </a:xfrm>
        </p:grpSpPr>
        <p:sp>
          <p:nvSpPr>
            <p:cNvPr id="27" name="TextovéPole 26"/>
            <p:cNvSpPr txBox="1"/>
            <p:nvPr/>
          </p:nvSpPr>
          <p:spPr>
            <a:xfrm>
              <a:off x="1701471" y="5445224"/>
              <a:ext cx="202170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do</a:t>
              </a:r>
              <a:r>
                <a:rPr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mně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nka</a:t>
              </a:r>
              <a:endParaRPr lang="cs-CZ" sz="28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252867" y="5483359"/>
              <a:ext cx="22692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do</a:t>
              </a:r>
              <a:r>
                <a:rPr lang="cs-CZ" sz="2800" b="1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mn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ívá se</a:t>
              </a:r>
              <a:endParaRPr lang="cs-CZ" sz="2800" b="1" dirty="0"/>
            </a:p>
          </p:txBody>
        </p:sp>
        <p:cxnSp>
          <p:nvCxnSpPr>
            <p:cNvPr id="29" name="Přímá spojnice se šipkou 28"/>
            <p:cNvCxnSpPr/>
            <p:nvPr/>
          </p:nvCxnSpPr>
          <p:spPr>
            <a:xfrm>
              <a:off x="3932180" y="5744969"/>
              <a:ext cx="114387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1528165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09457"/>
            <a:ext cx="5788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Doplň správně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–ě- </a:t>
            </a:r>
            <a:r>
              <a:rPr lang="cs-CZ" sz="3200" b="1" dirty="0" smtClean="0"/>
              <a:t>nebo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–ně-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83953" y="2276872"/>
            <a:ext cx="7683578" cy="3108543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m___</a:t>
            </a:r>
            <a:r>
              <a:rPr lang="cs-CZ" sz="2800" b="1" dirty="0" err="1" smtClean="0"/>
              <a:t>síc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zm</a:t>
            </a:r>
            <a:r>
              <a:rPr lang="cs-CZ" sz="2800" b="1" dirty="0" smtClean="0"/>
              <a:t>___na,  </a:t>
            </a:r>
            <a:r>
              <a:rPr lang="cs-CZ" sz="2800" b="1" dirty="0" err="1" smtClean="0"/>
              <a:t>zem___koule</a:t>
            </a:r>
            <a:r>
              <a:rPr lang="cs-CZ" sz="2800" b="1" dirty="0" smtClean="0"/>
              <a:t>,  v dom___,</a:t>
            </a:r>
          </a:p>
          <a:p>
            <a:endParaRPr lang="cs-CZ" sz="2800" b="1" dirty="0"/>
          </a:p>
          <a:p>
            <a:r>
              <a:rPr lang="cs-CZ" sz="2800" b="1" dirty="0" err="1" smtClean="0"/>
              <a:t>jem</a:t>
            </a:r>
            <a:r>
              <a:rPr lang="cs-CZ" sz="2800" b="1" dirty="0" smtClean="0"/>
              <a:t>___,  </a:t>
            </a:r>
            <a:r>
              <a:rPr lang="cs-CZ" sz="2800" b="1" dirty="0" err="1" smtClean="0"/>
              <a:t>zpam</a:t>
            </a:r>
            <a:r>
              <a:rPr lang="cs-CZ" sz="2800" b="1" dirty="0" smtClean="0"/>
              <a:t>___ti,  příjem___,  </a:t>
            </a:r>
            <a:r>
              <a:rPr lang="cs-CZ" sz="2800" b="1" dirty="0" err="1" smtClean="0"/>
              <a:t>rozum___t</a:t>
            </a:r>
            <a:r>
              <a:rPr lang="cs-CZ" sz="2800" b="1" dirty="0" smtClean="0"/>
              <a:t>,</a:t>
            </a:r>
          </a:p>
          <a:p>
            <a:endParaRPr lang="cs-CZ" sz="2800" b="1" dirty="0"/>
          </a:p>
          <a:p>
            <a:r>
              <a:rPr lang="cs-CZ" sz="2800" b="1" dirty="0" err="1" smtClean="0"/>
              <a:t>m___řič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osam</a:t>
            </a:r>
            <a:r>
              <a:rPr lang="cs-CZ" sz="2800" b="1" dirty="0" smtClean="0"/>
              <a:t>___</a:t>
            </a:r>
            <a:r>
              <a:rPr lang="cs-CZ" sz="2800" b="1" dirty="0" err="1" smtClean="0"/>
              <a:t>le</a:t>
            </a:r>
            <a:r>
              <a:rPr lang="cs-CZ" sz="2800" b="1" dirty="0" smtClean="0"/>
              <a:t>,  pom___</a:t>
            </a:r>
            <a:r>
              <a:rPr lang="cs-CZ" sz="2800" b="1" dirty="0" err="1" smtClean="0"/>
              <a:t>nka</a:t>
            </a:r>
            <a:r>
              <a:rPr lang="cs-CZ" sz="2800" b="1" dirty="0" smtClean="0"/>
              <a:t>, tam___</a:t>
            </a:r>
            <a:r>
              <a:rPr lang="cs-CZ" sz="2800" b="1" dirty="0" err="1" smtClean="0"/>
              <a:t>jší</a:t>
            </a:r>
            <a:r>
              <a:rPr lang="cs-CZ" sz="2800" b="1" dirty="0" smtClean="0"/>
              <a:t>,</a:t>
            </a:r>
          </a:p>
          <a:p>
            <a:endParaRPr lang="cs-CZ" sz="2800" b="1" dirty="0"/>
          </a:p>
          <a:p>
            <a:r>
              <a:rPr lang="cs-CZ" sz="2800" b="1" dirty="0" err="1" smtClean="0"/>
              <a:t>sm</a:t>
            </a:r>
            <a:r>
              <a:rPr lang="cs-CZ" sz="2800" b="1" dirty="0" smtClean="0"/>
              <a:t>___r, </a:t>
            </a:r>
            <a:r>
              <a:rPr lang="cs-CZ" sz="2800" b="1" dirty="0" err="1" smtClean="0"/>
              <a:t>vzpom</a:t>
            </a:r>
            <a:r>
              <a:rPr lang="cs-CZ" sz="2800" b="1" dirty="0" smtClean="0"/>
              <a:t>___l si, dom___</a:t>
            </a:r>
            <a:r>
              <a:rPr lang="cs-CZ" sz="2800" b="1" dirty="0" err="1" smtClean="0"/>
              <a:t>nka</a:t>
            </a:r>
            <a:r>
              <a:rPr lang="cs-CZ" sz="2800" b="1" dirty="0" smtClean="0"/>
              <a:t>, m___</a:t>
            </a:r>
            <a:r>
              <a:rPr lang="cs-CZ" sz="2800" b="1" dirty="0" err="1" smtClean="0"/>
              <a:t>kký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73224" y="2276872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157692" y="4821397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56044" y="4819410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66052" y="3140968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7434" y="2276872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76056" y="2261806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12360" y="2261806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431680" y="3141116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44683" y="3123100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435334" y="3110207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73224" y="3966801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14460" y="3966801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76813" y="3966801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10707" y="3968928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50548" y="4819410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64737" y="4819410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5551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2715</TotalTime>
  <Words>227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SKUPINY  mě / mně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281</cp:revision>
  <dcterms:created xsi:type="dcterms:W3CDTF">2011-06-20T10:40:08Z</dcterms:created>
  <dcterms:modified xsi:type="dcterms:W3CDTF">2013-05-16T10:39:35Z</dcterms:modified>
</cp:coreProperties>
</file>