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8" r:id="rId2"/>
    <p:sldId id="257" r:id="rId3"/>
    <p:sldId id="259" r:id="rId4"/>
    <p:sldId id="299" r:id="rId5"/>
    <p:sldId id="30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FFCC"/>
    <a:srgbClr val="FFFF99"/>
    <a:srgbClr val="009900"/>
    <a:srgbClr val="D60093"/>
    <a:srgbClr val="00FF00"/>
    <a:srgbClr val="CC3300"/>
    <a:srgbClr val="CA0697"/>
    <a:srgbClr val="FF3300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VY_32_INOVACE_02_Pravopis ú / ů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VY_32_INOVACE_02_Pravopis ú / ů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02952315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Pravopis ú na začátku slova a za předponou.</a:t>
            </a:r>
          </a:p>
          <a:p>
            <a:r>
              <a:rPr lang="cs-CZ" dirty="0" smtClean="0"/>
              <a:t>Rozlišování základu slova a procvičení správného pravopisu ve frekventovaných slovech.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 10. 8.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0946" y="1040755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FF99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PRAVOPIS  ú  /  ů</a:t>
            </a:r>
            <a:endParaRPr lang="cs-CZ" sz="4400" b="1" dirty="0">
              <a:ln w="11430"/>
              <a:solidFill>
                <a:srgbClr val="FF99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60946" y="1700808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slov začínajících na </a:t>
            </a:r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ú-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</a:t>
            </a:r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ú-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píše i po předponě: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2996952"/>
            <a:ext cx="14296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800" b="1" dirty="0" smtClean="0"/>
              <a:t>navná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3001322"/>
            <a:ext cx="18512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ne</a:t>
            </a:r>
            <a:r>
              <a:rPr lang="cs-CZ" sz="28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800" b="1" dirty="0" smtClean="0"/>
              <a:t>navná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63688" y="3717032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800" b="1" dirty="0" smtClean="0"/>
              <a:t>čast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32040" y="3717032"/>
            <a:ext cx="2175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</a:t>
            </a:r>
            <a:r>
              <a:rPr lang="cs-CZ" sz="28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800" b="1" dirty="0" smtClean="0"/>
              <a:t>častnit se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28609" y="4437112"/>
            <a:ext cx="9492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800" b="1" dirty="0" smtClean="0"/>
              <a:t>hel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4437112"/>
            <a:ext cx="2133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troj</a:t>
            </a:r>
            <a:r>
              <a:rPr lang="cs-CZ" sz="28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800" b="1" dirty="0" smtClean="0"/>
              <a:t>helník</a:t>
            </a:r>
            <a:endParaRPr lang="cs-CZ" sz="28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389238" y="3262932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3389238" y="3978642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3389238" y="4698722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760946" y="515719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Uprostřed slov píšeme </a:t>
            </a:r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-ů-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spravce_2\AppData\Local\Microsoft\Windows\Temporary Internet Files\Content.IE5\PI9E4ZZE\MC900199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432240" y="4405392"/>
            <a:ext cx="2282982" cy="14153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17" grpId="0"/>
      <p:bldP spid="18" grpId="0"/>
      <p:bldP spid="19" grpId="0"/>
      <p:bldP spid="20" grpId="0"/>
      <p:bldP spid="22" grpId="0"/>
      <p:bldP spid="24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976372"/>
            <a:ext cx="8352928" cy="584775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 vhodná slova s písmenem ú nebo ů.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132856"/>
            <a:ext cx="718331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Pracoval ____________ dlouho do noci.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si to promysli.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Volnou sukni si nechám ____________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mě to nepřekvapilo.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Učíme se rýsovat rovnostranný ____________ 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Projekt </a:t>
            </a:r>
            <a:r>
              <a:rPr lang="cs-CZ" sz="2400" b="1" dirty="0" err="1" smtClean="0"/>
              <a:t>Ekoškola</a:t>
            </a:r>
            <a:r>
              <a:rPr lang="cs-CZ" sz="2400" b="1" dirty="0" smtClean="0"/>
              <a:t> usiluje o ____________  energie.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Zítřejšího pochodu se určitě ____________  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896820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976372"/>
            <a:ext cx="8352928" cy="584775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 vhodná slova s písmenem ú nebo ů.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132856"/>
            <a:ext cx="718331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Pracoval ____________ dlouho do noci.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si to promysli.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Volnou sukni si nechám ____________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mě to nepřekvapilo.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Učíme se rýsovat rovnostranný ____________  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Projekt </a:t>
            </a:r>
            <a:r>
              <a:rPr lang="cs-CZ" sz="2400" b="1" dirty="0" err="1" smtClean="0"/>
              <a:t>Ekoškola</a:t>
            </a:r>
            <a:r>
              <a:rPr lang="cs-CZ" sz="2400" b="1" dirty="0" smtClean="0"/>
              <a:t> usiluje o ____________  energie.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Zítřejšího pochodu se určitě ____________  .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907704" y="2276872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400" b="1" dirty="0" smtClean="0">
                <a:solidFill>
                  <a:schemeClr val="tx1"/>
                </a:solidFill>
              </a:rPr>
              <a:t>navně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2659" y="2852936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Důkladně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27115" y="3356199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400" b="1" dirty="0" smtClean="0">
                <a:solidFill>
                  <a:schemeClr val="tx1"/>
                </a:solidFill>
              </a:rPr>
              <a:t>žit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92659" y="3919170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Vůbec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76056" y="4489633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troj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400" b="1" dirty="0" smtClean="0">
                <a:solidFill>
                  <a:schemeClr val="tx1"/>
                </a:solidFill>
              </a:rPr>
              <a:t>helník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27984" y="5022569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400" b="1" dirty="0" smtClean="0">
                <a:solidFill>
                  <a:schemeClr val="tx1"/>
                </a:solidFill>
              </a:rPr>
              <a:t>spory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74785" y="5589240"/>
            <a:ext cx="1872208" cy="375314"/>
          </a:xfrm>
          <a:prstGeom prst="rect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400" b="1" dirty="0" smtClean="0">
                <a:solidFill>
                  <a:schemeClr val="tx1"/>
                </a:solidFill>
              </a:rPr>
              <a:t>častníme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7625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2823</TotalTime>
  <Words>213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PRAVOPIS  ú  /  ů</vt:lpstr>
      <vt:lpstr>Snímek 4</vt:lpstr>
      <vt:lpstr>Snímek 5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292</cp:revision>
  <dcterms:created xsi:type="dcterms:W3CDTF">2011-06-20T10:40:08Z</dcterms:created>
  <dcterms:modified xsi:type="dcterms:W3CDTF">2013-05-16T10:38:44Z</dcterms:modified>
</cp:coreProperties>
</file>