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59" r:id="rId4"/>
    <p:sldId id="301" r:id="rId5"/>
    <p:sldId id="302" r:id="rId6"/>
    <p:sldId id="299" r:id="rId7"/>
    <p:sldId id="30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CC3300"/>
    <a:srgbClr val="FFFFCC"/>
    <a:srgbClr val="FFFF99"/>
    <a:srgbClr val="009900"/>
    <a:srgbClr val="D60093"/>
    <a:srgbClr val="00FF00"/>
    <a:srgbClr val="CA0697"/>
    <a:srgbClr val="FF33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VY_32_INOVACE_03_Přípony –ný, -ní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VY_32_INOVACE_03_Přípony –ný, -ní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3415026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pravopisu přípon –ný, -ní.</a:t>
            </a:r>
          </a:p>
          <a:p>
            <a:r>
              <a:rPr lang="cs-CZ" dirty="0" smtClean="0"/>
              <a:t>Rozlišování základu slova a procvičení správného pravopisu ve frekventovaných slovech.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11.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aoblený obdélník 27"/>
          <p:cNvSpPr/>
          <p:nvPr/>
        </p:nvSpPr>
        <p:spPr>
          <a:xfrm>
            <a:off x="2425828" y="4962728"/>
            <a:ext cx="720080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4451970" y="4962420"/>
            <a:ext cx="720080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373890" y="4280747"/>
            <a:ext cx="720080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319394" y="4221088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den</a:t>
            </a:r>
            <a:endParaRPr lang="cs-CZ" sz="2800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CC33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PŘÍPONY  -ný, -ní</a:t>
            </a:r>
            <a:endParaRPr lang="cs-CZ" sz="4400" b="1" dirty="0">
              <a:ln w="11430"/>
              <a:solidFill>
                <a:srgbClr val="CC33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77048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 přídavných jménech tvořených příponou 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–ný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-ní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od podstatných jmen s kořenem končícím souhláskou 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ň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, píšeme 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383507" y="4254098"/>
            <a:ext cx="720080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383507" y="4221088"/>
            <a:ext cx="1176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den</a:t>
            </a:r>
            <a:r>
              <a:rPr lang="cs-CZ" sz="28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</a:t>
            </a:r>
            <a:endParaRPr lang="cs-CZ" sz="2800" b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323238" y="4515400"/>
            <a:ext cx="696765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319394" y="4896708"/>
            <a:ext cx="93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plyn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83507" y="4929410"/>
            <a:ext cx="1341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plyn</a:t>
            </a:r>
            <a:r>
              <a:rPr lang="cs-CZ" sz="28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ný</a:t>
            </a:r>
            <a:endParaRPr lang="cs-CZ" sz="2800" b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323238" y="5191020"/>
            <a:ext cx="696765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5" grpId="0" animBg="1"/>
      <p:bldP spid="3" grpId="0"/>
      <p:bldP spid="4" grpId="0"/>
      <p:bldP spid="2" grpId="0"/>
      <p:bldP spid="21" grpId="0" animBg="1"/>
      <p:bldP spid="16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1262792" y="4140916"/>
            <a:ext cx="623525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310811" y="5273715"/>
            <a:ext cx="529785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124766" y="5311776"/>
            <a:ext cx="582315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073893" y="4153657"/>
            <a:ext cx="646822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4016046" y="2793850"/>
            <a:ext cx="1204026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226637" y="2793730"/>
            <a:ext cx="117373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Podstatná jména s příponami 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3200" b="1" dirty="0" err="1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ík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-</a:t>
            </a:r>
            <a:r>
              <a:rPr lang="cs-CZ" sz="3200" b="1" dirty="0" err="1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ina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-</a:t>
            </a:r>
            <a:r>
              <a:rPr lang="cs-CZ" sz="3200" b="1" dirty="0" err="1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píšeme s jedním</a:t>
            </a:r>
            <a:r>
              <a:rPr lang="cs-CZ" sz="32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26637" y="4140916"/>
            <a:ext cx="966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cena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14889" y="2727710"/>
            <a:ext cx="1634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komin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ík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26637" y="5240705"/>
            <a:ext cx="9332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víno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50074" y="4170103"/>
            <a:ext cx="1314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cen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ina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65315" y="2760720"/>
            <a:ext cx="129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komín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3893" y="5311776"/>
            <a:ext cx="1196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vin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829837" y="3022330"/>
            <a:ext cx="696765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819586" y="4477424"/>
            <a:ext cx="696765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819585" y="5524159"/>
            <a:ext cx="696765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spravce_2\AppData\Local\Microsoft\Windows\Temporary Internet Files\Content.IE5\DEV15AOQ\MC90036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075" y="2196865"/>
            <a:ext cx="1092025" cy="10540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_2\AppData\Local\Microsoft\Windows\Temporary Internet Files\Content.IE5\D8JJ3BAN\MC9003439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9113" y="3590957"/>
            <a:ext cx="1196026" cy="11582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ravce_2\AppData\Local\Microsoft\Windows\Temporary Internet Files\Content.IE5\BJ9MNE97\MP9004330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9113" y="5238625"/>
            <a:ext cx="1184786" cy="7819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8909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16" grpId="0" animBg="1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5314852" y="2887946"/>
            <a:ext cx="79208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234206" y="2906112"/>
            <a:ext cx="79208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157932" y="4570869"/>
            <a:ext cx="644582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267945" y="4526004"/>
            <a:ext cx="648072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1124744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Od jmen zvířat se tvoří přídavná jména jen příponou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–í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a píšeme je s jedním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7" y="2822923"/>
            <a:ext cx="1029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jelen</a:t>
            </a:r>
            <a:endParaRPr lang="cs-CZ" sz="28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779911" y="3117543"/>
            <a:ext cx="696765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220071" y="2821926"/>
            <a:ext cx="1148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jelen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spravce_2\AppData\Local\Microsoft\Windows\Temporary Internet Files\Content.IE5\8C7PJOBM\MC900411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7" y="4210994"/>
            <a:ext cx="1279077" cy="1021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49607" y="4492994"/>
            <a:ext cx="1103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ran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67945" y="4492994"/>
            <a:ext cx="934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ran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spravce_2\AppData\Local\Microsoft\Windows\Temporary Internet Files\Content.IE5\8C7PJOBM\MP9004316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224969"/>
            <a:ext cx="951968" cy="951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ravce_2\AppData\Local\Microsoft\Windows\Temporary Internet Files\Content.IE5\JQLS3JXF\MC9001987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224969"/>
            <a:ext cx="1046136" cy="1147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07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  <p:bldP spid="13" grpId="0" animBg="1"/>
      <p:bldP spid="2" grpId="0"/>
      <p:bldP spid="3" grpId="0"/>
      <p:bldP spid="5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2132856"/>
            <a:ext cx="751045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Ten, kdo něco zavinil je ____________.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Váza ze skla je ____________.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Družstvo, které má pět členů je ____________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Ocet vyrobený z vína je ____________.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Schody postavené z kamene jsou ____________ 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Brambory, které dozrávají dříve jsou 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Vlasům černým jako havran říkáme  ____________  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178" y="1051224"/>
            <a:ext cx="8352928" cy="584775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 vhodná slova.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896820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99777" y="2301587"/>
            <a:ext cx="413433" cy="356388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712718" y="2869628"/>
            <a:ext cx="627034" cy="356388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956751" y="3366910"/>
            <a:ext cx="613737" cy="356388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981555" y="3949284"/>
            <a:ext cx="413433" cy="356388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628714" y="5605646"/>
            <a:ext cx="941774" cy="356388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485864" y="4467973"/>
            <a:ext cx="941774" cy="356388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132856"/>
            <a:ext cx="751045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Ten, kdo něco zavinil je ____________ 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Váza ze skla je ____________ 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Družstvo, které má pět členů je ____________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Ocet vyrobený z vína je ____________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Schody postavené z kamene jsou ____________ 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Brambory, které dozrávají dříve jsou ____________ 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Vlasům černým jako havran říkáme  ____________  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76372"/>
            <a:ext cx="8352928" cy="584775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 vhodná slova.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4054971" y="2289898"/>
            <a:ext cx="1854469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viník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32100" y="2289898"/>
            <a:ext cx="539290" cy="35638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698280" y="2833751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skleněná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48064" y="3366910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pětičlenné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6751" y="3930358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vinný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64088" y="4453728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kamenné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92025" y="4998073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rané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28959" y="5603711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havraní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872791" y="2833751"/>
            <a:ext cx="691866" cy="35638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866736" y="3376373"/>
            <a:ext cx="634463" cy="35638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4427638" y="3939821"/>
            <a:ext cx="511941" cy="35638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5594157" y="4448609"/>
            <a:ext cx="1015236" cy="35638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6209256" y="5603711"/>
            <a:ext cx="1015236" cy="35638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6460903" y="4998073"/>
            <a:ext cx="511941" cy="35638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3232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23" grpId="0" animBg="1"/>
      <p:bldP spid="4" grpId="0" animBg="1"/>
      <p:bldP spid="6" grpId="0" animBg="1"/>
      <p:bldP spid="7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3035</TotalTime>
  <Words>274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PŘÍPONY  -ný, -ní</vt:lpstr>
      <vt:lpstr>Snímek 4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309</cp:revision>
  <dcterms:created xsi:type="dcterms:W3CDTF">2011-06-20T10:40:08Z</dcterms:created>
  <dcterms:modified xsi:type="dcterms:W3CDTF">2013-05-16T10:37:41Z</dcterms:modified>
</cp:coreProperties>
</file>