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304" r:id="rId4"/>
    <p:sldId id="259" r:id="rId5"/>
    <p:sldId id="299" r:id="rId6"/>
    <p:sldId id="305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FFFFCC"/>
    <a:srgbClr val="FFFF66"/>
    <a:srgbClr val="FF9900"/>
    <a:srgbClr val="CC3300"/>
    <a:srgbClr val="FFFF99"/>
    <a:srgbClr val="D60093"/>
    <a:srgbClr val="00FF00"/>
    <a:srgbClr val="CA0697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>
        <p:scale>
          <a:sx n="80" d="100"/>
          <a:sy n="80" d="100"/>
        </p:scale>
        <p:origin x="-1074" y="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VY_32_INOVACE_04_Přípona –</a:t>
          </a:r>
          <a:r>
            <a:rPr lang="cs-CZ" sz="1600" baseline="0" dirty="0" err="1" smtClean="0">
              <a:solidFill>
                <a:schemeClr val="tx2"/>
              </a:solidFill>
            </a:rPr>
            <a:t>ský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VY_32_INOVACE_04_Přípona –</a:t>
          </a:r>
          <a:r>
            <a:rPr lang="cs-CZ" sz="1600" kern="1200" baseline="0" dirty="0" err="1" smtClean="0">
              <a:solidFill>
                <a:schemeClr val="tx2"/>
              </a:solidFill>
            </a:rPr>
            <a:t>ský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5142D-898E-44EA-A570-3A26813776C0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947C61-3C2E-45E5-A312-7EACDC0243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37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1.12.2011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3889479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Vysvětlení pravopisu přípony –</a:t>
            </a:r>
            <a:r>
              <a:rPr lang="cs-CZ" dirty="0" err="1" smtClean="0"/>
              <a:t>ský</a:t>
            </a:r>
            <a:r>
              <a:rPr lang="cs-CZ" dirty="0"/>
              <a:t> </a:t>
            </a:r>
            <a:r>
              <a:rPr lang="cs-CZ" dirty="0" smtClean="0"/>
              <a:t>a některých hláskových změn v kořeni.</a:t>
            </a:r>
          </a:p>
          <a:p>
            <a:r>
              <a:rPr lang="cs-CZ" dirty="0" smtClean="0"/>
              <a:t>Vysvětlení pravopisu přídavných jmen tvořených z podstatných jmen vlastních.</a:t>
            </a:r>
          </a:p>
          <a:p>
            <a:r>
              <a:rPr lang="cs-CZ" dirty="0" smtClean="0"/>
              <a:t>Procvičení správného pravopisu ve frekventovaných slovech.</a:t>
            </a:r>
          </a:p>
          <a:p>
            <a:r>
              <a:rPr lang="cs-CZ" dirty="0" smtClean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11. 8. </a:t>
            </a:r>
            <a:r>
              <a:rPr lang="cs-CZ" smtClean="0"/>
              <a:t>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65629" y="3681123"/>
            <a:ext cx="8627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Zlí</a:t>
            </a:r>
            <a:r>
              <a:rPr lang="cs-CZ" sz="2800" b="1" dirty="0" smtClean="0">
                <a:solidFill>
                  <a:srgbClr val="FF0000"/>
                </a:solidFill>
              </a:rPr>
              <a:t>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60946" y="1040755"/>
            <a:ext cx="7914948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92D05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PŘÍPONA -</a:t>
            </a:r>
            <a:r>
              <a:rPr lang="cs-CZ" sz="5400" b="1" dirty="0" err="1" smtClean="0">
                <a:ln w="11430"/>
                <a:solidFill>
                  <a:srgbClr val="92D05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ský</a:t>
            </a:r>
            <a:endParaRPr lang="cs-CZ" sz="4400" b="1" dirty="0">
              <a:ln w="11430"/>
              <a:solidFill>
                <a:srgbClr val="92D05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34263" y="1910495"/>
            <a:ext cx="7704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V přídavných jménech tvořených příponou </a:t>
            </a:r>
            <a:r>
              <a:rPr lang="cs-CZ" sz="32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sz="3200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ský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, se používá v množném čísle přípona </a:t>
            </a:r>
            <a:r>
              <a:rPr lang="cs-CZ" sz="32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</a:t>
            </a:r>
            <a:r>
              <a:rPr lang="cs-CZ" sz="3200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ští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801933" y="3699719"/>
            <a:ext cx="14013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z</a:t>
            </a:r>
            <a:r>
              <a:rPr lang="cs-CZ" sz="2800" b="1" dirty="0" smtClean="0"/>
              <a:t>lí</a:t>
            </a:r>
            <a:r>
              <a:rPr lang="cs-CZ" sz="2800" b="1" dirty="0" smtClean="0">
                <a:solidFill>
                  <a:srgbClr val="FF0000"/>
                </a:solidFill>
              </a:rPr>
              <a:t>n</a:t>
            </a:r>
            <a:r>
              <a:rPr lang="cs-CZ" sz="2800" b="1" dirty="0" smtClean="0">
                <a:solidFill>
                  <a:srgbClr val="009900"/>
                </a:solidFill>
              </a:rPr>
              <a:t>ský</a:t>
            </a:r>
            <a:endParaRPr lang="cs-CZ" sz="2800" b="1" dirty="0">
              <a:solidFill>
                <a:srgbClr val="009900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596870" y="3942733"/>
            <a:ext cx="696765" cy="0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5724580" y="3961329"/>
            <a:ext cx="696765" cy="0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936626" y="3714396"/>
            <a:ext cx="12554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z</a:t>
            </a:r>
            <a:r>
              <a:rPr lang="cs-CZ" sz="2800" b="1" dirty="0" smtClean="0"/>
              <a:t>lí</a:t>
            </a:r>
            <a:r>
              <a:rPr lang="cs-CZ" sz="2800" b="1" dirty="0" smtClean="0">
                <a:solidFill>
                  <a:srgbClr val="FF0000"/>
                </a:solidFill>
              </a:rPr>
              <a:t>n</a:t>
            </a:r>
            <a:r>
              <a:rPr lang="cs-CZ" sz="2800" b="1" dirty="0" smtClean="0">
                <a:solidFill>
                  <a:srgbClr val="009900"/>
                </a:solidFill>
              </a:rPr>
              <a:t>ští</a:t>
            </a:r>
            <a:endParaRPr lang="cs-CZ" sz="2800" b="1" dirty="0">
              <a:solidFill>
                <a:srgbClr val="009900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5724580" y="4689667"/>
            <a:ext cx="696765" cy="0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626472" y="4662305"/>
            <a:ext cx="696765" cy="0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827584" y="4395645"/>
            <a:ext cx="13388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Dobří</a:t>
            </a:r>
            <a:r>
              <a:rPr lang="cs-CZ" sz="2800" b="1" dirty="0" smtClean="0">
                <a:solidFill>
                  <a:srgbClr val="FF0000"/>
                </a:solidFill>
              </a:rPr>
              <a:t>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563888" y="4428057"/>
            <a:ext cx="18453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d</a:t>
            </a:r>
            <a:r>
              <a:rPr lang="cs-CZ" sz="2800" b="1" dirty="0" smtClean="0"/>
              <a:t>obří</a:t>
            </a:r>
            <a:r>
              <a:rPr lang="cs-CZ" sz="2800" b="1" dirty="0" smtClean="0">
                <a:solidFill>
                  <a:srgbClr val="FF0000"/>
                </a:solidFill>
              </a:rPr>
              <a:t>š</a:t>
            </a:r>
            <a:r>
              <a:rPr lang="cs-CZ" sz="2800" b="1" dirty="0" smtClean="0">
                <a:solidFill>
                  <a:srgbClr val="009900"/>
                </a:solidFill>
              </a:rPr>
              <a:t>ský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698580" y="4395645"/>
            <a:ext cx="16995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d</a:t>
            </a:r>
            <a:r>
              <a:rPr lang="cs-CZ" sz="2800" b="1" dirty="0" smtClean="0"/>
              <a:t>obří</a:t>
            </a:r>
            <a:r>
              <a:rPr lang="cs-CZ" sz="2800" b="1" dirty="0" smtClean="0">
                <a:solidFill>
                  <a:srgbClr val="FF0000"/>
                </a:solidFill>
              </a:rPr>
              <a:t>š</a:t>
            </a:r>
            <a:r>
              <a:rPr lang="cs-CZ" sz="2800" b="1" dirty="0" smtClean="0">
                <a:solidFill>
                  <a:srgbClr val="009900"/>
                </a:solidFill>
              </a:rPr>
              <a:t>ští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966819" y="5036140"/>
            <a:ext cx="10603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Paří</a:t>
            </a:r>
            <a:r>
              <a:rPr lang="cs-CZ" sz="2800" b="1" dirty="0">
                <a:solidFill>
                  <a:srgbClr val="FF0000"/>
                </a:solidFill>
              </a:rPr>
              <a:t>ž</a:t>
            </a:r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2626471" y="5297750"/>
            <a:ext cx="696765" cy="0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3703990" y="5013392"/>
            <a:ext cx="16192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aří</a:t>
            </a:r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r>
              <a:rPr lang="cs-CZ" sz="2800" b="1" dirty="0" smtClean="0">
                <a:solidFill>
                  <a:srgbClr val="009900"/>
                </a:solidFill>
              </a:rPr>
              <a:t>ský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784150" y="5013392"/>
            <a:ext cx="1473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paří</a:t>
            </a:r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r>
              <a:rPr lang="cs-CZ" sz="2800" b="1" dirty="0" smtClean="0">
                <a:solidFill>
                  <a:srgbClr val="009900"/>
                </a:solidFill>
              </a:rPr>
              <a:t>ští</a:t>
            </a:r>
            <a:endParaRPr lang="cs-CZ" sz="2800" b="1" dirty="0">
              <a:solidFill>
                <a:srgbClr val="009900"/>
              </a:solidFill>
            </a:endParaRPr>
          </a:p>
        </p:txBody>
      </p:sp>
      <p:cxnSp>
        <p:nvCxnSpPr>
          <p:cNvPr id="34" name="Přímá spojnice se šipkou 33"/>
          <p:cNvCxnSpPr/>
          <p:nvPr/>
        </p:nvCxnSpPr>
        <p:spPr>
          <a:xfrm>
            <a:off x="5697544" y="5297750"/>
            <a:ext cx="696765" cy="0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0578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2" grpId="0"/>
      <p:bldP spid="16" grpId="0"/>
      <p:bldP spid="14" grpId="0"/>
      <p:bldP spid="21" grpId="0"/>
      <p:bldP spid="23" grpId="0"/>
      <p:bldP spid="25" grpId="0"/>
      <p:bldP spid="28" grpId="0"/>
      <p:bldP spid="32" grpId="0"/>
      <p:bldP spid="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800918" y="5157192"/>
            <a:ext cx="11787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Pra</a:t>
            </a:r>
            <a:r>
              <a:rPr lang="cs-CZ" sz="2800" b="1" dirty="0" smtClean="0">
                <a:solidFill>
                  <a:srgbClr val="FF0000"/>
                </a:solidFill>
              </a:rPr>
              <a:t>h</a:t>
            </a:r>
            <a:r>
              <a:rPr lang="cs-CZ" sz="2800" b="1" dirty="0" smtClean="0"/>
              <a:t>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60946" y="1040755"/>
            <a:ext cx="7914948" cy="733942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rgbClr val="92D05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Změny hlásek v kořeni:</a:t>
            </a:r>
            <a:endParaRPr lang="cs-CZ" sz="4400" b="1" dirty="0">
              <a:ln w="11430"/>
              <a:solidFill>
                <a:srgbClr val="92D05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34263" y="1910495"/>
            <a:ext cx="2543537" cy="584775"/>
          </a:xfrm>
          <a:prstGeom prst="rect">
            <a:avLst/>
          </a:prstGeom>
          <a:solidFill>
            <a:srgbClr val="FFFF66"/>
          </a:solidFill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</a:t>
            </a:r>
            <a:r>
              <a:rPr lang="cs-CZ" sz="32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272222" y="2988083"/>
            <a:ext cx="696765" cy="0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5856486" y="3007688"/>
            <a:ext cx="696765" cy="0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835696" y="2746078"/>
            <a:ext cx="13324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bělo</a:t>
            </a:r>
            <a:r>
              <a:rPr lang="cs-CZ" sz="2800" b="1" dirty="0" smtClean="0">
                <a:solidFill>
                  <a:srgbClr val="FF0000"/>
                </a:solidFill>
              </a:rPr>
              <a:t>ch</a:t>
            </a:r>
            <a:endParaRPr lang="cs-CZ" sz="2800" b="1" dirty="0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5906126" y="3713699"/>
            <a:ext cx="696765" cy="0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876987" y="3487512"/>
            <a:ext cx="1013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Če</a:t>
            </a:r>
            <a:r>
              <a:rPr lang="cs-CZ" sz="2800" b="1" dirty="0" smtClean="0">
                <a:solidFill>
                  <a:srgbClr val="FF0000"/>
                </a:solidFill>
              </a:rPr>
              <a:t>ch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3264187" y="5421735"/>
            <a:ext cx="696765" cy="0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5919931" y="5446529"/>
            <a:ext cx="696765" cy="0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264390" y="3459879"/>
            <a:ext cx="11120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č</a:t>
            </a:r>
            <a:r>
              <a:rPr lang="cs-CZ" sz="2800" b="1" dirty="0" smtClean="0"/>
              <a:t>e</a:t>
            </a:r>
            <a:r>
              <a:rPr lang="cs-CZ" sz="2800" b="1" dirty="0" smtClean="0">
                <a:solidFill>
                  <a:srgbClr val="009900"/>
                </a:solidFill>
              </a:rPr>
              <a:t>ský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717184" y="3466301"/>
            <a:ext cx="9661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č</a:t>
            </a:r>
            <a:r>
              <a:rPr lang="cs-CZ" sz="2800" b="1" dirty="0" smtClean="0"/>
              <a:t>e</a:t>
            </a:r>
            <a:r>
              <a:rPr lang="cs-CZ" sz="2800" b="1" dirty="0" smtClean="0">
                <a:solidFill>
                  <a:srgbClr val="009900"/>
                </a:solidFill>
              </a:rPr>
              <a:t>ští</a:t>
            </a:r>
            <a:endParaRPr lang="cs-CZ" sz="2800" b="1" dirty="0">
              <a:solidFill>
                <a:srgbClr val="009900"/>
              </a:solidFill>
            </a:endParaRPr>
          </a:p>
        </p:txBody>
      </p:sp>
      <p:cxnSp>
        <p:nvCxnSpPr>
          <p:cNvPr id="32" name="Přímá spojnice se šipkou 31"/>
          <p:cNvCxnSpPr/>
          <p:nvPr/>
        </p:nvCxnSpPr>
        <p:spPr>
          <a:xfrm>
            <a:off x="1648740" y="2202882"/>
            <a:ext cx="696765" cy="0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25353" y="4293096"/>
            <a:ext cx="2543537" cy="584775"/>
          </a:xfrm>
          <a:prstGeom prst="rect">
            <a:avLst/>
          </a:prstGeom>
          <a:solidFill>
            <a:srgbClr val="FFFF66"/>
          </a:solidFill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32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</a:t>
            </a:r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4023363" y="2726473"/>
            <a:ext cx="1659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bělo</a:t>
            </a:r>
            <a:r>
              <a:rPr lang="cs-CZ" sz="2800" b="1" dirty="0" smtClean="0">
                <a:solidFill>
                  <a:srgbClr val="FF0000"/>
                </a:solidFill>
              </a:rPr>
              <a:t>š</a:t>
            </a:r>
            <a:r>
              <a:rPr lang="cs-CZ" sz="2800" b="1" dirty="0" smtClean="0">
                <a:solidFill>
                  <a:srgbClr val="009900"/>
                </a:solidFill>
              </a:rPr>
              <a:t>ský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616696" y="2736179"/>
            <a:ext cx="15135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bělo</a:t>
            </a:r>
            <a:r>
              <a:rPr lang="cs-CZ" sz="2800" b="1" dirty="0" smtClean="0">
                <a:solidFill>
                  <a:srgbClr val="FF0000"/>
                </a:solidFill>
              </a:rPr>
              <a:t>š</a:t>
            </a:r>
            <a:r>
              <a:rPr lang="cs-CZ" sz="2800" b="1" dirty="0" smtClean="0">
                <a:solidFill>
                  <a:srgbClr val="009900"/>
                </a:solidFill>
              </a:rPr>
              <a:t>ští</a:t>
            </a:r>
            <a:endParaRPr lang="cs-CZ" sz="2800" b="1" dirty="0">
              <a:solidFill>
                <a:srgbClr val="009900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1528604" y="4585483"/>
            <a:ext cx="696765" cy="0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116972" y="5160815"/>
            <a:ext cx="14944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pra</a:t>
            </a:r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r>
              <a:rPr lang="cs-CZ" sz="2800" b="1" dirty="0" smtClean="0">
                <a:solidFill>
                  <a:srgbClr val="009900"/>
                </a:solidFill>
              </a:rPr>
              <a:t>ský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699187" y="5184919"/>
            <a:ext cx="13485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pra</a:t>
            </a:r>
            <a:r>
              <a:rPr lang="cs-CZ" sz="2800" b="1" dirty="0" smtClean="0">
                <a:solidFill>
                  <a:srgbClr val="FF0000"/>
                </a:solidFill>
              </a:rPr>
              <a:t>ž</a:t>
            </a:r>
            <a:r>
              <a:rPr lang="cs-CZ" sz="2800" b="1" dirty="0" smtClean="0">
                <a:solidFill>
                  <a:srgbClr val="009900"/>
                </a:solidFill>
              </a:rPr>
              <a:t>ští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spravce_2\AppData\Local\Microsoft\Windows\Temporary Internet Files\Content.IE5\8C7PJOBM\MC90043475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463" y="3429407"/>
            <a:ext cx="550211" cy="550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8" name="Přímá spojnice se šipkou 37"/>
          <p:cNvCxnSpPr/>
          <p:nvPr/>
        </p:nvCxnSpPr>
        <p:spPr>
          <a:xfrm>
            <a:off x="3277800" y="3749122"/>
            <a:ext cx="696765" cy="0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39" name="Picture 2" descr="C:\Users\spravce_2\AppData\Local\Microsoft\Windows\Temporary Internet Files\Content.IE5\8C7PJOBM\MC90043475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463" y="5708139"/>
            <a:ext cx="550211" cy="550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43873" y="5756961"/>
            <a:ext cx="7260575" cy="830997"/>
          </a:xfrm>
          <a:prstGeom prst="rect">
            <a:avLst/>
          </a:prstGeom>
          <a:solidFill>
            <a:srgbClr val="FFFF66"/>
          </a:solidFill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Přídavná jména utvořená od vlastních jmen se píší s malým počátečním písmenem.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20474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1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2" grpId="0" animBg="1"/>
      <p:bldP spid="15" grpId="0"/>
      <p:bldP spid="22" grpId="0"/>
      <p:bldP spid="30" grpId="0"/>
      <p:bldP spid="31" grpId="0"/>
      <p:bldP spid="33" grpId="0" animBg="1"/>
      <p:bldP spid="34" grpId="0"/>
      <p:bldP spid="35" grpId="0"/>
      <p:bldP spid="36" grpId="0"/>
      <p:bldP spid="37" grpId="0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91072" y="976371"/>
            <a:ext cx="7741368" cy="584775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Doplň vhodná slova (využij nápovědy).</a:t>
            </a:r>
            <a:endParaRPr lang="cs-CZ" sz="3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791072" y="1809690"/>
            <a:ext cx="1652825" cy="452431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Pra</a:t>
            </a:r>
            <a:r>
              <a:rPr lang="cs-CZ" sz="2400" b="1" dirty="0" smtClean="0">
                <a:solidFill>
                  <a:srgbClr val="FF0000"/>
                </a:solidFill>
              </a:rPr>
              <a:t>h</a:t>
            </a:r>
            <a:r>
              <a:rPr lang="cs-CZ" sz="2400" b="1" dirty="0" smtClean="0"/>
              <a:t>a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Brno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Pardubice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Ru</a:t>
            </a:r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r>
              <a:rPr lang="cs-CZ" sz="2400" b="1" dirty="0" smtClean="0"/>
              <a:t>ko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Telč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Brandý</a:t>
            </a:r>
            <a:r>
              <a:rPr lang="cs-CZ" sz="2400" b="1" dirty="0" smtClean="0">
                <a:solidFill>
                  <a:srgbClr val="FF0000"/>
                </a:solidFill>
              </a:rPr>
              <a:t>s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Indián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černo</a:t>
            </a:r>
            <a:r>
              <a:rPr lang="cs-CZ" sz="2400" b="1" dirty="0" smtClean="0">
                <a:solidFill>
                  <a:srgbClr val="FF0000"/>
                </a:solidFill>
              </a:rPr>
              <a:t>ch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91880" y="1873705"/>
            <a:ext cx="42171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____________  památky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____________  obyvatelé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přijel z ____________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____________  sportovci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____________  náměstí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____________  nad Labem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____________  náčelník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____________  zpěváci</a:t>
            </a:r>
            <a:endParaRPr lang="cs-CZ" sz="2400" b="1" dirty="0"/>
          </a:p>
        </p:txBody>
      </p:sp>
      <p:pic>
        <p:nvPicPr>
          <p:cNvPr id="2052" name="Picture 4" descr="C:\Users\spravce_2\AppData\Local\Microsoft\Windows\Temporary Internet Files\Content.IE5\JQLS3JXF\MC9004149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712" y="1985086"/>
            <a:ext cx="1208728" cy="1046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pravce_2\AppData\Local\Microsoft\Windows\Temporary Internet Files\Content.IE5\G9T485G7\MC900232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2605" y="3356992"/>
            <a:ext cx="750942" cy="1075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pravce_2\AppData\Local\Microsoft\Windows\Temporary Internet Files\Content.IE5\KX1DIDLU\MC9000394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2330" y="4792107"/>
            <a:ext cx="1090110" cy="1483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6820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91072" y="976371"/>
            <a:ext cx="7741368" cy="584775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Doplň vhodná slova (využij nápovědy).</a:t>
            </a:r>
            <a:endParaRPr lang="cs-CZ" sz="3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791072" y="1809690"/>
            <a:ext cx="1652825" cy="452431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Pra</a:t>
            </a:r>
            <a:r>
              <a:rPr lang="cs-CZ" sz="2400" b="1" dirty="0" smtClean="0">
                <a:solidFill>
                  <a:srgbClr val="FF0000"/>
                </a:solidFill>
              </a:rPr>
              <a:t>h</a:t>
            </a:r>
            <a:r>
              <a:rPr lang="cs-CZ" sz="2400" b="1" dirty="0" smtClean="0"/>
              <a:t>a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Brno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Pardubice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Ru</a:t>
            </a:r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r>
              <a:rPr lang="cs-CZ" sz="2400" b="1" dirty="0" smtClean="0"/>
              <a:t>ko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Telč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Brandý</a:t>
            </a:r>
            <a:r>
              <a:rPr lang="cs-CZ" sz="2400" b="1" dirty="0" smtClean="0">
                <a:solidFill>
                  <a:srgbClr val="FF0000"/>
                </a:solidFill>
              </a:rPr>
              <a:t>s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Indián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černo</a:t>
            </a:r>
            <a:r>
              <a:rPr lang="cs-CZ" sz="2400" b="1" dirty="0" smtClean="0">
                <a:solidFill>
                  <a:srgbClr val="FF0000"/>
                </a:solidFill>
              </a:rPr>
              <a:t>ch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91880" y="1873705"/>
            <a:ext cx="42171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____________  památky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____________  obyvatelé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přijel z ____________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____________  sportovci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____________  náměstí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____________  nad Labem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____________  náčelník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____________  zpěváci</a:t>
            </a:r>
            <a:endParaRPr lang="cs-CZ" sz="2400" b="1" dirty="0"/>
          </a:p>
        </p:txBody>
      </p:sp>
      <p:pic>
        <p:nvPicPr>
          <p:cNvPr id="2052" name="Picture 4" descr="C:\Users\spravce_2\AppData\Local\Microsoft\Windows\Temporary Internet Files\Content.IE5\JQLS3JXF\MC9004149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712" y="1985086"/>
            <a:ext cx="1208728" cy="1046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pravce_2\AppData\Local\Microsoft\Windows\Temporary Internet Files\Content.IE5\G9T485G7\MC900232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2605" y="3356992"/>
            <a:ext cx="750942" cy="1075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pravce_2\AppData\Local\Microsoft\Windows\Temporary Internet Files\Content.IE5\KX1DIDLU\MC9000394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2330" y="4792107"/>
            <a:ext cx="1090110" cy="1483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491880" y="1985086"/>
            <a:ext cx="1944216" cy="457200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pra</a:t>
            </a:r>
            <a:r>
              <a:rPr lang="cs-CZ" sz="2400" b="1" dirty="0" smtClean="0">
                <a:solidFill>
                  <a:srgbClr val="FF0000"/>
                </a:solidFill>
              </a:rPr>
              <a:t>ž</a:t>
            </a:r>
            <a:r>
              <a:rPr lang="cs-CZ" sz="2400" b="1" dirty="0" smtClean="0">
                <a:solidFill>
                  <a:srgbClr val="009900"/>
                </a:solidFill>
              </a:rPr>
              <a:t>ské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91880" y="2594686"/>
            <a:ext cx="1944216" cy="457200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brněn</a:t>
            </a:r>
            <a:r>
              <a:rPr lang="cs-CZ" sz="2400" b="1" dirty="0" smtClean="0">
                <a:solidFill>
                  <a:srgbClr val="009900"/>
                </a:solidFill>
              </a:rPr>
              <a:t>ští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28933" y="3128392"/>
            <a:ext cx="1944216" cy="457200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Pardubic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19189" y="3614647"/>
            <a:ext cx="1944216" cy="457200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ru</a:t>
            </a:r>
            <a:r>
              <a:rPr lang="cs-CZ" sz="2400" b="1" dirty="0" smtClean="0">
                <a:solidFill>
                  <a:srgbClr val="009900"/>
                </a:solidFill>
              </a:rPr>
              <a:t>ští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547254" y="4203406"/>
            <a:ext cx="1944216" cy="457200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telč</a:t>
            </a:r>
            <a:r>
              <a:rPr lang="cs-CZ" sz="2400" b="1" dirty="0" smtClean="0">
                <a:solidFill>
                  <a:srgbClr val="009900"/>
                </a:solidFill>
              </a:rPr>
              <a:t>ské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72785" y="4744380"/>
            <a:ext cx="1944216" cy="457200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Brandýs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72785" y="5275303"/>
            <a:ext cx="1944216" cy="457200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indián</a:t>
            </a:r>
            <a:r>
              <a:rPr lang="cs-CZ" sz="2400" b="1" dirty="0" smtClean="0">
                <a:solidFill>
                  <a:srgbClr val="009900"/>
                </a:solidFill>
              </a:rPr>
              <a:t>ský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550057" y="5818613"/>
            <a:ext cx="1944216" cy="457200"/>
          </a:xfrm>
          <a:prstGeom prst="rect">
            <a:avLst/>
          </a:prstGeom>
          <a:solidFill>
            <a:srgbClr val="FF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černo</a:t>
            </a:r>
            <a:r>
              <a:rPr lang="cs-CZ" sz="2400" b="1" dirty="0" smtClean="0">
                <a:solidFill>
                  <a:srgbClr val="FF0000"/>
                </a:solidFill>
              </a:rPr>
              <a:t>š</a:t>
            </a:r>
            <a:r>
              <a:rPr lang="cs-CZ" sz="2400" b="1" dirty="0" smtClean="0">
                <a:solidFill>
                  <a:srgbClr val="009900"/>
                </a:solidFill>
              </a:rPr>
              <a:t>ští</a:t>
            </a:r>
            <a:endParaRPr lang="cs-CZ" sz="2400" b="1" dirty="0">
              <a:solidFill>
                <a:srgbClr val="00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3805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3160</TotalTime>
  <Words>219</Words>
  <Application>Microsoft Office PowerPoint</Application>
  <PresentationFormat>Předvádění na obrazovce (4:3)</PresentationFormat>
  <Paragraphs>84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PŘÍPONA -ský</vt:lpstr>
      <vt:lpstr>Změny hlásek v kořeni: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spravce_2</cp:lastModifiedBy>
  <cp:revision>320</cp:revision>
  <dcterms:created xsi:type="dcterms:W3CDTF">2011-06-20T10:40:08Z</dcterms:created>
  <dcterms:modified xsi:type="dcterms:W3CDTF">2011-12-01T09:14:14Z</dcterms:modified>
</cp:coreProperties>
</file>