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304" r:id="rId4"/>
    <p:sldId id="318" r:id="rId5"/>
    <p:sldId id="319" r:id="rId6"/>
    <p:sldId id="306" r:id="rId7"/>
    <p:sldId id="31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  <a:srgbClr val="00FF00"/>
    <a:srgbClr val="FF9900"/>
    <a:srgbClr val="F161E7"/>
    <a:srgbClr val="CA0697"/>
    <a:srgbClr val="CC3300"/>
    <a:srgbClr val="FFFF66"/>
    <a:srgbClr val="009900"/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1074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VY_32_INOVACE_08_Skloňování podstatných jmen rodu středního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VY_32_INOVACE_08_Skloňování podstatných jmen rodu středního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416644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Vzory podstatných jmen rodu středního a jejich skloňování.</a:t>
            </a:r>
          </a:p>
          <a:p>
            <a:r>
              <a:rPr lang="cs-CZ" dirty="0" smtClean="0"/>
              <a:t>Procvičení pravopisu podstatných jmen.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16.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podstatných jmen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Podstatná jména rodu středního skloňujeme podle vzorů: 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971600" y="3501008"/>
            <a:ext cx="1330372" cy="1520328"/>
            <a:chOff x="971600" y="3501008"/>
            <a:chExt cx="1330372" cy="1520328"/>
          </a:xfrm>
        </p:grpSpPr>
        <p:sp>
          <p:nvSpPr>
            <p:cNvPr id="6" name="TextovéPole 5"/>
            <p:cNvSpPr txBox="1"/>
            <p:nvPr/>
          </p:nvSpPr>
          <p:spPr>
            <a:xfrm>
              <a:off x="971600" y="3501008"/>
              <a:ext cx="1330372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měst</a:t>
              </a:r>
              <a:r>
                <a:rPr lang="cs-CZ" sz="2800" b="1" dirty="0"/>
                <a:t>o</a:t>
              </a:r>
            </a:p>
          </p:txBody>
        </p:sp>
        <p:pic>
          <p:nvPicPr>
            <p:cNvPr id="1026" name="Picture 2" descr="C:\Users\spravce_2\AppData\Local\Microsoft\Windows\Temporary Internet Files\Content.IE5\G9T485G7\MP90042795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0190" y="4213699"/>
              <a:ext cx="1211929" cy="80763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2937740" y="3501008"/>
            <a:ext cx="1252296" cy="1508059"/>
            <a:chOff x="2937740" y="3501008"/>
            <a:chExt cx="1252296" cy="1508059"/>
          </a:xfrm>
        </p:grpSpPr>
        <p:sp>
          <p:nvSpPr>
            <p:cNvPr id="7" name="TextovéPole 6"/>
            <p:cNvSpPr txBox="1"/>
            <p:nvPr/>
          </p:nvSpPr>
          <p:spPr>
            <a:xfrm>
              <a:off x="2987824" y="3501008"/>
              <a:ext cx="1152128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moř</a:t>
              </a:r>
              <a:r>
                <a:rPr lang="cs-CZ" sz="2800" b="1" dirty="0"/>
                <a:t>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12" name="Picture 3" descr="C:\Users\spravce_2\AppData\Local\Microsoft\Windows\Temporary Internet Files\Content.IE5\PI9E4ZZE\MP90017744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7740" y="4186726"/>
              <a:ext cx="1252296" cy="82234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5004048" y="3510121"/>
            <a:ext cx="1211928" cy="1505765"/>
            <a:chOff x="5004048" y="3510121"/>
            <a:chExt cx="1211928" cy="1505765"/>
          </a:xfrm>
        </p:grpSpPr>
        <p:sp>
          <p:nvSpPr>
            <p:cNvPr id="9" name="TextovéPole 8"/>
            <p:cNvSpPr txBox="1"/>
            <p:nvPr/>
          </p:nvSpPr>
          <p:spPr>
            <a:xfrm>
              <a:off x="5004048" y="3510121"/>
              <a:ext cx="1103529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kuř</a:t>
              </a:r>
              <a:r>
                <a:rPr lang="cs-CZ" sz="2800" b="1" dirty="0"/>
                <a:t>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1029" name="Picture 5" descr="C:\Users\spravce_2\AppData\Local\Microsoft\Windows\Temporary Internet Files\Content.IE5\KX1DIDLU\MP900406601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62" t="10470"/>
            <a:stretch/>
          </p:blipFill>
          <p:spPr bwMode="auto">
            <a:xfrm>
              <a:off x="5004048" y="4213699"/>
              <a:ext cx="1211928" cy="8021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6804248" y="3510121"/>
            <a:ext cx="1440160" cy="1515842"/>
            <a:chOff x="6804248" y="3510121"/>
            <a:chExt cx="1440160" cy="1515842"/>
          </a:xfrm>
        </p:grpSpPr>
        <p:sp>
          <p:nvSpPr>
            <p:cNvPr id="10" name="TextovéPole 9"/>
            <p:cNvSpPr txBox="1"/>
            <p:nvPr/>
          </p:nvSpPr>
          <p:spPr>
            <a:xfrm>
              <a:off x="6804248" y="3510121"/>
              <a:ext cx="1440160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stavení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1030" name="Picture 6" descr="C:\Users\spravce_2\AppData\Local\Microsoft\Windows\Temporary Internet Files\Content.IE5\KX1DIDLU\MP900433081[1]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8179"/>
            <a:stretch/>
          </p:blipFill>
          <p:spPr bwMode="auto">
            <a:xfrm>
              <a:off x="6895340" y="4203623"/>
              <a:ext cx="1257975" cy="8223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ovéPole 13"/>
          <p:cNvSpPr txBox="1"/>
          <p:nvPr/>
        </p:nvSpPr>
        <p:spPr>
          <a:xfrm>
            <a:off x="890428" y="5445224"/>
            <a:ext cx="1492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měst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</a:p>
          <a:p>
            <a:r>
              <a:rPr lang="cs-CZ" sz="2000" b="1" dirty="0" smtClean="0"/>
              <a:t>2.p.  měst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54613" y="5445224"/>
            <a:ext cx="13657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moř</a:t>
            </a:r>
            <a:r>
              <a:rPr lang="cs-CZ" sz="2000" b="1" dirty="0">
                <a:solidFill>
                  <a:srgbClr val="FF0000"/>
                </a:solidFill>
              </a:rPr>
              <a:t>e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moř</a:t>
            </a:r>
            <a:r>
              <a:rPr lang="cs-CZ" sz="20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927133" y="5456812"/>
            <a:ext cx="15225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kuř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2000" b="1" dirty="0" smtClean="0"/>
              <a:t>2.p.  kuř</a:t>
            </a:r>
            <a:r>
              <a:rPr lang="cs-CZ" sz="2000" b="1" dirty="0" smtClean="0">
                <a:solidFill>
                  <a:srgbClr val="FF0000"/>
                </a:solidFill>
              </a:rPr>
              <a:t>ete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04248" y="5456812"/>
            <a:ext cx="1583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staven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</a:p>
          <a:p>
            <a:r>
              <a:rPr lang="cs-CZ" sz="2000" b="1" dirty="0" smtClean="0"/>
              <a:t>2.p.  staven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57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4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72017"/>
            <a:ext cx="70977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tvary vzoru MĚSTO.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4888" y="1848297"/>
            <a:ext cx="2387833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jednotné: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848296"/>
            <a:ext cx="22565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množné: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94888" y="2529770"/>
            <a:ext cx="203132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ě</a:t>
            </a:r>
            <a:r>
              <a:rPr lang="cs-CZ" sz="2400" dirty="0" smtClean="0"/>
              <a:t>, -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4009" y="2518485"/>
            <a:ext cx="358078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ům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ech </a:t>
            </a:r>
            <a:r>
              <a:rPr lang="cs-CZ" sz="2400" dirty="0" smtClean="0"/>
              <a:t> (jablíčk</a:t>
            </a:r>
            <a:r>
              <a:rPr lang="cs-CZ" sz="2400" b="1" dirty="0" smtClean="0">
                <a:solidFill>
                  <a:srgbClr val="FF0000"/>
                </a:solidFill>
              </a:rPr>
              <a:t>ách</a:t>
            </a:r>
            <a:r>
              <a:rPr lang="cs-CZ" sz="2400" dirty="0" smtClean="0"/>
              <a:t>)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4763" y="3789040"/>
            <a:ext cx="1024639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8230" y="6014094"/>
            <a:ext cx="1285929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1" y="3158726"/>
            <a:ext cx="978666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91907" y="4272811"/>
            <a:ext cx="997389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</a:t>
            </a:r>
            <a:r>
              <a:rPr lang="cs-CZ" sz="24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580111" y="6014093"/>
            <a:ext cx="989373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099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72017"/>
            <a:ext cx="6842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tvary vzoru KUŘE.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4888" y="1848297"/>
            <a:ext cx="2387833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jednotné: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848296"/>
            <a:ext cx="22565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množné: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94888" y="2529770"/>
            <a:ext cx="210538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>
                <a:solidFill>
                  <a:srgbClr val="FF0000"/>
                </a:solidFill>
              </a:rPr>
              <a:t>e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ete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>
                <a:solidFill>
                  <a:srgbClr val="FF0000"/>
                </a:solidFill>
              </a:rPr>
              <a:t>e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4009" y="2518485"/>
            <a:ext cx="203132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ata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atům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ata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8230" y="3781311"/>
            <a:ext cx="1031051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eti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8230" y="6014094"/>
            <a:ext cx="137742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etem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1" y="3158726"/>
            <a:ext cx="108234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</a:t>
            </a:r>
            <a:r>
              <a:rPr lang="cs-CZ" sz="2400" dirty="0" smtClean="0"/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91907" y="4272811"/>
            <a:ext cx="1093569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1" y="6014093"/>
            <a:ext cx="1085554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8230" y="5373216"/>
            <a:ext cx="1031051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eti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46894" y="5373216"/>
            <a:ext cx="1433534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</a:t>
            </a:r>
            <a:r>
              <a:rPr lang="cs-CZ" sz="2400" b="1" dirty="0" smtClean="0">
                <a:solidFill>
                  <a:srgbClr val="FF0000"/>
                </a:solidFill>
              </a:rPr>
              <a:t>atech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82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slova z nabídky ke správným vzorům.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7848872" cy="707886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hřiště, poupě, pravítko, křeslo, nebe, rákosí, veslo, svědomí, kotě, pondělí, jablíčko, kluziště, dříví, pole, koleno, obilí, koště</a:t>
            </a:r>
            <a:endParaRPr lang="cs-CZ" sz="20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873793" y="2666398"/>
            <a:ext cx="1330372" cy="1520328"/>
            <a:chOff x="971600" y="3501008"/>
            <a:chExt cx="1330372" cy="1520328"/>
          </a:xfrm>
        </p:grpSpPr>
        <p:sp>
          <p:nvSpPr>
            <p:cNvPr id="30" name="TextovéPole 29"/>
            <p:cNvSpPr txBox="1"/>
            <p:nvPr/>
          </p:nvSpPr>
          <p:spPr>
            <a:xfrm>
              <a:off x="971600" y="3501008"/>
              <a:ext cx="1330372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měst</a:t>
              </a:r>
              <a:r>
                <a:rPr lang="cs-CZ" sz="2800" b="1" dirty="0">
                  <a:solidFill>
                    <a:srgbClr val="FF0000"/>
                  </a:solidFill>
                </a:rPr>
                <a:t>o</a:t>
              </a:r>
            </a:p>
          </p:txBody>
        </p:sp>
        <p:pic>
          <p:nvPicPr>
            <p:cNvPr id="31" name="Picture 2" descr="C:\Users\spravce_2\AppData\Local\Microsoft\Windows\Temporary Internet Files\Content.IE5\G9T485G7\MP90042795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0190" y="4213699"/>
              <a:ext cx="1211929" cy="80763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2" name="Skupina 31"/>
          <p:cNvGrpSpPr/>
          <p:nvPr/>
        </p:nvGrpSpPr>
        <p:grpSpPr>
          <a:xfrm>
            <a:off x="2839933" y="2666398"/>
            <a:ext cx="1252296" cy="1508059"/>
            <a:chOff x="2937740" y="3501008"/>
            <a:chExt cx="1252296" cy="1508059"/>
          </a:xfrm>
        </p:grpSpPr>
        <p:sp>
          <p:nvSpPr>
            <p:cNvPr id="33" name="TextovéPole 32"/>
            <p:cNvSpPr txBox="1"/>
            <p:nvPr/>
          </p:nvSpPr>
          <p:spPr>
            <a:xfrm>
              <a:off x="2987824" y="3501008"/>
              <a:ext cx="1152128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moř</a:t>
              </a:r>
              <a:r>
                <a:rPr lang="cs-CZ" sz="2800" b="1" dirty="0">
                  <a:solidFill>
                    <a:srgbClr val="FF0000"/>
                  </a:solidFill>
                </a:rPr>
                <a:t>e</a:t>
              </a:r>
            </a:p>
          </p:txBody>
        </p:sp>
        <p:pic>
          <p:nvPicPr>
            <p:cNvPr id="35" name="Picture 3" descr="C:\Users\spravce_2\AppData\Local\Microsoft\Windows\Temporary Internet Files\Content.IE5\PI9E4ZZE\MP90017744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7740" y="4186726"/>
              <a:ext cx="1252296" cy="82234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4906241" y="2675511"/>
            <a:ext cx="1211928" cy="1505765"/>
            <a:chOff x="5004048" y="3510121"/>
            <a:chExt cx="1211928" cy="1505765"/>
          </a:xfrm>
        </p:grpSpPr>
        <p:sp>
          <p:nvSpPr>
            <p:cNvPr id="38" name="TextovéPole 37"/>
            <p:cNvSpPr txBox="1"/>
            <p:nvPr/>
          </p:nvSpPr>
          <p:spPr>
            <a:xfrm>
              <a:off x="5004048" y="3510121"/>
              <a:ext cx="1103529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kuř</a:t>
              </a:r>
              <a:r>
                <a:rPr lang="cs-CZ" sz="2800" b="1" dirty="0">
                  <a:solidFill>
                    <a:srgbClr val="FF0000"/>
                  </a:solidFill>
                </a:rPr>
                <a:t>e</a:t>
              </a:r>
            </a:p>
          </p:txBody>
        </p:sp>
        <p:pic>
          <p:nvPicPr>
            <p:cNvPr id="39" name="Picture 5" descr="C:\Users\spravce_2\AppData\Local\Microsoft\Windows\Temporary Internet Files\Content.IE5\KX1DIDLU\MP900406601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62" t="10470"/>
            <a:stretch/>
          </p:blipFill>
          <p:spPr bwMode="auto">
            <a:xfrm>
              <a:off x="5004048" y="4213699"/>
              <a:ext cx="1211928" cy="8021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8" name="Skupina 47"/>
          <p:cNvGrpSpPr/>
          <p:nvPr/>
        </p:nvGrpSpPr>
        <p:grpSpPr>
          <a:xfrm>
            <a:off x="6706441" y="2675511"/>
            <a:ext cx="1440160" cy="1515842"/>
            <a:chOff x="6804248" y="3510121"/>
            <a:chExt cx="1440160" cy="1515842"/>
          </a:xfrm>
        </p:grpSpPr>
        <p:sp>
          <p:nvSpPr>
            <p:cNvPr id="49" name="TextovéPole 48"/>
            <p:cNvSpPr txBox="1"/>
            <p:nvPr/>
          </p:nvSpPr>
          <p:spPr>
            <a:xfrm>
              <a:off x="6804248" y="3510121"/>
              <a:ext cx="1440160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staven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í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50" name="Picture 6" descr="C:\Users\spravce_2\AppData\Local\Microsoft\Windows\Temporary Internet Files\Content.IE5\KX1DIDLU\MP900433081[1]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8179"/>
            <a:stretch/>
          </p:blipFill>
          <p:spPr bwMode="auto">
            <a:xfrm>
              <a:off x="6895340" y="4203623"/>
              <a:ext cx="1257975" cy="8223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913088" y="4365104"/>
            <a:ext cx="125178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pravítk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křesl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vesl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jablíčk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kolen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827571" y="4365104"/>
            <a:ext cx="125178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hřišt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neb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kluzišt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742054" y="4365104"/>
            <a:ext cx="12517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poup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kot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košt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656537" y="4365104"/>
            <a:ext cx="125178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rákos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svědom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ponděl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dřív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obil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78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avce_2\AppData\Local\Microsoft\Windows\Temporary Internet Files\Content.IE5\BJ9MNE97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40" y="931665"/>
            <a:ext cx="854825" cy="85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63965" y="931666"/>
            <a:ext cx="7684499" cy="1384995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koncovce 7. pádu čísla množného </a:t>
            </a:r>
            <a:r>
              <a:rPr lang="cs-CZ" sz="2400" dirty="0" smtClean="0"/>
              <a:t>se u podstatných jmen, která se skloňují podle vzoru</a:t>
            </a:r>
            <a:r>
              <a:rPr lang="cs-CZ" sz="2400" b="1" dirty="0" smtClean="0"/>
              <a:t> město, </a:t>
            </a:r>
            <a:r>
              <a:rPr lang="cs-CZ" sz="2400" dirty="0" smtClean="0"/>
              <a:t>píše tvrdé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-y</a:t>
            </a:r>
            <a:r>
              <a:rPr lang="cs-CZ" sz="2400" b="1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(před) měst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400" dirty="0" smtClean="0"/>
              <a:t> – (před) zrcadl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400" dirty="0" smtClean="0"/>
              <a:t>, křesl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0601" y="2720811"/>
            <a:ext cx="5067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správné </a:t>
            </a:r>
            <a:r>
              <a:rPr lang="cs-CZ" sz="2400" b="1" dirty="0" smtClean="0">
                <a:solidFill>
                  <a:schemeClr val="accent1"/>
                </a:solidFill>
              </a:rPr>
              <a:t>–i, -í,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–y</a:t>
            </a:r>
            <a:r>
              <a:rPr lang="cs-CZ" sz="2400" b="1" dirty="0" smtClean="0"/>
              <a:t>, odůvodni: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182476"/>
            <a:ext cx="243733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 rákos___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mezi </a:t>
            </a:r>
            <a:r>
              <a:rPr lang="cs-CZ" sz="2400" dirty="0" err="1" smtClean="0"/>
              <a:t>pol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pod kol___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 </a:t>
            </a:r>
            <a:r>
              <a:rPr lang="cs-CZ" sz="2400" dirty="0" err="1" smtClean="0"/>
              <a:t>křídl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dobrodružstv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59299" y="3198253"/>
            <a:ext cx="209589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před </a:t>
            </a:r>
            <a:r>
              <a:rPr lang="cs-CZ" sz="2400" dirty="0" err="1" smtClean="0"/>
              <a:t>světl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po </a:t>
            </a:r>
            <a:r>
              <a:rPr lang="cs-CZ" sz="2400" dirty="0" err="1" smtClean="0"/>
              <a:t>Lab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</a:t>
            </a:r>
            <a:r>
              <a:rPr lang="cs-CZ" sz="2400" dirty="0" err="1" smtClean="0"/>
              <a:t>ponděl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letět </a:t>
            </a:r>
            <a:r>
              <a:rPr lang="cs-CZ" sz="2400" dirty="0" err="1" smtClean="0"/>
              <a:t>letadl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 neb___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033" y="383349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54489" y="333112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í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74902" y="4425225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547382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í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1319" y="441112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í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92255" y="386836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444061" y="548500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231273" y="4955108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47697" y="3331127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88193" y="4958206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9618" y="3198253"/>
            <a:ext cx="121988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stavení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62964" y="3789803"/>
            <a:ext cx="8931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moři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96966" y="5473827"/>
            <a:ext cx="121988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stavení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89457" y="4339230"/>
            <a:ext cx="121988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stavení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93033" y="5456984"/>
            <a:ext cx="8931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moři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06207" y="3792792"/>
            <a:ext cx="8931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moři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22004" y="4330032"/>
            <a:ext cx="1056700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městy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17704" y="4908909"/>
            <a:ext cx="1056700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městy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271050" y="3198253"/>
            <a:ext cx="1056700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městy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39629" y="4872788"/>
            <a:ext cx="1056700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městy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5227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8" grpId="0"/>
      <p:bldP spid="7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4166</TotalTime>
  <Words>344</Words>
  <Application>Microsoft Office PowerPoint</Application>
  <PresentationFormat>Předvádění na obrazovce (4:3)</PresentationFormat>
  <Paragraphs>133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Skloňování podstatných jmen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404</cp:revision>
  <dcterms:created xsi:type="dcterms:W3CDTF">2011-06-20T10:40:08Z</dcterms:created>
  <dcterms:modified xsi:type="dcterms:W3CDTF">2011-12-01T10:44:52Z</dcterms:modified>
</cp:coreProperties>
</file>