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308" r:id="rId4"/>
    <p:sldId id="316" r:id="rId5"/>
    <p:sldId id="317" r:id="rId6"/>
    <p:sldId id="309" r:id="rId7"/>
    <p:sldId id="31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  <a:srgbClr val="00FF00"/>
    <a:srgbClr val="FF9900"/>
    <a:srgbClr val="F161E7"/>
    <a:srgbClr val="CA0697"/>
    <a:srgbClr val="CC3300"/>
    <a:srgbClr val="FFFF66"/>
    <a:srgbClr val="009900"/>
    <a:srgbClr val="D6009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VY_32_INOVACE_09_Skloňování podstatných jmen rodu ženského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VY_32_INOVACE_09_Skloňování podstatných jmen rodu ženského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015250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Vzory podstatných jmen rodu </a:t>
            </a:r>
            <a:r>
              <a:rPr lang="cs-CZ" dirty="0" smtClean="0"/>
              <a:t>ženského </a:t>
            </a:r>
            <a:r>
              <a:rPr lang="cs-CZ" dirty="0"/>
              <a:t>a jejich skloňování.</a:t>
            </a:r>
          </a:p>
          <a:p>
            <a:r>
              <a:rPr lang="cs-CZ" dirty="0"/>
              <a:t>Procvičení pravopisu podstatných </a:t>
            </a:r>
            <a:r>
              <a:rPr lang="cs-CZ" dirty="0" smtClean="0"/>
              <a:t>jmen.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 16. 8. </a:t>
            </a:r>
            <a:r>
              <a:rPr lang="cs-CZ" smtClean="0"/>
              <a:t>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60946" y="1040755"/>
            <a:ext cx="7914948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Skloňování podstatných jmen</a:t>
            </a:r>
            <a:endParaRPr lang="cs-CZ" sz="4400" b="1" dirty="0">
              <a:ln w="11430"/>
              <a:solidFill>
                <a:srgbClr val="FF0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34263" y="1910495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Podstatná jména rodu ženského skloňujeme podle vzorů: 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0428" y="5445224"/>
            <a:ext cx="12907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žen</a:t>
            </a:r>
            <a:r>
              <a:rPr lang="cs-CZ" sz="2000" b="1" dirty="0">
                <a:solidFill>
                  <a:srgbClr val="FF0000"/>
                </a:solidFill>
              </a:rPr>
              <a:t>a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žen</a:t>
            </a:r>
            <a:r>
              <a:rPr lang="cs-CZ" sz="20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854613" y="5445224"/>
            <a:ext cx="12602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růž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2000" b="1" dirty="0" smtClean="0"/>
              <a:t>2.p.  růž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927133" y="5456812"/>
            <a:ext cx="13838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píseň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písn</a:t>
            </a:r>
            <a:r>
              <a:rPr lang="cs-CZ" sz="2000" b="1" dirty="0">
                <a:solidFill>
                  <a:srgbClr val="FF0000"/>
                </a:solidFill>
              </a:rPr>
              <a:t>ě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6804248" y="5456812"/>
            <a:ext cx="13345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1.p.  kost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/>
              <a:t>2.p.  kost</a:t>
            </a:r>
            <a:r>
              <a:rPr lang="cs-CZ" sz="2000" b="1" dirty="0">
                <a:solidFill>
                  <a:srgbClr val="FF0000"/>
                </a:solidFill>
              </a:rPr>
              <a:t>i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971600" y="3391506"/>
            <a:ext cx="1330372" cy="1726682"/>
            <a:chOff x="971600" y="3501008"/>
            <a:chExt cx="1330372" cy="1726682"/>
          </a:xfrm>
        </p:grpSpPr>
        <p:sp>
          <p:nvSpPr>
            <p:cNvPr id="6" name="TextovéPole 5"/>
            <p:cNvSpPr txBox="1"/>
            <p:nvPr/>
          </p:nvSpPr>
          <p:spPr>
            <a:xfrm>
              <a:off x="971600" y="3501008"/>
              <a:ext cx="1330372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žena</a:t>
              </a:r>
              <a:endParaRPr lang="cs-CZ" sz="2800" b="1" dirty="0"/>
            </a:p>
          </p:txBody>
        </p:sp>
        <p:pic>
          <p:nvPicPr>
            <p:cNvPr id="2050" name="Picture 2" descr="C:\Program Files (x86)\Microsoft Office\MEDIA\CAGCAT10\j0186348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3165" y="4150287"/>
              <a:ext cx="767242" cy="107740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2987824" y="3420639"/>
            <a:ext cx="1152128" cy="1668416"/>
            <a:chOff x="2987824" y="3501008"/>
            <a:chExt cx="1152128" cy="1668416"/>
          </a:xfrm>
        </p:grpSpPr>
        <p:sp>
          <p:nvSpPr>
            <p:cNvPr id="7" name="TextovéPole 6"/>
            <p:cNvSpPr txBox="1"/>
            <p:nvPr/>
          </p:nvSpPr>
          <p:spPr>
            <a:xfrm>
              <a:off x="2987824" y="3501008"/>
              <a:ext cx="1152128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růže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051" name="Picture 3" descr="C:\Users\spravce_2\AppData\Local\Microsoft\Windows\Temporary Internet Files\Content.IE5\BJ9MNE97\MC90043687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4319" y="4150287"/>
              <a:ext cx="1019137" cy="101913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5004047" y="3421157"/>
            <a:ext cx="1221411" cy="1613008"/>
            <a:chOff x="5004048" y="3510121"/>
            <a:chExt cx="1221411" cy="1613008"/>
          </a:xfrm>
        </p:grpSpPr>
        <p:sp>
          <p:nvSpPr>
            <p:cNvPr id="9" name="TextovéPole 8"/>
            <p:cNvSpPr txBox="1"/>
            <p:nvPr/>
          </p:nvSpPr>
          <p:spPr>
            <a:xfrm>
              <a:off x="5004048" y="3510121"/>
              <a:ext cx="1103529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píseň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055" name="Picture 7" descr="C:\Users\spravce_2\AppData\Local\Microsoft\Windows\Temporary Internet Files\Content.IE5\8C7PJOBM\MC90023410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4254847"/>
              <a:ext cx="1221411" cy="86828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6791087" y="3421157"/>
            <a:ext cx="1349067" cy="1524044"/>
            <a:chOff x="6804248" y="3510121"/>
            <a:chExt cx="1349067" cy="1524044"/>
          </a:xfrm>
        </p:grpSpPr>
        <p:sp>
          <p:nvSpPr>
            <p:cNvPr id="10" name="TextovéPole 9"/>
            <p:cNvSpPr txBox="1"/>
            <p:nvPr/>
          </p:nvSpPr>
          <p:spPr>
            <a:xfrm>
              <a:off x="6804248" y="3510121"/>
              <a:ext cx="1349067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kost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056" name="Picture 8" descr="C:\Users\spravce_2\AppData\Local\Microsoft\Windows\Temporary Internet Files\Content.IE5\JQLS3JXF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4146" y="4343811"/>
              <a:ext cx="1242950" cy="69035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385957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14" grpId="0"/>
      <p:bldP spid="31" grpId="0"/>
      <p:bldP spid="32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72017"/>
            <a:ext cx="67631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tvary vzoru ŽENA.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4888" y="1848297"/>
            <a:ext cx="2387833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jednotné: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848296"/>
            <a:ext cx="22565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množné: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4888" y="2529770"/>
            <a:ext cx="203132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a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y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u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 smtClean="0">
                <a:solidFill>
                  <a:srgbClr val="FF0000"/>
                </a:solidFill>
              </a:rPr>
              <a:t>ě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4009" y="2518485"/>
            <a:ext cx="208679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y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žen</a:t>
            </a:r>
            <a:r>
              <a:rPr lang="cs-CZ" sz="2400" b="1" dirty="0" smtClean="0">
                <a:solidFill>
                  <a:srgbClr val="FF0000"/>
                </a:solidFill>
              </a:rPr>
              <a:t>ách</a:t>
            </a:r>
            <a:endParaRPr lang="cs-CZ" sz="2400" dirty="0" smtClean="0"/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4763" y="3789040"/>
            <a:ext cx="962123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</a:t>
            </a:r>
            <a:r>
              <a:rPr lang="cs-CZ" sz="2400" b="1" dirty="0" smtClean="0">
                <a:solidFill>
                  <a:srgbClr val="FF0000"/>
                </a:solidFill>
              </a:rPr>
              <a:t>ě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29488" y="5949280"/>
            <a:ext cx="1104341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</a:t>
            </a:r>
            <a:r>
              <a:rPr lang="cs-CZ" sz="2400" b="1" dirty="0" smtClean="0">
                <a:solidFill>
                  <a:srgbClr val="FF0000"/>
                </a:solidFill>
              </a:rPr>
              <a:t>ou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3140968"/>
            <a:ext cx="953787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  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745065"/>
            <a:ext cx="1253356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</a:t>
            </a:r>
            <a:r>
              <a:rPr lang="cs-CZ" sz="2400" b="1" dirty="0" smtClean="0">
                <a:solidFill>
                  <a:srgbClr val="FF0000"/>
                </a:solidFill>
              </a:rPr>
              <a:t>ám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11047" y="4284096"/>
            <a:ext cx="954107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</a:t>
            </a:r>
            <a:r>
              <a:rPr lang="cs-CZ" sz="2400" b="1" dirty="0">
                <a:solidFill>
                  <a:srgbClr val="FF0000"/>
                </a:solidFill>
              </a:rPr>
              <a:t>y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11047" y="5949279"/>
            <a:ext cx="1360629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</a:t>
            </a:r>
            <a:r>
              <a:rPr lang="cs-CZ" sz="2400" b="1" dirty="0" smtClean="0">
                <a:solidFill>
                  <a:srgbClr val="FF0000"/>
                </a:solidFill>
              </a:rPr>
              <a:t>ami 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417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72017"/>
            <a:ext cx="67376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tvary vzoru KOST.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4888" y="1848297"/>
            <a:ext cx="2387833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jednotné: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76056" y="1848296"/>
            <a:ext cx="2256515" cy="46166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Číslo množné: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4888" y="2529770"/>
            <a:ext cx="203132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   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4009" y="2518485"/>
            <a:ext cx="208679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!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e</a:t>
            </a:r>
            <a:r>
              <a:rPr lang="cs-CZ" sz="2400" b="1" dirty="0" smtClean="0">
                <a:solidFill>
                  <a:srgbClr val="FF0000"/>
                </a:solidFill>
              </a:rPr>
              <a:t>ch</a:t>
            </a:r>
            <a:endParaRPr lang="cs-CZ" sz="2400" dirty="0" smtClean="0"/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400" dirty="0" smtClean="0"/>
              <a:t>______	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4763" y="3789040"/>
            <a:ext cx="99456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29488" y="5949280"/>
            <a:ext cx="920830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í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3140968"/>
            <a:ext cx="1148456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3745065"/>
            <a:ext cx="1340945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e</a:t>
            </a:r>
            <a:r>
              <a:rPr lang="cs-CZ" sz="2400" b="1" dirty="0" smtClean="0">
                <a:solidFill>
                  <a:srgbClr val="FF0000"/>
                </a:solidFill>
              </a:rPr>
              <a:t>m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11047" y="4284096"/>
            <a:ext cx="99456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11047" y="5949279"/>
            <a:ext cx="128310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 smtClean="0">
                <a:solidFill>
                  <a:srgbClr val="FF0000"/>
                </a:solidFill>
              </a:rPr>
              <a:t>mi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4763" y="4869160"/>
            <a:ext cx="994568" cy="461665"/>
          </a:xfrm>
          <a:prstGeom prst="rect">
            <a:avLst/>
          </a:prstGeom>
          <a:solidFill>
            <a:srgbClr val="FFFF99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r>
              <a:rPr lang="cs-CZ" sz="2400" b="1" dirty="0">
                <a:solidFill>
                  <a:srgbClr val="FF0000"/>
                </a:solidFill>
              </a:rPr>
              <a:t>i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5539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8569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CA0697"/>
              </a:buClr>
              <a:buSzPct val="120000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slova z nabídky ke správným vzorům.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7848872" cy="707886"/>
          </a:xfrm>
          <a:prstGeom prst="rect">
            <a:avLst/>
          </a:prstGeom>
          <a:noFill/>
          <a:ln>
            <a:solidFill>
              <a:schemeClr val="tx1"/>
            </a:solidFill>
            <a:prstDash val="solid"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hranice, polovina, budova, košile, mrkev, obuv, Kuřim, vášeň, snídaně, Bratislava, země, hráz, větev, chvíle, radost, ocel, nuda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4496" y="4383839"/>
            <a:ext cx="14332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polovin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budov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Bratislav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nud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827571" y="4365104"/>
            <a:ext cx="1251781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hranic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košil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snídan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zem</a:t>
            </a:r>
            <a:r>
              <a:rPr lang="cs-CZ" sz="2000" b="1" dirty="0" smtClean="0">
                <a:solidFill>
                  <a:srgbClr val="FF0000"/>
                </a:solidFill>
              </a:rPr>
              <a:t>ě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chvíl</a:t>
            </a:r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742054" y="4365104"/>
            <a:ext cx="125178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mrkev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vášeň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hráz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větev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656537" y="4365104"/>
            <a:ext cx="125178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obuv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Kuřim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radost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/>
              <a:t>ocel</a:t>
            </a:r>
            <a:endParaRPr lang="cs-CZ" sz="2000" b="1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834497" y="2557816"/>
            <a:ext cx="1330372" cy="1726682"/>
            <a:chOff x="971600" y="3501008"/>
            <a:chExt cx="1330372" cy="1726682"/>
          </a:xfrm>
        </p:grpSpPr>
        <p:sp>
          <p:nvSpPr>
            <p:cNvPr id="21" name="TextovéPole 20"/>
            <p:cNvSpPr txBox="1"/>
            <p:nvPr/>
          </p:nvSpPr>
          <p:spPr>
            <a:xfrm>
              <a:off x="971600" y="3501008"/>
              <a:ext cx="1330372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žen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a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2" name="Picture 2" descr="C:\Program Files (x86)\Microsoft Office\MEDIA\CAGCAT10\j0186348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3165" y="4150287"/>
              <a:ext cx="767242" cy="107740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2850721" y="2586949"/>
            <a:ext cx="1152128" cy="1668416"/>
            <a:chOff x="2987824" y="3501008"/>
            <a:chExt cx="1152128" cy="1668416"/>
          </a:xfrm>
        </p:grpSpPr>
        <p:sp>
          <p:nvSpPr>
            <p:cNvPr id="24" name="TextovéPole 23"/>
            <p:cNvSpPr txBox="1"/>
            <p:nvPr/>
          </p:nvSpPr>
          <p:spPr>
            <a:xfrm>
              <a:off x="2987824" y="3501008"/>
              <a:ext cx="1152128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růž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5" name="Picture 3" descr="C:\Users\spravce_2\AppData\Local\Microsoft\Windows\Temporary Internet Files\Content.IE5\BJ9MNE97\MC900436875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4319" y="4150287"/>
              <a:ext cx="1019137" cy="101913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4866944" y="2587467"/>
            <a:ext cx="1221411" cy="1613008"/>
            <a:chOff x="5004048" y="3510121"/>
            <a:chExt cx="1221411" cy="1613008"/>
          </a:xfrm>
        </p:grpSpPr>
        <p:sp>
          <p:nvSpPr>
            <p:cNvPr id="27" name="TextovéPole 26"/>
            <p:cNvSpPr txBox="1"/>
            <p:nvPr/>
          </p:nvSpPr>
          <p:spPr>
            <a:xfrm>
              <a:off x="5004048" y="3510121"/>
              <a:ext cx="1103529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píseň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28" name="Picture 7" descr="C:\Users\spravce_2\AppData\Local\Microsoft\Windows\Temporary Internet Files\Content.IE5\8C7PJOBM\MC90023410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4048" y="4254847"/>
              <a:ext cx="1221411" cy="86828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Skupina 33"/>
          <p:cNvGrpSpPr/>
          <p:nvPr/>
        </p:nvGrpSpPr>
        <p:grpSpPr>
          <a:xfrm>
            <a:off x="6653984" y="2587467"/>
            <a:ext cx="1349067" cy="1524044"/>
            <a:chOff x="6804248" y="3510121"/>
            <a:chExt cx="1349067" cy="1524044"/>
          </a:xfrm>
        </p:grpSpPr>
        <p:sp>
          <p:nvSpPr>
            <p:cNvPr id="36" name="TextovéPole 35"/>
            <p:cNvSpPr txBox="1"/>
            <p:nvPr/>
          </p:nvSpPr>
          <p:spPr>
            <a:xfrm>
              <a:off x="6804248" y="3510121"/>
              <a:ext cx="1349067" cy="523220"/>
            </a:xfrm>
            <a:prstGeom prst="rect">
              <a:avLst/>
            </a:prstGeom>
            <a:solidFill>
              <a:srgbClr val="FFFF99"/>
            </a:solidFill>
            <a:ln>
              <a:solidFill>
                <a:schemeClr val="tx1"/>
              </a:solidFill>
              <a:prstDash val="sysDash"/>
            </a:ln>
          </p:spPr>
          <p:txBody>
            <a:bodyPr wrap="square" rtlCol="0">
              <a:spAutoFit/>
            </a:bodyPr>
            <a:lstStyle/>
            <a:p>
              <a:pPr>
                <a:buClr>
                  <a:srgbClr val="CA0697"/>
                </a:buClr>
                <a:buSzPct val="120000"/>
              </a:pPr>
              <a:r>
                <a:rPr lang="cs-CZ" sz="2800" b="1" dirty="0" smtClean="0">
                  <a:solidFill>
                    <a:schemeClr val="tx2">
                      <a:lumMod val="50000"/>
                    </a:schemeClr>
                  </a:solidFill>
                </a:rPr>
                <a:t>kost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pic>
          <p:nvPicPr>
            <p:cNvPr id="40" name="Picture 8" descr="C:\Users\spravce_2\AppData\Local\Microsoft\Windows\Temporary Internet Files\Content.IE5\JQLS3JXF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4146" y="4343811"/>
              <a:ext cx="1242950" cy="69035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211124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ravce_2\AppData\Local\Microsoft\Windows\Temporary Internet Files\Content.IE5\BJ9MNE97\MC9004347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9140" y="931665"/>
            <a:ext cx="854825" cy="85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31971" y="931666"/>
            <a:ext cx="7588501" cy="1384995"/>
          </a:xfrm>
          <a:prstGeom prst="rect">
            <a:avLst/>
          </a:prstGeom>
          <a:solidFill>
            <a:srgbClr val="FFFF99"/>
          </a:solidFill>
          <a:ln>
            <a:solidFill>
              <a:schemeClr val="tx1"/>
            </a:solidFill>
            <a:prstDash val="sysDash"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koncovce 7. pádu čísla množného </a:t>
            </a:r>
            <a:r>
              <a:rPr lang="cs-CZ" sz="2400" dirty="0" smtClean="0"/>
              <a:t>se u podstatných jmen, která se skloňují podle vzoru</a:t>
            </a:r>
            <a:r>
              <a:rPr lang="cs-CZ" sz="2400" b="1" dirty="0" smtClean="0"/>
              <a:t> žena, </a:t>
            </a:r>
            <a:r>
              <a:rPr lang="cs-CZ" sz="2400" dirty="0" smtClean="0"/>
              <a:t>píše měkké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–i</a:t>
            </a:r>
            <a:r>
              <a:rPr lang="cs-CZ" sz="2400" b="1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školam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400" dirty="0" smtClean="0"/>
              <a:t>, vázam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400" dirty="0" smtClean="0"/>
              <a:t>, pěnkavam</a:t>
            </a:r>
            <a:r>
              <a:rPr lang="cs-CZ" sz="2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10580" y="2564904"/>
            <a:ext cx="50676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Doplň správné </a:t>
            </a:r>
            <a:r>
              <a:rPr lang="cs-CZ" sz="2400" b="1" dirty="0" smtClean="0">
                <a:solidFill>
                  <a:schemeClr val="accent1"/>
                </a:solidFill>
              </a:rPr>
              <a:t>–i, -í,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–y</a:t>
            </a:r>
            <a:r>
              <a:rPr lang="cs-CZ" sz="2400" b="1" dirty="0" smtClean="0"/>
              <a:t>, odůvodni: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092735"/>
            <a:ext cx="211577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do budov___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neděl___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</a:t>
            </a:r>
            <a:r>
              <a:rPr lang="cs-CZ" sz="2400" dirty="0" err="1" smtClean="0"/>
              <a:t>konv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se </a:t>
            </a:r>
            <a:r>
              <a:rPr lang="cs-CZ" sz="2400" dirty="0" err="1" smtClean="0"/>
              <a:t>zprávam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 </a:t>
            </a:r>
            <a:r>
              <a:rPr lang="cs-CZ" sz="2400" dirty="0" err="1" smtClean="0"/>
              <a:t>návs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64975" y="3139825"/>
            <a:ext cx="208512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na </a:t>
            </a:r>
            <a:r>
              <a:rPr lang="cs-CZ" sz="2400" dirty="0" err="1" smtClean="0"/>
              <a:t>chvíl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do váz___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 </a:t>
            </a:r>
            <a:r>
              <a:rPr lang="cs-CZ" sz="2400" dirty="0" err="1" smtClean="0"/>
              <a:t>rybam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 zem___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 </a:t>
            </a:r>
            <a:r>
              <a:rPr lang="cs-CZ" sz="2400" dirty="0" err="1" smtClean="0"/>
              <a:t>květinam</a:t>
            </a:r>
            <a:r>
              <a:rPr lang="cs-CZ" sz="2400" dirty="0" smtClean="0"/>
              <a:t>___</a:t>
            </a:r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40526" y="377868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3203631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91345" y="429515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355739" y="5416074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422338" y="3819568"/>
            <a:ext cx="341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06093" y="3688818"/>
            <a:ext cx="76976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růži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88200" y="4807662"/>
            <a:ext cx="125816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ženami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52915" y="4248792"/>
            <a:ext cx="91563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písni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82986" y="3224682"/>
            <a:ext cx="76976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růži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03501" y="4315094"/>
            <a:ext cx="125816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ženami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775357" y="5339016"/>
            <a:ext cx="914289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kosti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047506" y="3139825"/>
            <a:ext cx="854336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ženy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14438" y="3742723"/>
            <a:ext cx="854336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ženy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62325" y="4847985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593218" y="3243696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620469" y="4339229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584881" y="4877351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7045828" y="5415472"/>
            <a:ext cx="287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i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7010049" y="4847985"/>
            <a:ext cx="769763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růži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493038" y="5376792"/>
            <a:ext cx="125816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ženami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842017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8" grpId="0"/>
      <p:bldP spid="7" grpId="0"/>
      <p:bldP spid="11" grpId="0"/>
      <p:bldP spid="14" grpId="0"/>
      <p:bldP spid="15" grpId="0"/>
      <p:bldP spid="17" grpId="0"/>
      <p:bldP spid="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8" grpId="0" animBg="1"/>
      <p:bldP spid="29" grpId="0"/>
      <p:bldP spid="30" grpId="0"/>
      <p:bldP spid="31" grpId="0"/>
      <p:bldP spid="32" grpId="0"/>
      <p:bldP spid="33" grpId="0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4138</TotalTime>
  <Words>334</Words>
  <Application>Microsoft Office PowerPoint</Application>
  <PresentationFormat>Předvádění na obrazovce (4:3)</PresentationFormat>
  <Paragraphs>134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ANOTACE</vt:lpstr>
      <vt:lpstr>Skloňování podstatných jmen</vt:lpstr>
      <vt:lpstr>Snímek 4</vt:lpstr>
      <vt:lpstr>Snímek 5</vt:lpstr>
      <vt:lpstr>Snímek 6</vt:lpstr>
      <vt:lpstr>Snímek 7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402</cp:revision>
  <dcterms:created xsi:type="dcterms:W3CDTF">2011-06-20T10:40:08Z</dcterms:created>
  <dcterms:modified xsi:type="dcterms:W3CDTF">2013-05-16T10:34:53Z</dcterms:modified>
</cp:coreProperties>
</file>