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CFEBD-40AC-4C5B-9973-06C2777D5493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20B6A-1442-402E-AE8C-F1DB77602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447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CFEBD-40AC-4C5B-9973-06C2777D5493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20B6A-1442-402E-AE8C-F1DB77602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051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CFEBD-40AC-4C5B-9973-06C2777D5493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20B6A-1442-402E-AE8C-F1DB77602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05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CFEBD-40AC-4C5B-9973-06C2777D5493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20B6A-1442-402E-AE8C-F1DB77602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414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CFEBD-40AC-4C5B-9973-06C2777D5493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20B6A-1442-402E-AE8C-F1DB77602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615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CFEBD-40AC-4C5B-9973-06C2777D5493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20B6A-1442-402E-AE8C-F1DB77602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117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CFEBD-40AC-4C5B-9973-06C2777D5493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20B6A-1442-402E-AE8C-F1DB77602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4100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CFEBD-40AC-4C5B-9973-06C2777D5493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20B6A-1442-402E-AE8C-F1DB77602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523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CFEBD-40AC-4C5B-9973-06C2777D5493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20B6A-1442-402E-AE8C-F1DB77602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619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CFEBD-40AC-4C5B-9973-06C2777D5493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20B6A-1442-402E-AE8C-F1DB77602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90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CFEBD-40AC-4C5B-9973-06C2777D5493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20B6A-1442-402E-AE8C-F1DB77602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991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FCFEBD-40AC-4C5B-9973-06C2777D5493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120B6A-1442-402E-AE8C-F1DB77602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815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DIGITÁLNÍDIGITÁLNÍ UČEBNÍ MATERIÁL</a:t>
            </a:r>
            <a:endParaRPr lang="cs-CZ" sz="3600" dirty="0"/>
          </a:p>
        </p:txBody>
      </p:sp>
      <p:pic>
        <p:nvPicPr>
          <p:cNvPr id="5" name="Picture 5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539875"/>
            <a:ext cx="6194425" cy="3840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380038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6807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Operace s lomenými výrazy</a:t>
            </a:r>
            <a:endParaRPr lang="cs-CZ" sz="6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6163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operacích s lomenými výrazy platí:</a:t>
            </a:r>
            <a:endParaRPr lang="cs-CZ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400" b="1" u="sng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Sčítání a odčítání</a:t>
            </a:r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společný jmenovatel</a:t>
            </a:r>
          </a:p>
          <a:p>
            <a:pPr algn="just"/>
            <a:r>
              <a:rPr lang="cs-CZ" sz="4400" b="1" u="sng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</a:t>
            </a:r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násobíme čitatel s čitatelem, jmenovatel s jmenovatelem</a:t>
            </a:r>
          </a:p>
          <a:p>
            <a:pPr algn="just"/>
            <a:r>
              <a:rPr lang="cs-CZ" sz="4400" b="1" u="sng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</a:t>
            </a:r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první člen opíšeme a násobíme převrácenou hodnotou druhého členu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09892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podmínky řešitelnosti a vypočítej:</a:t>
            </a:r>
            <a:endParaRPr lang="cs-CZ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 lnSpcReduction="10000"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endParaRPr lang="cs-CZ" sz="40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+</a:t>
                </a:r>
                <a:r>
                  <a:rPr lang="cs-CZ" sz="4000" b="1" dirty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</m:den>
                    </m:f>
                  </m:oMath>
                </a14:m>
                <a:endParaRPr lang="cs-CZ" sz="40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endParaRPr lang="cs-CZ" sz="40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chemeClr val="tx2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40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0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endParaRPr lang="cs-CZ" sz="4000" b="1" dirty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t="-9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716016" y="1628800"/>
                <a:ext cx="3970784" cy="4497363"/>
              </a:xfrm>
            </p:spPr>
            <p:txBody>
              <a:bodyPr>
                <a:normAutofit lnSpcReduction="10000"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4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     x≠0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𝒂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 a≠0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  <m:r>
                          <a:rPr lang="cs-CZ" sz="44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x≠0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44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x≠1</a:t>
                </a:r>
                <a:endParaRPr lang="cs-CZ" sz="44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716016" y="1628800"/>
                <a:ext cx="3970784" cy="4497363"/>
              </a:xfrm>
              <a:blipFill rotWithShape="1">
                <a:blip r:embed="rId3"/>
                <a:stretch>
                  <a:fillRect t="-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57806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8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podmínky řešitelnosti a vypočítej:</a:t>
            </a:r>
            <a:endParaRPr lang="cs-CZ" sz="4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 fontScale="92500"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4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</a:p>
              <a:p>
                <a:r>
                  <a:rPr lang="cs-CZ" sz="44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3.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endParaRPr lang="cs-CZ" sz="4400" b="1" dirty="0" smtClean="0">
                  <a:solidFill>
                    <a:schemeClr val="accent1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44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  <m:r>
                          <a:rPr lang="cs-CZ" sz="44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endParaRPr lang="cs-CZ" sz="4400" b="1" dirty="0" smtClean="0">
                  <a:solidFill>
                    <a:schemeClr val="accent1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4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4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endParaRPr lang="cs-CZ" sz="4400" b="1" dirty="0">
                  <a:solidFill>
                    <a:schemeClr val="accent1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l="-5732" t="-10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rmAutofit fontScale="92500"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𝟑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𝟐</m:t>
                        </m:r>
                        <m:r>
                          <a:rPr lang="cs-CZ" sz="4400" b="1" i="1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/>
                  </a:rPr>
                  <a:t>        x≠0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𝟔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𝟏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−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/>
                  </a:rPr>
                  <a:t>           x≠1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𝟏𝟐</m:t>
                        </m:r>
                        <m:r>
                          <a:rPr lang="cs-CZ" sz="4400" b="1" i="1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𝟒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𝒙</m:t>
                        </m:r>
                        <m:r>
                          <a:rPr lang="cs-CZ" sz="4400" b="1" i="1" baseline="30000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𝟐</m:t>
                        </m:r>
                        <m:r>
                          <a:rPr lang="cs-CZ" sz="4400" b="1" i="1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−</m:t>
                        </m:r>
                        <m:r>
                          <a:rPr lang="cs-CZ" sz="4400" b="1" i="1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4400" b="1" dirty="0">
                    <a:solidFill>
                      <a:srgbClr val="C00000"/>
                    </a:solidFill>
                    <a:effectLst/>
                  </a:rPr>
                  <a:t>  </a:t>
                </a:r>
                <a:r>
                  <a:rPr lang="cs-CZ" sz="4400" b="1" dirty="0" smtClean="0">
                    <a:solidFill>
                      <a:srgbClr val="C00000"/>
                    </a:solidFill>
                    <a:effectLst/>
                  </a:rPr>
                  <a:t> </a:t>
                </a:r>
                <a:r>
                  <a:rPr lang="cs-CZ" sz="4400" b="1" dirty="0">
                    <a:solidFill>
                      <a:srgbClr val="C00000"/>
                    </a:solidFill>
                    <a:effectLst/>
                  </a:rPr>
                  <a:t>x</a:t>
                </a:r>
                <a:r>
                  <a:rPr lang="cs-CZ" sz="4400" b="1" dirty="0" smtClean="0">
                    <a:solidFill>
                      <a:srgbClr val="C00000"/>
                    </a:solidFill>
                    <a:effectLst/>
                  </a:rPr>
                  <a:t>≠0; </a:t>
                </a:r>
                <a:r>
                  <a:rPr lang="cs-CZ" sz="4400" b="1" dirty="0">
                    <a:solidFill>
                      <a:srgbClr val="C00000"/>
                    </a:solidFill>
                    <a:effectLst/>
                  </a:rPr>
                  <a:t>x</a:t>
                </a:r>
                <a:r>
                  <a:rPr lang="cs-CZ" sz="4400" b="1" dirty="0" smtClean="0">
                    <a:solidFill>
                      <a:srgbClr val="C00000"/>
                    </a:solidFill>
                    <a:effectLst/>
                  </a:rPr>
                  <a:t>≠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4400" b="1" dirty="0" smtClean="0">
                  <a:solidFill>
                    <a:srgbClr val="C00000"/>
                  </a:solidFill>
                  <a:effectLst/>
                </a:endParaRPr>
              </a:p>
              <a:p>
                <a:r>
                  <a:rPr lang="cs-CZ" sz="4400" b="1" dirty="0" smtClean="0">
                    <a:solidFill>
                      <a:srgbClr val="C00000"/>
                    </a:solidFill>
                    <a:effectLst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𝟐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𝒙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−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𝟑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𝒙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+</m:t>
                        </m:r>
                        <m:r>
                          <a:rPr lang="cs-CZ" sz="4400" b="1" i="1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𝒙</m:t>
                        </m:r>
                        <m:r>
                          <a:rPr lang="cs-CZ" sz="4400" b="1" i="1" baseline="30000" smtClean="0">
                            <a:solidFill>
                              <a:srgbClr val="C00000"/>
                            </a:solidFill>
                            <a:effectLst/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/>
                  </a:rPr>
                  <a:t>  x≠0; </a:t>
                </a:r>
                <a:r>
                  <a:rPr lang="cs-CZ" sz="4400" b="1" dirty="0">
                    <a:solidFill>
                      <a:srgbClr val="C00000"/>
                    </a:solidFill>
                    <a:effectLst/>
                  </a:rPr>
                  <a:t>x</a:t>
                </a:r>
                <a:r>
                  <a:rPr lang="cs-CZ" sz="4400" b="1" dirty="0" smtClean="0">
                    <a:solidFill>
                      <a:srgbClr val="C00000"/>
                    </a:solidFill>
                    <a:effectLst/>
                  </a:rPr>
                  <a:t>≠-3</a:t>
                </a:r>
                <a:endParaRPr lang="cs-CZ" sz="4400" b="1" dirty="0">
                  <a:solidFill>
                    <a:srgbClr val="C0000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4985" r="-22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50194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8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podmínky řešitelnosti a vypočítej:</a:t>
            </a:r>
            <a:endParaRPr lang="cs-CZ" sz="4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600200"/>
                <a:ext cx="2674640" cy="452596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sz="44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6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endParaRPr lang="cs-CZ" sz="4400" b="1" dirty="0" smtClean="0">
                  <a:solidFill>
                    <a:schemeClr val="accent1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4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: 2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  <m:r>
                          <a:rPr lang="cs-CZ" sz="4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44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44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endParaRPr lang="cs-CZ" sz="4400" b="1" dirty="0" smtClean="0">
                  <a:solidFill>
                    <a:schemeClr val="accent1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600200"/>
                <a:ext cx="2674640" cy="4525963"/>
              </a:xfrm>
              <a:blipFill rotWithShape="1">
                <a:blip r:embed="rId2"/>
                <a:stretch>
                  <a:fillRect l="-8656" t="-10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3491880" y="1600200"/>
                <a:ext cx="5194920" cy="452596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6x        x</a:t>
                </a:r>
                <a:r>
                  <a:rPr lang="cs-CZ" sz="4400" b="1" dirty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≠</a:t>
                </a:r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0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44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    x</a:t>
                </a:r>
                <a:r>
                  <a:rPr lang="cs-CZ" sz="4400" b="1" dirty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≠</a:t>
                </a:r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0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400" b="1" i="1" baseline="30000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𝟏𝟖</m:t>
                        </m:r>
                      </m:den>
                    </m:f>
                  </m:oMath>
                </a14:m>
                <a:r>
                  <a:rPr lang="cs-CZ" sz="4400" b="1" dirty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  x</a:t>
                </a:r>
                <a:r>
                  <a:rPr lang="cs-CZ" sz="4400" b="1" dirty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≠</a:t>
                </a:r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0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400" b="1" i="1" baseline="3000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44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4400" b="1" i="1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4400" b="1" dirty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x</a:t>
                </a:r>
                <a:r>
                  <a:rPr lang="cs-CZ" sz="4400" b="1" dirty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≠</a:t>
                </a:r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0 ; </a:t>
                </a:r>
                <a:r>
                  <a:rPr lang="cs-CZ" sz="4400" b="1" dirty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x</a:t>
                </a:r>
                <a:r>
                  <a:rPr lang="cs-CZ" sz="44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≠2</a:t>
                </a:r>
                <a:endParaRPr lang="cs-CZ" sz="44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sz="44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400" b="1" dirty="0">
                  <a:solidFill>
                    <a:srgbClr val="C00000"/>
                  </a:solidFill>
                </a:endParaRPr>
              </a:p>
              <a:p>
                <a:endParaRPr lang="cs-CZ" sz="44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400" b="1" dirty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3491880" y="1600200"/>
                <a:ext cx="5194920" cy="4525963"/>
              </a:xfrm>
              <a:blipFill rotWithShape="1">
                <a:blip r:embed="rId3"/>
                <a:stretch>
                  <a:fillRect l="-4460" t="-44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7518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335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DIGITÁLNÍDIGITÁLNÍ UČEBNÍ MATERIÁL</vt:lpstr>
      <vt:lpstr>Operace s lomenými výrazy</vt:lpstr>
      <vt:lpstr>Při operacích s lomenými výrazy platí:</vt:lpstr>
      <vt:lpstr>Napiš podmínky řešitelnosti a vypočítej:</vt:lpstr>
      <vt:lpstr>Napiš podmínky řešitelnosti a vypočítej:</vt:lpstr>
      <vt:lpstr>Napiš podmínky řešitelnosti a vypočítej: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DIGITÁLNÍDIGITÁLNÍ UČEBNÍ MATERIÁL</dc:title>
  <dc:creator>U218UCITEL</dc:creator>
  <cp:lastModifiedBy>U218UCITEL</cp:lastModifiedBy>
  <cp:revision>8</cp:revision>
  <dcterms:created xsi:type="dcterms:W3CDTF">2013-02-26T12:36:21Z</dcterms:created>
  <dcterms:modified xsi:type="dcterms:W3CDTF">2013-04-23T11:09:55Z</dcterms:modified>
</cp:coreProperties>
</file>