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8" r:id="rId2"/>
    <p:sldId id="257" r:id="rId3"/>
    <p:sldId id="312" r:id="rId4"/>
    <p:sldId id="313" r:id="rId5"/>
    <p:sldId id="316" r:id="rId6"/>
    <p:sldId id="317" r:id="rId7"/>
    <p:sldId id="314" r:id="rId8"/>
    <p:sldId id="31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CC"/>
    <a:srgbClr val="00FF00"/>
    <a:srgbClr val="FF9900"/>
    <a:srgbClr val="F161E7"/>
    <a:srgbClr val="CA0697"/>
    <a:srgbClr val="CC3300"/>
    <a:srgbClr val="FFFF66"/>
    <a:srgbClr val="009900"/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80" d="100"/>
          <a:sy n="80" d="100"/>
        </p:scale>
        <p:origin x="-1074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VY_32_INOVACE_10_Skloňování podstatných jmen rodu mužského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VY_32_INOVACE_10_Skloňování podstatných jmen rodu mužského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8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398474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Vzory podstatných jmen rodu </a:t>
            </a:r>
            <a:r>
              <a:rPr lang="cs-CZ" dirty="0" smtClean="0"/>
              <a:t>mužského </a:t>
            </a:r>
            <a:r>
              <a:rPr lang="cs-CZ" dirty="0"/>
              <a:t>a jejich skloňování.</a:t>
            </a:r>
          </a:p>
          <a:p>
            <a:r>
              <a:rPr lang="cs-CZ" dirty="0"/>
              <a:t>Procvičení pravopisu podstatných jmen.</a:t>
            </a:r>
          </a:p>
          <a:p>
            <a:r>
              <a:rPr lang="cs-CZ" dirty="0" smtClean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16. </a:t>
            </a:r>
            <a:r>
              <a:rPr lang="cs-CZ" smtClean="0"/>
              <a:t>8. 2011.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0946" y="1040755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podstatných jmen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4263" y="1910495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Podstatná jména rodu mužského životného skloňujeme podle vzorů: 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7349" y="5445224"/>
            <a:ext cx="12588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pán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2.p. pán</a:t>
            </a:r>
            <a:r>
              <a:rPr lang="cs-CZ" sz="2000" b="1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567734" y="5445224"/>
            <a:ext cx="1394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muž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2.p.  muž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520453" y="5445224"/>
            <a:ext cx="18262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předsed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sz="2000" b="1" dirty="0" smtClean="0"/>
              <a:t>2.p.  předsed</a:t>
            </a:r>
            <a:r>
              <a:rPr lang="cs-CZ" sz="2000" b="1" dirty="0" smtClean="0">
                <a:solidFill>
                  <a:srgbClr val="FF0000"/>
                </a:solidFill>
              </a:rPr>
              <a:t>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804248" y="5456812"/>
            <a:ext cx="1537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soudc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sz="2000" b="1" dirty="0" smtClean="0"/>
              <a:t>2.p. soudc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870611" y="3302542"/>
            <a:ext cx="955844" cy="1709744"/>
            <a:chOff x="870611" y="3302542"/>
            <a:chExt cx="955844" cy="1709744"/>
          </a:xfrm>
        </p:grpSpPr>
        <p:sp>
          <p:nvSpPr>
            <p:cNvPr id="6" name="TextovéPole 5"/>
            <p:cNvSpPr txBox="1"/>
            <p:nvPr/>
          </p:nvSpPr>
          <p:spPr>
            <a:xfrm>
              <a:off x="870611" y="3302542"/>
              <a:ext cx="955844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pán</a:t>
              </a:r>
              <a:endParaRPr lang="cs-CZ" sz="2800" b="1" dirty="0"/>
            </a:p>
          </p:txBody>
        </p:sp>
        <p:pic>
          <p:nvPicPr>
            <p:cNvPr id="12" name="Picture 2" descr="C:\Users\spravce_2\AppData\Local\Microsoft\Windows\Temporary Internet Files\Content.IE5\D8JJ3BAN\MP900431727[1]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4875" b="24503"/>
            <a:stretch/>
          </p:blipFill>
          <p:spPr bwMode="auto">
            <a:xfrm>
              <a:off x="870611" y="3980796"/>
              <a:ext cx="889782" cy="10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2627783" y="3316821"/>
            <a:ext cx="1013261" cy="1719733"/>
            <a:chOff x="2627783" y="3316821"/>
            <a:chExt cx="1013261" cy="1719733"/>
          </a:xfrm>
        </p:grpSpPr>
        <p:sp>
          <p:nvSpPr>
            <p:cNvPr id="7" name="TextovéPole 6"/>
            <p:cNvSpPr txBox="1"/>
            <p:nvPr/>
          </p:nvSpPr>
          <p:spPr>
            <a:xfrm>
              <a:off x="2627783" y="3316821"/>
              <a:ext cx="1013261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muž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13" name="Picture 3" descr="C:\Users\spravce_2\AppData\Local\Microsoft\Windows\Temporary Internet Files\Content.IE5\BJ9MNE97\MP900427625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567"/>
            <a:stretch/>
          </p:blipFill>
          <p:spPr bwMode="auto">
            <a:xfrm>
              <a:off x="2669758" y="4005064"/>
              <a:ext cx="929310" cy="10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4501166" y="3316821"/>
            <a:ext cx="1800200" cy="1716043"/>
            <a:chOff x="4501166" y="3316821"/>
            <a:chExt cx="1800200" cy="1716043"/>
          </a:xfrm>
        </p:grpSpPr>
        <p:sp>
          <p:nvSpPr>
            <p:cNvPr id="9" name="TextovéPole 8"/>
            <p:cNvSpPr txBox="1"/>
            <p:nvPr/>
          </p:nvSpPr>
          <p:spPr>
            <a:xfrm>
              <a:off x="4501166" y="3316821"/>
              <a:ext cx="1800200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předseda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052" name="Picture 4" descr="C:\Users\spravce_2\AppData\Local\Microsoft\Windows\Temporary Internet Files\Content.IE5\PI9E4ZZE\MC90018615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6923" y="4001374"/>
              <a:ext cx="651989" cy="10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6830985" y="3302542"/>
            <a:ext cx="1453321" cy="1734012"/>
            <a:chOff x="6830985" y="3302542"/>
            <a:chExt cx="1453321" cy="1734012"/>
          </a:xfrm>
        </p:grpSpPr>
        <p:sp>
          <p:nvSpPr>
            <p:cNvPr id="10" name="TextovéPole 9"/>
            <p:cNvSpPr txBox="1"/>
            <p:nvPr/>
          </p:nvSpPr>
          <p:spPr>
            <a:xfrm>
              <a:off x="6830985" y="3302542"/>
              <a:ext cx="1453321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soudce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054" name="Picture 6" descr="C:\Users\spravce_2\AppData\Local\Microsoft\Windows\Temporary Internet Files\Content.IE5\DEV15AOQ\MC90005468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41089" y="3980796"/>
              <a:ext cx="860849" cy="105575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6554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14" grpId="0"/>
      <p:bldP spid="31" grpId="0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7349" y="1371886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Podstatná jména rodu mužského neživotného skloňujeme podle vzorů: 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65188" y="5229200"/>
            <a:ext cx="14539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hrad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2.p.  hrad</a:t>
            </a:r>
            <a:r>
              <a:rPr lang="cs-CZ" sz="2000" b="1" dirty="0">
                <a:solidFill>
                  <a:srgbClr val="FF0000"/>
                </a:solidFill>
              </a:rPr>
              <a:t>u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2040524" y="2924944"/>
            <a:ext cx="1253012" cy="1845379"/>
            <a:chOff x="2040524" y="2924944"/>
            <a:chExt cx="1253012" cy="1845379"/>
          </a:xfrm>
        </p:grpSpPr>
        <p:sp>
          <p:nvSpPr>
            <p:cNvPr id="6" name="TextovéPole 5"/>
            <p:cNvSpPr txBox="1"/>
            <p:nvPr/>
          </p:nvSpPr>
          <p:spPr>
            <a:xfrm>
              <a:off x="2094258" y="2924944"/>
              <a:ext cx="1145544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hrad</a:t>
              </a:r>
              <a:endParaRPr lang="cs-CZ" sz="2800" b="1" dirty="0"/>
            </a:p>
          </p:txBody>
        </p:sp>
        <p:pic>
          <p:nvPicPr>
            <p:cNvPr id="3077" name="Picture 5" descr="C:\Users\spravce_2\AppData\Local\Microsoft\Windows\Temporary Internet Files\Content.IE5\BJ9MNE97\MC90019741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40524" y="3685670"/>
              <a:ext cx="1253012" cy="108465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5032831" y="2924944"/>
            <a:ext cx="1628582" cy="1814071"/>
            <a:chOff x="5032831" y="2924944"/>
            <a:chExt cx="1628582" cy="1814071"/>
          </a:xfrm>
        </p:grpSpPr>
        <p:sp>
          <p:nvSpPr>
            <p:cNvPr id="7" name="TextovéPole 6"/>
            <p:cNvSpPr txBox="1"/>
            <p:nvPr/>
          </p:nvSpPr>
          <p:spPr>
            <a:xfrm>
              <a:off x="5340492" y="2924944"/>
              <a:ext cx="1013261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stroj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3079" name="Picture 7" descr="C:\Users\spravce_2\AppData\Local\Microsoft\Windows\Temporary Internet Files\Content.IE5\PI9E4ZZE\MC9002872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32831" y="3771549"/>
              <a:ext cx="1628582" cy="9674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2" name="TextovéPole 21"/>
          <p:cNvSpPr txBox="1"/>
          <p:nvPr/>
        </p:nvSpPr>
        <p:spPr>
          <a:xfrm>
            <a:off x="5138530" y="5229200"/>
            <a:ext cx="14171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stroj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2.p.  stroj</a:t>
            </a:r>
            <a:r>
              <a:rPr lang="cs-CZ" sz="2000" b="1" dirty="0">
                <a:solidFill>
                  <a:srgbClr val="FF0000"/>
                </a:solidFill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2913997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972017"/>
            <a:ext cx="64972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chybějící tvary vzoru PÁN.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94888" y="1848297"/>
            <a:ext cx="2387833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jednotné: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1848296"/>
            <a:ext cx="2256515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množné: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94888" y="2529770"/>
            <a:ext cx="248523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pán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pán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pán</a:t>
            </a:r>
            <a:r>
              <a:rPr lang="cs-CZ" sz="2400" b="1" dirty="0">
                <a:solidFill>
                  <a:srgbClr val="FF0000"/>
                </a:solidFill>
              </a:rPr>
              <a:t>a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pan</a:t>
            </a:r>
            <a:r>
              <a:rPr lang="cs-CZ" sz="2400" b="1" dirty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pánu, pán</a:t>
            </a:r>
            <a:r>
              <a:rPr lang="cs-CZ" sz="2400" b="1" dirty="0" smtClean="0">
                <a:solidFill>
                  <a:srgbClr val="FF0000"/>
                </a:solidFill>
              </a:rPr>
              <a:t>ovi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4009" y="2518485"/>
            <a:ext cx="258929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páni, pán</a:t>
            </a:r>
            <a:r>
              <a:rPr lang="cs-CZ" sz="2400" b="1" dirty="0" smtClean="0">
                <a:solidFill>
                  <a:srgbClr val="FF0000"/>
                </a:solidFill>
              </a:rPr>
              <a:t>ové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pán</a:t>
            </a:r>
            <a:r>
              <a:rPr lang="cs-CZ" sz="2400" b="1" dirty="0" smtClean="0">
                <a:solidFill>
                  <a:srgbClr val="FF0000"/>
                </a:solidFill>
              </a:rPr>
              <a:t>ům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pán</a:t>
            </a:r>
            <a:r>
              <a:rPr lang="cs-CZ" sz="2400" b="1" dirty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!, pán</a:t>
            </a:r>
            <a:r>
              <a:rPr lang="cs-CZ" sz="2400" b="1" dirty="0" smtClean="0">
                <a:solidFill>
                  <a:srgbClr val="FF0000"/>
                </a:solidFill>
              </a:rPr>
              <a:t>ové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pán</a:t>
            </a:r>
            <a:r>
              <a:rPr lang="cs-CZ" sz="2400" b="1" dirty="0" smtClean="0">
                <a:solidFill>
                  <a:srgbClr val="FF0000"/>
                </a:solidFill>
              </a:rPr>
              <a:t>ech </a:t>
            </a:r>
            <a:r>
              <a:rPr lang="cs-CZ" sz="2400" dirty="0" smtClean="0"/>
              <a:t> 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4763" y="3789040"/>
            <a:ext cx="2023567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pán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, pán</a:t>
            </a:r>
            <a:r>
              <a:rPr lang="cs-CZ" sz="2400" b="1" dirty="0" smtClean="0">
                <a:solidFill>
                  <a:srgbClr val="FF0000"/>
                </a:solidFill>
              </a:rPr>
              <a:t>ovi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4763" y="6023484"/>
            <a:ext cx="1136850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pán</a:t>
            </a:r>
            <a:r>
              <a:rPr lang="cs-CZ" sz="2400" b="1" dirty="0" smtClean="0">
                <a:solidFill>
                  <a:srgbClr val="FF0000"/>
                </a:solidFill>
              </a:rPr>
              <a:t>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35888" y="3158726"/>
            <a:ext cx="875561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pán</a:t>
            </a:r>
            <a:r>
              <a:rPr lang="cs-CZ" sz="2400" b="1" dirty="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607835" y="4250705"/>
            <a:ext cx="980397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pán</a:t>
            </a:r>
            <a:r>
              <a:rPr lang="cs-CZ" sz="2400" b="1" dirty="0" smtClean="0">
                <a:solidFill>
                  <a:srgbClr val="FF0000"/>
                </a:solidFill>
              </a:rPr>
              <a:t>y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07834" y="6027138"/>
            <a:ext cx="980397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pán</a:t>
            </a:r>
            <a:r>
              <a:rPr lang="cs-CZ" sz="2400" b="1" dirty="0" smtClean="0">
                <a:solidFill>
                  <a:srgbClr val="FF0000"/>
                </a:solidFill>
              </a:rPr>
              <a:t>y 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952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972017"/>
            <a:ext cx="68947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chybějící tvary vzoru HRAD.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94888" y="1848297"/>
            <a:ext cx="2387833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jednotné: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1848296"/>
            <a:ext cx="2256515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množné: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94888" y="2529770"/>
            <a:ext cx="236866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hrad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hrad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, les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hrad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hrad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hrad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, hrad</a:t>
            </a:r>
            <a:r>
              <a:rPr lang="cs-CZ" sz="2400" b="1" dirty="0">
                <a:solidFill>
                  <a:srgbClr val="FF0000"/>
                </a:solidFill>
              </a:rPr>
              <a:t>ě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4009" y="2518485"/>
            <a:ext cx="293189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hrad</a:t>
            </a:r>
            <a:r>
              <a:rPr lang="cs-CZ" sz="2400" b="1" dirty="0">
                <a:solidFill>
                  <a:srgbClr val="FF0000"/>
                </a:solidFill>
              </a:rPr>
              <a:t>y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hrad</a:t>
            </a:r>
            <a:r>
              <a:rPr lang="cs-CZ" sz="2400" b="1" dirty="0" smtClean="0">
                <a:solidFill>
                  <a:srgbClr val="FF0000"/>
                </a:solidFill>
              </a:rPr>
              <a:t>ům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hrad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hrad</a:t>
            </a:r>
            <a:r>
              <a:rPr lang="cs-CZ" sz="2400" b="1" dirty="0" smtClean="0">
                <a:solidFill>
                  <a:srgbClr val="FF0000"/>
                </a:solidFill>
              </a:rPr>
              <a:t>ech</a:t>
            </a:r>
            <a:r>
              <a:rPr lang="cs-CZ" sz="2400" dirty="0" smtClean="0"/>
              <a:t>, les</a:t>
            </a:r>
            <a:r>
              <a:rPr lang="cs-CZ" sz="2400" b="1" dirty="0" smtClean="0">
                <a:solidFill>
                  <a:srgbClr val="FF0000"/>
                </a:solidFill>
              </a:rPr>
              <a:t>ích </a:t>
            </a:r>
            <a:r>
              <a:rPr lang="cs-CZ" sz="2400" dirty="0" smtClean="0"/>
              <a:t> 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4763" y="3789040"/>
            <a:ext cx="990528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hrad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4763" y="6023484"/>
            <a:ext cx="1251818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hrad</a:t>
            </a:r>
            <a:r>
              <a:rPr lang="cs-CZ" sz="2400" b="1" dirty="0" smtClean="0">
                <a:solidFill>
                  <a:srgbClr val="FF0000"/>
                </a:solidFill>
              </a:rPr>
              <a:t>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35888" y="3158726"/>
            <a:ext cx="990528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hrad</a:t>
            </a:r>
            <a:r>
              <a:rPr lang="cs-CZ" sz="2400" b="1" dirty="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607835" y="4250705"/>
            <a:ext cx="1095364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hrad</a:t>
            </a:r>
            <a:r>
              <a:rPr lang="cs-CZ" sz="2400" b="1" dirty="0" smtClean="0">
                <a:solidFill>
                  <a:srgbClr val="FF0000"/>
                </a:solidFill>
              </a:rPr>
              <a:t>y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07834" y="6027138"/>
            <a:ext cx="1095364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hrad</a:t>
            </a:r>
            <a:r>
              <a:rPr lang="cs-CZ" sz="2400" b="1" dirty="0" smtClean="0">
                <a:solidFill>
                  <a:srgbClr val="FF0000"/>
                </a:solidFill>
              </a:rPr>
              <a:t>y 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658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856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 slova z nabídky ke správným vzorům.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700808"/>
            <a:ext cx="8064896" cy="707886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vůdce, rak, leknín, červ, úhoř, fotbalista, smyčec, řidič, gól, učitel, mlynář, houslista, obránce, zvuk, mistr, kouř, pytel, krb, keř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485" y="4595936"/>
            <a:ext cx="9531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rak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červ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mistr</a:t>
            </a:r>
            <a:endParaRPr lang="cs-CZ" sz="2000" b="1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659818" y="2852240"/>
            <a:ext cx="720079" cy="1314078"/>
            <a:chOff x="870611" y="3302542"/>
            <a:chExt cx="955844" cy="1709744"/>
          </a:xfrm>
        </p:grpSpPr>
        <p:sp>
          <p:nvSpPr>
            <p:cNvPr id="30" name="TextovéPole 29"/>
            <p:cNvSpPr txBox="1"/>
            <p:nvPr/>
          </p:nvSpPr>
          <p:spPr>
            <a:xfrm>
              <a:off x="870611" y="3302542"/>
              <a:ext cx="955844" cy="430471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000" b="1" dirty="0" smtClean="0">
                  <a:solidFill>
                    <a:schemeClr val="tx2">
                      <a:lumMod val="50000"/>
                    </a:schemeClr>
                  </a:solidFill>
                </a:rPr>
                <a:t>pán</a:t>
              </a:r>
              <a:endParaRPr lang="cs-CZ" sz="2000" b="1" dirty="0"/>
            </a:p>
          </p:txBody>
        </p:sp>
        <p:pic>
          <p:nvPicPr>
            <p:cNvPr id="31" name="Picture 2" descr="C:\Users\spravce_2\AppData\Local\Microsoft\Windows\Temporary Internet Files\Content.IE5\D8JJ3BAN\MP900431727[1]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4875" b="24503"/>
            <a:stretch/>
          </p:blipFill>
          <p:spPr bwMode="auto">
            <a:xfrm>
              <a:off x="870611" y="3980796"/>
              <a:ext cx="889782" cy="10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2" name="Skupina 31"/>
          <p:cNvGrpSpPr/>
          <p:nvPr/>
        </p:nvGrpSpPr>
        <p:grpSpPr>
          <a:xfrm>
            <a:off x="1867483" y="2872280"/>
            <a:ext cx="800520" cy="1335425"/>
            <a:chOff x="2627783" y="3316821"/>
            <a:chExt cx="1013261" cy="1719733"/>
          </a:xfrm>
        </p:grpSpPr>
        <p:sp>
          <p:nvSpPr>
            <p:cNvPr id="33" name="TextovéPole 32"/>
            <p:cNvSpPr txBox="1"/>
            <p:nvPr/>
          </p:nvSpPr>
          <p:spPr>
            <a:xfrm>
              <a:off x="2627783" y="3316821"/>
              <a:ext cx="1013261" cy="430471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000" b="1" dirty="0" smtClean="0">
                  <a:solidFill>
                    <a:schemeClr val="tx2">
                      <a:lumMod val="50000"/>
                    </a:schemeClr>
                  </a:solidFill>
                </a:rPr>
                <a:t>muž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pic>
          <p:nvPicPr>
            <p:cNvPr id="35" name="Picture 3" descr="C:\Users\spravce_2\AppData\Local\Microsoft\Windows\Temporary Internet Files\Content.IE5\BJ9MNE97\MP900427625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567"/>
            <a:stretch/>
          </p:blipFill>
          <p:spPr bwMode="auto">
            <a:xfrm>
              <a:off x="2669758" y="4005064"/>
              <a:ext cx="929310" cy="10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7" name="Skupina 36"/>
          <p:cNvGrpSpPr/>
          <p:nvPr/>
        </p:nvGrpSpPr>
        <p:grpSpPr>
          <a:xfrm>
            <a:off x="3018620" y="2872280"/>
            <a:ext cx="1337996" cy="1335424"/>
            <a:chOff x="4501166" y="3316821"/>
            <a:chExt cx="1800200" cy="1716043"/>
          </a:xfrm>
        </p:grpSpPr>
        <p:sp>
          <p:nvSpPr>
            <p:cNvPr id="38" name="TextovéPole 37"/>
            <p:cNvSpPr txBox="1"/>
            <p:nvPr/>
          </p:nvSpPr>
          <p:spPr>
            <a:xfrm>
              <a:off x="4501166" y="3316821"/>
              <a:ext cx="1800200" cy="514148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000" b="1" dirty="0" smtClean="0">
                  <a:solidFill>
                    <a:schemeClr val="tx2">
                      <a:lumMod val="50000"/>
                    </a:schemeClr>
                  </a:solidFill>
                </a:rPr>
                <a:t>předsed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a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pic>
          <p:nvPicPr>
            <p:cNvPr id="39" name="Picture 4" descr="C:\Users\spravce_2\AppData\Local\Microsoft\Windows\Temporary Internet Files\Content.IE5\PI9E4ZZE\MC90018615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6923" y="4001374"/>
              <a:ext cx="651989" cy="10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1" name="Skupina 40"/>
          <p:cNvGrpSpPr/>
          <p:nvPr/>
        </p:nvGrpSpPr>
        <p:grpSpPr>
          <a:xfrm>
            <a:off x="4696817" y="2872280"/>
            <a:ext cx="1168417" cy="1349705"/>
            <a:chOff x="6830985" y="3302542"/>
            <a:chExt cx="1453321" cy="1734012"/>
          </a:xfrm>
        </p:grpSpPr>
        <p:sp>
          <p:nvSpPr>
            <p:cNvPr id="42" name="TextovéPole 41"/>
            <p:cNvSpPr txBox="1"/>
            <p:nvPr/>
          </p:nvSpPr>
          <p:spPr>
            <a:xfrm>
              <a:off x="6830985" y="3302542"/>
              <a:ext cx="1453321" cy="514035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000" b="1" dirty="0" smtClean="0">
                  <a:solidFill>
                    <a:schemeClr val="tx2">
                      <a:lumMod val="50000"/>
                    </a:schemeClr>
                  </a:solidFill>
                </a:rPr>
                <a:t>soudc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e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pic>
          <p:nvPicPr>
            <p:cNvPr id="43" name="Picture 6" descr="C:\Users\spravce_2\AppData\Local\Microsoft\Windows\Temporary Internet Files\Content.IE5\DEV15AOQ\MC90005468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41089" y="3980796"/>
              <a:ext cx="860849" cy="105575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4" name="Skupina 43"/>
          <p:cNvGrpSpPr/>
          <p:nvPr/>
        </p:nvGrpSpPr>
        <p:grpSpPr>
          <a:xfrm>
            <a:off x="6228184" y="2907259"/>
            <a:ext cx="848378" cy="1455738"/>
            <a:chOff x="2040524" y="2924944"/>
            <a:chExt cx="1253012" cy="1845379"/>
          </a:xfrm>
        </p:grpSpPr>
        <p:sp>
          <p:nvSpPr>
            <p:cNvPr id="45" name="TextovéPole 44"/>
            <p:cNvSpPr txBox="1"/>
            <p:nvPr/>
          </p:nvSpPr>
          <p:spPr>
            <a:xfrm>
              <a:off x="2094258" y="2924944"/>
              <a:ext cx="1145544" cy="400110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000" b="1" dirty="0" smtClean="0">
                  <a:solidFill>
                    <a:schemeClr val="tx2">
                      <a:lumMod val="50000"/>
                    </a:schemeClr>
                  </a:solidFill>
                </a:rPr>
                <a:t>hrad</a:t>
              </a:r>
              <a:endParaRPr lang="cs-CZ" sz="2000" b="1" dirty="0"/>
            </a:p>
          </p:txBody>
        </p:sp>
        <p:pic>
          <p:nvPicPr>
            <p:cNvPr id="46" name="Picture 5" descr="C:\Users\spravce_2\AppData\Local\Microsoft\Windows\Temporary Internet Files\Content.IE5\BJ9MNE97\MC90019741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40524" y="3685670"/>
              <a:ext cx="1253012" cy="108465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7" name="Skupina 46"/>
          <p:cNvGrpSpPr/>
          <p:nvPr/>
        </p:nvGrpSpPr>
        <p:grpSpPr>
          <a:xfrm>
            <a:off x="7232039" y="2907587"/>
            <a:ext cx="1228393" cy="1437003"/>
            <a:chOff x="5032831" y="2924944"/>
            <a:chExt cx="1628582" cy="1814071"/>
          </a:xfrm>
        </p:grpSpPr>
        <p:sp>
          <p:nvSpPr>
            <p:cNvPr id="48" name="TextovéPole 47"/>
            <p:cNvSpPr txBox="1"/>
            <p:nvPr/>
          </p:nvSpPr>
          <p:spPr>
            <a:xfrm>
              <a:off x="5340492" y="2924944"/>
              <a:ext cx="1013261" cy="400110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000" b="1" dirty="0" smtClean="0">
                  <a:solidFill>
                    <a:schemeClr val="tx2">
                      <a:lumMod val="50000"/>
                    </a:schemeClr>
                  </a:solidFill>
                </a:rPr>
                <a:t>stroj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pic>
          <p:nvPicPr>
            <p:cNvPr id="49" name="Picture 7" descr="C:\Users\spravce_2\AppData\Local\Microsoft\Windows\Temporary Internet Files\Content.IE5\PI9E4ZZE\MC90028721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32831" y="3771549"/>
              <a:ext cx="1628582" cy="9674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0" name="TextovéPole 49"/>
          <p:cNvSpPr txBox="1"/>
          <p:nvPr/>
        </p:nvSpPr>
        <p:spPr>
          <a:xfrm>
            <a:off x="1731648" y="4595936"/>
            <a:ext cx="10721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úhoř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řidič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učitel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mlynář</a:t>
            </a:r>
            <a:endParaRPr lang="cs-CZ" sz="20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028762" y="4619872"/>
            <a:ext cx="15072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fotbalista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houslista</a:t>
            </a:r>
            <a:endParaRPr lang="cs-CZ" sz="2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658530" y="4605902"/>
            <a:ext cx="12601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vůdce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obránce</a:t>
            </a:r>
            <a:endParaRPr lang="cs-CZ" sz="20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004373" y="4652069"/>
            <a:ext cx="10721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leknín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gól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zvuk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krb</a:t>
            </a:r>
            <a:endParaRPr lang="cs-CZ" sz="20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436477" y="4648786"/>
            <a:ext cx="10721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smyčec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kouř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pytel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keř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312497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ravce_2\AppData\Local\Microsoft\Windows\Temporary Internet Files\Content.IE5\BJ9MNE97\MC9004347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140" y="931665"/>
            <a:ext cx="854825" cy="85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31971" y="931666"/>
            <a:ext cx="7588501" cy="1200329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koncovce  6. pádu čísla jednotného </a:t>
            </a:r>
            <a:r>
              <a:rPr lang="cs-CZ" sz="2400" dirty="0" smtClean="0"/>
              <a:t>se </a:t>
            </a:r>
          </a:p>
          <a:p>
            <a:r>
              <a:rPr lang="cs-CZ" sz="2400" dirty="0" smtClean="0"/>
              <a:t>u podstatných jmen, která se skloňují podle vzoru</a:t>
            </a:r>
            <a:r>
              <a:rPr lang="cs-CZ" sz="2400" b="1" dirty="0" smtClean="0"/>
              <a:t> pán, </a:t>
            </a:r>
            <a:r>
              <a:rPr lang="cs-CZ" sz="2400" dirty="0" smtClean="0"/>
              <a:t>píše měkké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–i</a:t>
            </a:r>
            <a:r>
              <a:rPr lang="cs-CZ" sz="2400" b="1" dirty="0" smtClean="0"/>
              <a:t>:    </a:t>
            </a:r>
            <a:r>
              <a:rPr lang="cs-CZ" sz="2400" dirty="0" smtClean="0"/>
              <a:t>ke strýčkov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400" dirty="0" smtClean="0"/>
              <a:t>, k Milošov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31971" y="2492896"/>
            <a:ext cx="5067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Doplň správné </a:t>
            </a:r>
            <a:r>
              <a:rPr lang="cs-CZ" sz="2400" b="1" dirty="0" smtClean="0">
                <a:solidFill>
                  <a:schemeClr val="accent1"/>
                </a:solidFill>
              </a:rPr>
              <a:t>–i, -í,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–y</a:t>
            </a:r>
            <a:r>
              <a:rPr lang="cs-CZ" sz="2400" b="1" dirty="0" smtClean="0"/>
              <a:t>, odůvodni: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3092735"/>
            <a:ext cx="214911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pod strom___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 vítěz___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drahokam___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k </a:t>
            </a:r>
            <a:r>
              <a:rPr lang="cs-CZ" sz="2400" dirty="0" err="1" smtClean="0"/>
              <a:t>dědečkov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err="1" smtClean="0"/>
              <a:t>starostov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64975" y="3139825"/>
            <a:ext cx="193745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s plaz___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peněz___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 jetel___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ke král___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vzácní </a:t>
            </a:r>
            <a:r>
              <a:rPr lang="cs-CZ" sz="2400" dirty="0" err="1" smtClean="0"/>
              <a:t>orl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0560" y="3742983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3200262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77015" y="5385295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416146" y="3829130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740411" y="4315093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28678" y="3686347"/>
            <a:ext cx="92525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muži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71939" y="4803772"/>
            <a:ext cx="1175450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pánovi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40465" y="3746711"/>
            <a:ext cx="95744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stroji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40465" y="4339230"/>
            <a:ext cx="95744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stroji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07902" y="5328067"/>
            <a:ext cx="179433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předsedovi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38606" y="3139825"/>
            <a:ext cx="1017971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hrady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26763" y="4204648"/>
            <a:ext cx="1017971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hrady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920644" y="4847984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352201" y="3264036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379452" y="4346843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526552" y="4902318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6938089" y="5433062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6973428" y="4847985"/>
            <a:ext cx="92525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muži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305580" y="5382889"/>
            <a:ext cx="83708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páni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781893" y="3198584"/>
            <a:ext cx="886909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pány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09250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/>
      <p:bldP spid="8" grpId="0"/>
      <p:bldP spid="7" grpId="0"/>
      <p:bldP spid="11" grpId="0"/>
      <p:bldP spid="14" grpId="0"/>
      <p:bldP spid="15" grpId="0"/>
      <p:bldP spid="17" grpId="0"/>
      <p:bldP spid="9" grpId="0" animBg="1"/>
      <p:bldP spid="20" grpId="0" animBg="1"/>
      <p:bldP spid="22" grpId="0" animBg="1"/>
      <p:bldP spid="23" grpId="0" animBg="1"/>
      <p:bldP spid="24" grpId="0" animBg="1"/>
      <p:bldP spid="26" grpId="0" animBg="1"/>
      <p:bldP spid="28" grpId="0" animBg="1"/>
      <p:bldP spid="29" grpId="0"/>
      <p:bldP spid="30" grpId="0"/>
      <p:bldP spid="31" grpId="0"/>
      <p:bldP spid="32" grpId="0"/>
      <p:bldP spid="33" grpId="0"/>
      <p:bldP spid="34" grpId="0" animBg="1"/>
      <p:bldP spid="35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4146</TotalTime>
  <Words>375</Words>
  <Application>Microsoft Office PowerPoint</Application>
  <PresentationFormat>Předvádění na obrazovce (4:3)</PresentationFormat>
  <Paragraphs>142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Skloňování podstatných jmen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402</cp:revision>
  <dcterms:created xsi:type="dcterms:W3CDTF">2011-06-20T10:40:08Z</dcterms:created>
  <dcterms:modified xsi:type="dcterms:W3CDTF">2011-12-14T14:58:42Z</dcterms:modified>
</cp:coreProperties>
</file>