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304" r:id="rId4"/>
    <p:sldId id="306" r:id="rId5"/>
    <p:sldId id="311" r:id="rId6"/>
    <p:sldId id="307" r:id="rId7"/>
    <p:sldId id="31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61E7"/>
    <a:srgbClr val="F7A7F1"/>
    <a:srgbClr val="FFFF99"/>
    <a:srgbClr val="CA0697"/>
    <a:srgbClr val="FFFFCC"/>
    <a:srgbClr val="00FF00"/>
    <a:srgbClr val="FF9900"/>
    <a:srgbClr val="CC3300"/>
    <a:srgbClr val="FFFF66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1074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VY_32_INOVACE_11_Přídavná jména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VY_32_INOVACE_11_Přídavná jména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9807429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poznáme přídavná jména.</a:t>
            </a:r>
          </a:p>
          <a:p>
            <a:r>
              <a:rPr lang="cs-CZ" dirty="0" smtClean="0"/>
              <a:t>Rozlišení přídavných jmen od jiných slovních druhů.</a:t>
            </a:r>
          </a:p>
          <a:p>
            <a:r>
              <a:rPr lang="cs-CZ" dirty="0" smtClean="0"/>
              <a:t>Přídavná jména jako slova ohebná.</a:t>
            </a:r>
          </a:p>
          <a:p>
            <a:r>
              <a:rPr lang="cs-CZ" dirty="0" smtClean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19. 8.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161E7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PŘÍDAVNÁ JMÉNA</a:t>
            </a:r>
            <a:endParaRPr lang="cs-CZ" sz="4400" b="1" dirty="0">
              <a:ln w="11430"/>
              <a:solidFill>
                <a:srgbClr val="F161E7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4263" y="1910495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/>
              <a:t>Přídavná jména vyjadřují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osob zvířat nebo věcí</a:t>
            </a:r>
            <a:r>
              <a:rPr lang="cs-CZ" sz="3200" b="1" dirty="0" smtClean="0"/>
              <a:t> a můžeme se na ně ptát otázkami:</a:t>
            </a:r>
            <a:endParaRPr lang="cs-CZ" sz="32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827584" y="3751838"/>
            <a:ext cx="1068882" cy="1960850"/>
            <a:chOff x="827584" y="3751838"/>
            <a:chExt cx="1068882" cy="1960850"/>
          </a:xfrm>
        </p:grpSpPr>
        <p:sp>
          <p:nvSpPr>
            <p:cNvPr id="5" name="TextovéPole 4"/>
            <p:cNvSpPr txBox="1"/>
            <p:nvPr/>
          </p:nvSpPr>
          <p:spPr>
            <a:xfrm>
              <a:off x="827584" y="3751838"/>
              <a:ext cx="1068882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Jaký?</a:t>
              </a:r>
              <a:endParaRPr lang="cs-CZ" sz="2800" b="1" dirty="0"/>
            </a:p>
          </p:txBody>
        </p:sp>
        <p:pic>
          <p:nvPicPr>
            <p:cNvPr id="1026" name="Picture 2" descr="C:\Users\spravce_2\AppData\Local\Microsoft\Windows\Temporary Internet Files\Content.IE5\JQLS3JXF\MC900433881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4643806"/>
              <a:ext cx="1068882" cy="106888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3550214" y="3751838"/>
            <a:ext cx="1282723" cy="1846077"/>
            <a:chOff x="3635896" y="3740765"/>
            <a:chExt cx="1282723" cy="1846077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6" y="3740765"/>
              <a:ext cx="1282723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Který?</a:t>
              </a:r>
              <a:endParaRPr lang="cs-CZ" sz="2800" b="1" dirty="0"/>
            </a:p>
          </p:txBody>
        </p:sp>
        <p:pic>
          <p:nvPicPr>
            <p:cNvPr id="1029" name="Picture 5" descr="C:\Users\spravce_2\AppData\Local\Microsoft\Windows\Temporary Internet Files\Content.IE5\DEV15AOQ\MC9003587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4509119"/>
              <a:ext cx="1227492" cy="107772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6588224" y="3740765"/>
            <a:ext cx="1159761" cy="1887890"/>
            <a:chOff x="6588224" y="3740765"/>
            <a:chExt cx="1159761" cy="1887890"/>
          </a:xfrm>
        </p:grpSpPr>
        <p:sp>
          <p:nvSpPr>
            <p:cNvPr id="29" name="TextovéPole 28"/>
            <p:cNvSpPr txBox="1"/>
            <p:nvPr/>
          </p:nvSpPr>
          <p:spPr>
            <a:xfrm>
              <a:off x="6732240" y="3740765"/>
              <a:ext cx="704039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Čí?</a:t>
              </a:r>
              <a:endParaRPr lang="cs-CZ" sz="2800" b="1" dirty="0"/>
            </a:p>
          </p:txBody>
        </p:sp>
        <p:pic>
          <p:nvPicPr>
            <p:cNvPr id="1030" name="Picture 6" descr="C:\Users\spravce_2\AppData\Local\Microsoft\Windows\Temporary Internet Files\Content.IE5\8C7PJOBM\MP900402061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609" b="24601"/>
            <a:stretch/>
          </p:blipFill>
          <p:spPr bwMode="auto">
            <a:xfrm>
              <a:off x="6588224" y="4467304"/>
              <a:ext cx="1159761" cy="11613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TextovéPole 13"/>
          <p:cNvSpPr txBox="1"/>
          <p:nvPr/>
        </p:nvSpPr>
        <p:spPr>
          <a:xfrm>
            <a:off x="730626" y="5851842"/>
            <a:ext cx="15527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A069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fotbalový</a:t>
            </a:r>
            <a:endParaRPr lang="cs-CZ" sz="2400" b="1" dirty="0">
              <a:solidFill>
                <a:srgbClr val="CA069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97269" y="5834231"/>
            <a:ext cx="905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A069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starý</a:t>
            </a:r>
            <a:endParaRPr lang="cs-CZ" sz="2400" b="1" dirty="0">
              <a:solidFill>
                <a:srgbClr val="CA069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235634" y="5843069"/>
            <a:ext cx="108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A069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mladý</a:t>
            </a:r>
            <a:endParaRPr lang="cs-CZ" sz="2400" b="1" dirty="0">
              <a:solidFill>
                <a:srgbClr val="CA069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13621" y="5845762"/>
            <a:ext cx="1154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A069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Alenin</a:t>
            </a:r>
            <a:endParaRPr lang="cs-CZ" sz="2400" b="1" dirty="0">
              <a:solidFill>
                <a:srgbClr val="CA069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436279" y="5845763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A069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Eliščin</a:t>
            </a:r>
            <a:endParaRPr lang="cs-CZ" sz="2400" b="1" dirty="0">
              <a:solidFill>
                <a:srgbClr val="CA069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05783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4" grpId="0"/>
      <p:bldP spid="33" grpId="0"/>
      <p:bldP spid="34" grpId="0"/>
      <p:bldP spid="35" grpId="0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7185" y="1268760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 přídavná jména, vysvětli ve vhodných slovních spojeních: 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spravce_2\AppData\Local\Microsoft\Windows\Temporary Internet Files\Content.IE5\KX1DIDLU\MM9003566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301208"/>
            <a:ext cx="1224136" cy="12241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2708920"/>
            <a:ext cx="580594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domov, domácí, doma, domovní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veselá, veselka, veselit se, Veselí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bohaté, bohatě, bohatýr, bohatství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Petrův, Petr, jeho, Petrovice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mlýnský, mlynář, mlynářská, mlynářka</a:t>
            </a:r>
            <a:endParaRPr lang="cs-CZ" sz="2400" b="1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2211874" y="3266864"/>
            <a:ext cx="1063982" cy="906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458161" y="3257847"/>
            <a:ext cx="1224136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087681" y="3789040"/>
            <a:ext cx="847958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087681" y="4869160"/>
            <a:ext cx="936104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043608" y="5445224"/>
            <a:ext cx="1224136" cy="43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575477" y="5445224"/>
            <a:ext cx="1536583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041346" y="4365061"/>
            <a:ext cx="1028773" cy="43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87866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7185" y="126876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 přídavná jména z daných slov: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63392" y="2276872"/>
            <a:ext cx="1303562" cy="3970318"/>
          </a:xfrm>
          <a:prstGeom prst="rect">
            <a:avLst/>
          </a:prstGeom>
          <a:solidFill>
            <a:srgbClr val="F7A7F1"/>
          </a:solidFill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nebe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Čech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smutně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moře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pomalu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večer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barva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2273682"/>
            <a:ext cx="138531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nebeský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český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smutný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mořský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pomalý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večerní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barevný</a:t>
            </a:r>
            <a:endParaRPr lang="cs-CZ" sz="24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54042" y="2636912"/>
            <a:ext cx="1079473" cy="0"/>
          </a:xfrm>
          <a:prstGeom prst="straightConnector1">
            <a:avLst/>
          </a:prstGeom>
          <a:ln>
            <a:solidFill>
              <a:srgbClr val="F161E7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554041" y="3134975"/>
            <a:ext cx="1079473" cy="0"/>
          </a:xfrm>
          <a:prstGeom prst="straightConnector1">
            <a:avLst/>
          </a:prstGeom>
          <a:ln>
            <a:solidFill>
              <a:srgbClr val="F161E7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554040" y="3717032"/>
            <a:ext cx="1079473" cy="0"/>
          </a:xfrm>
          <a:prstGeom prst="straightConnector1">
            <a:avLst/>
          </a:prstGeom>
          <a:ln>
            <a:solidFill>
              <a:srgbClr val="F161E7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554042" y="4258841"/>
            <a:ext cx="1079473" cy="0"/>
          </a:xfrm>
          <a:prstGeom prst="straightConnector1">
            <a:avLst/>
          </a:prstGeom>
          <a:ln>
            <a:solidFill>
              <a:srgbClr val="F161E7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554042" y="4869160"/>
            <a:ext cx="1079473" cy="0"/>
          </a:xfrm>
          <a:prstGeom prst="straightConnector1">
            <a:avLst/>
          </a:prstGeom>
          <a:ln>
            <a:solidFill>
              <a:srgbClr val="F161E7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554039" y="5427799"/>
            <a:ext cx="1079473" cy="0"/>
          </a:xfrm>
          <a:prstGeom prst="straightConnector1">
            <a:avLst/>
          </a:prstGeom>
          <a:ln>
            <a:solidFill>
              <a:srgbClr val="F161E7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554038" y="5935120"/>
            <a:ext cx="1079473" cy="0"/>
          </a:xfrm>
          <a:prstGeom prst="straightConnector1">
            <a:avLst/>
          </a:prstGeom>
          <a:ln>
            <a:solidFill>
              <a:srgbClr val="F161E7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51" name="Picture 3" descr="C:\Users\spravce_2\AppData\Local\Microsoft\Windows\Temporary Internet Files\Content.IE5\KX1DIDLU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94304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ravce_2\AppData\Local\Microsoft\Windows\Temporary Internet Files\Content.IE5\G9T485G7\MC90043381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14097"/>
            <a:ext cx="1536199" cy="153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8608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1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92493" y="908720"/>
            <a:ext cx="777686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F161E7"/>
              </a:buClr>
              <a:buFont typeface="Wingdings" pitchFamily="2" charset="2"/>
              <a:buChar char="Ø"/>
            </a:pPr>
            <a:r>
              <a:rPr lang="cs-CZ" sz="2800" b="1" dirty="0" smtClean="0"/>
              <a:t>Přídavná jména jsou slova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ohebná – skloňují se</a:t>
            </a:r>
            <a:r>
              <a:rPr lang="cs-CZ" sz="2800" b="1" dirty="0" smtClean="0"/>
              <a:t>. </a:t>
            </a:r>
            <a:br>
              <a:rPr lang="cs-CZ" sz="2800" b="1" dirty="0" smtClean="0"/>
            </a:br>
            <a:endParaRPr lang="cs-CZ" sz="2800" b="1" dirty="0" smtClean="0"/>
          </a:p>
          <a:p>
            <a:pPr marL="457200" indent="-457200">
              <a:buClr>
                <a:srgbClr val="F161E7"/>
              </a:buClr>
              <a:buFont typeface="Wingdings" pitchFamily="2" charset="2"/>
              <a:buChar char="Ø"/>
            </a:pPr>
            <a:r>
              <a:rPr lang="cs-CZ" sz="2800" b="1" dirty="0" smtClean="0"/>
              <a:t>S daným podstatným jménem se shodují 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v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pádě, čísle a rodě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3573016"/>
            <a:ext cx="3426323" cy="58477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 </a:t>
            </a:r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mladou</a:t>
            </a:r>
            <a:r>
              <a:rPr lang="cs-CZ" sz="3200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ženu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4547362" y="4231350"/>
            <a:ext cx="504056" cy="360040"/>
          </a:xfrm>
          <a:prstGeom prst="straightConnector1">
            <a:avLst/>
          </a:prstGeom>
          <a:ln>
            <a:solidFill>
              <a:srgbClr val="F161E7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051418" y="4231350"/>
            <a:ext cx="504056" cy="36004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552289" y="4779262"/>
            <a:ext cx="2998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4.p., č.j., rod ženský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401104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4242" y="1048379"/>
            <a:ext cx="5703356" cy="58477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přídavných jmen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4242" y="2008542"/>
            <a:ext cx="3961149" cy="397031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pád: </a:t>
            </a:r>
            <a:r>
              <a:rPr lang="cs-CZ" sz="2400" i="1" dirty="0" smtClean="0"/>
              <a:t>kdo, co?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pád: </a:t>
            </a:r>
            <a:r>
              <a:rPr lang="cs-CZ" sz="2400" i="1" dirty="0" smtClean="0"/>
              <a:t>(bez) koho, čeho?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pád: </a:t>
            </a:r>
            <a:r>
              <a:rPr lang="cs-CZ" sz="2400" i="1" dirty="0" smtClean="0"/>
              <a:t>(ke) komu, čemu?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pád: </a:t>
            </a:r>
            <a:r>
              <a:rPr lang="cs-CZ" sz="2400" i="1" dirty="0" smtClean="0"/>
              <a:t>(vidím) koho, co?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pád: </a:t>
            </a:r>
            <a:r>
              <a:rPr lang="cs-CZ" sz="2400" dirty="0" smtClean="0"/>
              <a:t>oslovujeme, voláme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pád: </a:t>
            </a:r>
            <a:r>
              <a:rPr lang="cs-CZ" sz="2400" i="1" dirty="0" smtClean="0"/>
              <a:t>(o) kom, čem?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pád: </a:t>
            </a:r>
            <a:r>
              <a:rPr lang="cs-CZ" sz="2400" i="1" dirty="0" smtClean="0"/>
              <a:t>(s) kým, čím?</a:t>
            </a:r>
            <a:endParaRPr lang="cs-CZ" sz="2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65391" y="2030900"/>
            <a:ext cx="3386696" cy="3970318"/>
          </a:xfrm>
          <a:prstGeom prst="rect">
            <a:avLst/>
          </a:prstGeom>
          <a:solidFill>
            <a:srgbClr val="FFFFCC"/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   	   starý </a:t>
            </a:r>
            <a:r>
              <a:rPr lang="cs-CZ" sz="2400" dirty="0" smtClean="0"/>
              <a:t>muž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(bez)   </a:t>
            </a:r>
            <a:r>
              <a:rPr lang="cs-CZ" sz="2400" b="1" dirty="0" smtClean="0"/>
              <a:t>starého </a:t>
            </a:r>
            <a:r>
              <a:rPr lang="cs-CZ" sz="2400" dirty="0" smtClean="0"/>
              <a:t>muže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 </a:t>
            </a:r>
            <a:r>
              <a:rPr lang="cs-CZ" sz="2400" dirty="0" smtClean="0"/>
              <a:t>      (k)   </a:t>
            </a:r>
            <a:r>
              <a:rPr lang="cs-CZ" sz="2400" b="1" dirty="0" smtClean="0"/>
              <a:t>starému</a:t>
            </a:r>
            <a:r>
              <a:rPr lang="cs-CZ" sz="2400" dirty="0" smtClean="0"/>
              <a:t> muži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(vidím)  </a:t>
            </a:r>
            <a:r>
              <a:rPr lang="cs-CZ" sz="2400" b="1" dirty="0" smtClean="0"/>
              <a:t>starého</a:t>
            </a:r>
            <a:r>
              <a:rPr lang="cs-CZ" sz="2400" dirty="0" smtClean="0"/>
              <a:t> muže</a:t>
            </a:r>
          </a:p>
          <a:p>
            <a:pPr>
              <a:lnSpc>
                <a:spcPct val="150000"/>
              </a:lnSpc>
            </a:pPr>
            <a:r>
              <a:rPr lang="cs-CZ" sz="2400" b="1" dirty="0"/>
              <a:t> </a:t>
            </a:r>
            <a:r>
              <a:rPr lang="cs-CZ" sz="2400" b="1" dirty="0" smtClean="0"/>
              <a:t>              </a:t>
            </a:r>
            <a:r>
              <a:rPr lang="cs-CZ" sz="2400" b="1" dirty="0"/>
              <a:t> </a:t>
            </a:r>
            <a:r>
              <a:rPr lang="cs-CZ" sz="2400" b="1" dirty="0" smtClean="0"/>
              <a:t>starý</a:t>
            </a:r>
            <a:r>
              <a:rPr lang="cs-CZ" sz="2400" dirty="0" smtClean="0"/>
              <a:t> muži!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    (o)</a:t>
            </a:r>
            <a:r>
              <a:rPr lang="cs-CZ" sz="2400" b="1" dirty="0" smtClean="0"/>
              <a:t>   starém</a:t>
            </a:r>
            <a:r>
              <a:rPr lang="cs-CZ" sz="2400" dirty="0" smtClean="0"/>
              <a:t> muži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   (se)  </a:t>
            </a:r>
            <a:r>
              <a:rPr lang="cs-CZ" sz="2400" b="1" dirty="0" smtClean="0"/>
              <a:t>starým</a:t>
            </a:r>
            <a:r>
              <a:rPr lang="cs-CZ" sz="2400" dirty="0" smtClean="0"/>
              <a:t> mužem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4091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3962</TotalTime>
  <Words>248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PŘÍDAVNÁ JMÉNA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382</cp:revision>
  <dcterms:created xsi:type="dcterms:W3CDTF">2011-06-20T10:40:08Z</dcterms:created>
  <dcterms:modified xsi:type="dcterms:W3CDTF">2011-12-14T14:59:29Z</dcterms:modified>
</cp:coreProperties>
</file>