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0"/>
  </p:notesMasterIdLst>
  <p:sldIdLst>
    <p:sldId id="258" r:id="rId2"/>
    <p:sldId id="257" r:id="rId3"/>
    <p:sldId id="304" r:id="rId4"/>
    <p:sldId id="319" r:id="rId5"/>
    <p:sldId id="320" r:id="rId6"/>
    <p:sldId id="321" r:id="rId7"/>
    <p:sldId id="322" r:id="rId8"/>
    <p:sldId id="262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A0697"/>
    <a:srgbClr val="FFFF99"/>
    <a:srgbClr val="F161E7"/>
    <a:srgbClr val="F488EC"/>
    <a:srgbClr val="FFFFCC"/>
    <a:srgbClr val="FFFF66"/>
    <a:srgbClr val="F8B6F3"/>
    <a:srgbClr val="FAC6F6"/>
    <a:srgbClr val="F7A7F1"/>
    <a:srgbClr val="FF99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C083E6E3-FA7D-4D7B-A595-EF9225AFEA82}" styleName="Světlý styl 1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Střední styl 1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9DCAF9ED-07DC-4A11-8D7F-57B35C25682E}" styleName="Střední styl 1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Střední styl 2 – zvýraznění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2" autoAdjust="0"/>
    <p:restoredTop sz="94671" autoAdjust="0"/>
  </p:normalViewPr>
  <p:slideViewPr>
    <p:cSldViewPr>
      <p:cViewPr>
        <p:scale>
          <a:sx n="80" d="100"/>
          <a:sy n="80" d="100"/>
        </p:scale>
        <p:origin x="-864" y="-5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Jana </a:t>
          </a:r>
          <a:r>
            <a:rPr lang="cs-CZ" sz="1600" dirty="0" err="1" smtClean="0">
              <a:solidFill>
                <a:schemeClr val="tx2"/>
              </a:solidFill>
            </a:rPr>
            <a:t>Vondálová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VY_32_INOVACE_14_Slovesa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Český jazyk pro 4. a 5. ročník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56712"/>
          <a:ext cx="5796643" cy="324252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Jana </a:t>
          </a:r>
          <a:r>
            <a:rPr lang="cs-CZ" sz="1600" kern="1200" dirty="0" err="1" smtClean="0">
              <a:solidFill>
                <a:schemeClr val="tx2"/>
              </a:solidFill>
            </a:rPr>
            <a:t>Vondálová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56712"/>
        <a:ext cx="5796643" cy="656712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VY_32_INOVACE_14_Slovesa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Český jazyk pro 4. a 5. ročník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A5142D-898E-44EA-A570-3A26813776C0}" type="datetimeFigureOut">
              <a:rPr lang="cs-CZ" smtClean="0"/>
              <a:pPr/>
              <a:t>16.5.2013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947C61-3C2E-45E5-A312-7EACDC02436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0378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16.5.2013</a:t>
            </a:fld>
            <a:endParaRPr lang="cs-CZ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 dirty="0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898538930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017095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Jak poznáme slovesa.</a:t>
            </a:r>
          </a:p>
          <a:p>
            <a:r>
              <a:rPr lang="cs-CZ" dirty="0" smtClean="0"/>
              <a:t>Rozlišení sloves od jiných slovních druhů.</a:t>
            </a:r>
          </a:p>
          <a:p>
            <a:r>
              <a:rPr lang="cs-CZ" dirty="0" smtClean="0"/>
              <a:t>Tvary sloves a jejich rozlišení.</a:t>
            </a:r>
          </a:p>
          <a:p>
            <a:r>
              <a:rPr lang="cs-CZ" dirty="0" smtClean="0"/>
              <a:t>Určeno pro práci na interaktivní tabuli.</a:t>
            </a:r>
          </a:p>
          <a:p>
            <a:r>
              <a:rPr lang="cs-CZ" dirty="0" smtClean="0"/>
              <a:t>Vytvořeno 28. 8. </a:t>
            </a:r>
            <a:r>
              <a:rPr lang="cs-CZ" smtClean="0"/>
              <a:t>2011.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6722349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760946" y="1040755"/>
            <a:ext cx="7914948" cy="733942"/>
          </a:xfrm>
        </p:spPr>
        <p:txBody>
          <a:bodyPr>
            <a:normAutofit fontScale="90000"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cs-CZ" sz="5400" b="1" dirty="0" smtClean="0">
                <a:ln w="11430"/>
                <a:solidFill>
                  <a:srgbClr val="F488EC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SLOVESA</a:t>
            </a:r>
            <a:endParaRPr lang="cs-CZ" sz="4400" b="1" dirty="0">
              <a:ln w="11430"/>
              <a:solidFill>
                <a:srgbClr val="F488EC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11451" y="2060848"/>
            <a:ext cx="7704856" cy="255454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prstDash val="sysDot"/>
          </a:ln>
        </p:spPr>
        <p:txBody>
          <a:bodyPr wrap="square" rtlCol="0">
            <a:spAutoFit/>
          </a:bodyPr>
          <a:lstStyle/>
          <a:p>
            <a:pPr marL="457200" indent="-457200">
              <a:buClr>
                <a:srgbClr val="F488EC"/>
              </a:buClr>
              <a:buSzPct val="120000"/>
              <a:buFont typeface="Wingdings" pitchFamily="2" charset="2"/>
              <a:buChar char="ü"/>
            </a:pPr>
            <a:r>
              <a:rPr lang="cs-CZ" sz="3200" b="1" dirty="0" smtClean="0"/>
              <a:t>Slovesa vyjadřují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děj</a:t>
            </a:r>
            <a:r>
              <a:rPr lang="cs-CZ" sz="3200" b="1" dirty="0" smtClean="0"/>
              <a:t>.</a:t>
            </a:r>
            <a:br>
              <a:rPr lang="cs-CZ" sz="3200" b="1" dirty="0" smtClean="0"/>
            </a:br>
            <a:endParaRPr lang="cs-CZ" sz="3200" b="1" dirty="0" smtClean="0"/>
          </a:p>
          <a:p>
            <a:pPr marL="457200" indent="-457200">
              <a:buClr>
                <a:srgbClr val="F488EC"/>
              </a:buClr>
              <a:buSzPct val="120000"/>
              <a:buFont typeface="Wingdings" pitchFamily="2" charset="2"/>
              <a:buChar char="ü"/>
            </a:pPr>
            <a:r>
              <a:rPr lang="cs-CZ" sz="3200" b="1" dirty="0" smtClean="0"/>
              <a:t>Jsou to slova </a:t>
            </a:r>
            <a:r>
              <a:rPr lang="cs-CZ" sz="3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ohebná</a:t>
            </a:r>
            <a:r>
              <a:rPr lang="cs-CZ" sz="3200" b="1" dirty="0" smtClean="0"/>
              <a:t>, časují se.</a:t>
            </a:r>
            <a:br>
              <a:rPr lang="cs-CZ" sz="3200" b="1" dirty="0" smtClean="0"/>
            </a:br>
            <a:endParaRPr lang="cs-CZ" sz="3200" b="1" dirty="0" smtClean="0"/>
          </a:p>
          <a:p>
            <a:pPr marL="457200" indent="-457200">
              <a:buClr>
                <a:srgbClr val="F488EC"/>
              </a:buClr>
              <a:buSzPct val="120000"/>
              <a:buFont typeface="Wingdings" pitchFamily="2" charset="2"/>
              <a:buChar char="ü"/>
            </a:pPr>
            <a:r>
              <a:rPr lang="cs-CZ" sz="3200" b="1" dirty="0" smtClean="0"/>
              <a:t>Rozlišujeme různé tvary.</a:t>
            </a:r>
            <a:endParaRPr lang="cs-CZ" sz="3200" b="1" dirty="0"/>
          </a:p>
        </p:txBody>
      </p:sp>
      <p:grpSp>
        <p:nvGrpSpPr>
          <p:cNvPr id="5" name="Skupina 4"/>
          <p:cNvGrpSpPr/>
          <p:nvPr/>
        </p:nvGrpSpPr>
        <p:grpSpPr>
          <a:xfrm>
            <a:off x="760463" y="4866642"/>
            <a:ext cx="2258316" cy="1597474"/>
            <a:chOff x="760463" y="4866642"/>
            <a:chExt cx="2258316" cy="1597474"/>
          </a:xfrm>
        </p:grpSpPr>
        <p:pic>
          <p:nvPicPr>
            <p:cNvPr id="1026" name="Picture 2" descr="C:\Users\spravce_2\AppData\Local\Microsoft\Windows\Temporary Internet Files\Content.IE5\D8JJ3BAN\MC900233446[1].wmf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0463" y="4866642"/>
              <a:ext cx="1003225" cy="1597474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" name="TextovéPole 2"/>
            <p:cNvSpPr txBox="1"/>
            <p:nvPr/>
          </p:nvSpPr>
          <p:spPr>
            <a:xfrm>
              <a:off x="1979712" y="4969978"/>
              <a:ext cx="1039067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tančit</a:t>
              </a:r>
              <a:endParaRPr lang="cs-CZ" sz="2400" b="1" dirty="0"/>
            </a:p>
          </p:txBody>
        </p:sp>
      </p:grpSp>
      <p:grpSp>
        <p:nvGrpSpPr>
          <p:cNvPr id="6" name="Skupina 5"/>
          <p:cNvGrpSpPr/>
          <p:nvPr/>
        </p:nvGrpSpPr>
        <p:grpSpPr>
          <a:xfrm>
            <a:off x="4569927" y="4969978"/>
            <a:ext cx="3821782" cy="1390802"/>
            <a:chOff x="4569927" y="4969978"/>
            <a:chExt cx="3821782" cy="1390802"/>
          </a:xfrm>
        </p:grpSpPr>
        <p:pic>
          <p:nvPicPr>
            <p:cNvPr id="1027" name="Picture 3" descr="C:\Users\spravce_2\AppData\Local\Microsoft\Windows\Temporary Internet Files\Content.IE5\8C7PJOBM\MC900310212[1].wmf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2909" y="4969978"/>
              <a:ext cx="1828800" cy="1390802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ovéPole 6"/>
            <p:cNvSpPr txBox="1"/>
            <p:nvPr/>
          </p:nvSpPr>
          <p:spPr>
            <a:xfrm>
              <a:off x="4569927" y="5691769"/>
              <a:ext cx="167904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2400" b="1" dirty="0" smtClean="0"/>
                <a:t>povídají </a:t>
              </a:r>
              <a:r>
                <a:rPr lang="cs-CZ" sz="2400" b="1" dirty="0" smtClean="0">
                  <a:solidFill>
                    <a:srgbClr val="F161E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si</a:t>
              </a:r>
              <a:endParaRPr lang="cs-CZ" sz="2400" b="1" dirty="0">
                <a:solidFill>
                  <a:srgbClr val="F161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8057834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99592" y="976372"/>
            <a:ext cx="31404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161E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Vyznač slovesa:</a:t>
            </a:r>
            <a:endParaRPr lang="cs-CZ" sz="3200" b="1" dirty="0">
              <a:solidFill>
                <a:srgbClr val="F161E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43608" y="2348880"/>
            <a:ext cx="6737550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objevitel, objevit, objevný, objev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plavat, plavání, plavec, plavky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čtenářský, četba, čteme, čítanka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ospale, spánek, spáč, spal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namalujete, namalovaný, malování, malovala</a:t>
            </a:r>
            <a:endParaRPr lang="cs-CZ" sz="2400" b="1" dirty="0"/>
          </a:p>
        </p:txBody>
      </p:sp>
      <p:cxnSp>
        <p:nvCxnSpPr>
          <p:cNvPr id="10" name="Přímá spojnice 9"/>
          <p:cNvCxnSpPr/>
          <p:nvPr/>
        </p:nvCxnSpPr>
        <p:spPr>
          <a:xfrm>
            <a:off x="2595006" y="2892932"/>
            <a:ext cx="913939" cy="0"/>
          </a:xfrm>
          <a:prstGeom prst="line">
            <a:avLst/>
          </a:prstGeom>
          <a:ln>
            <a:solidFill>
              <a:srgbClr val="CA069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1115616" y="3429000"/>
            <a:ext cx="913939" cy="0"/>
          </a:xfrm>
          <a:prstGeom prst="line">
            <a:avLst/>
          </a:prstGeom>
          <a:ln>
            <a:solidFill>
              <a:srgbClr val="CA069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3583033" y="3965068"/>
            <a:ext cx="913939" cy="0"/>
          </a:xfrm>
          <a:prstGeom prst="line">
            <a:avLst/>
          </a:prstGeom>
          <a:ln>
            <a:solidFill>
              <a:srgbClr val="CA069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204537" y="4581128"/>
            <a:ext cx="655495" cy="0"/>
          </a:xfrm>
          <a:prstGeom prst="line">
            <a:avLst/>
          </a:prstGeom>
          <a:ln>
            <a:solidFill>
              <a:srgbClr val="CA069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1114107" y="5085184"/>
            <a:ext cx="1657693" cy="0"/>
          </a:xfrm>
          <a:prstGeom prst="line">
            <a:avLst/>
          </a:prstGeom>
          <a:ln>
            <a:solidFill>
              <a:srgbClr val="CA069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6300192" y="5093021"/>
            <a:ext cx="1368152" cy="0"/>
          </a:xfrm>
          <a:prstGeom prst="line">
            <a:avLst/>
          </a:prstGeom>
          <a:ln>
            <a:solidFill>
              <a:srgbClr val="CA0697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026" name="Picture 2" descr="C:\Users\spravce_2\AppData\Local\Microsoft\Windows\Temporary Internet Files\Content.IE5\8C7PJOBM\MC9002960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43148" y="1124744"/>
            <a:ext cx="2046189" cy="16832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85337127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84319" y="900009"/>
            <a:ext cx="1967013" cy="584775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SLOVESA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411760" y="1916832"/>
            <a:ext cx="1639616" cy="584775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zvratná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90849" y="1916832"/>
            <a:ext cx="15568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ostatní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572443" y="1520788"/>
            <a:ext cx="791645" cy="540060"/>
          </a:xfrm>
          <a:prstGeom prst="straightConnector1">
            <a:avLst/>
          </a:prstGeom>
          <a:ln>
            <a:solidFill>
              <a:srgbClr val="CA0697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3635896" y="1526066"/>
            <a:ext cx="733130" cy="501041"/>
          </a:xfrm>
          <a:prstGeom prst="straightConnector1">
            <a:avLst/>
          </a:prstGeom>
          <a:ln>
            <a:solidFill>
              <a:srgbClr val="CA0697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2516051" y="2989446"/>
            <a:ext cx="1450205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smál </a:t>
            </a:r>
            <a:r>
              <a:rPr lang="cs-CZ" sz="28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hraju </a:t>
            </a:r>
            <a:r>
              <a:rPr lang="cs-CZ" sz="28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</a:t>
            </a:r>
          </a:p>
          <a:p>
            <a:pPr>
              <a:lnSpc>
                <a:spcPct val="150000"/>
              </a:lnSpc>
            </a:pPr>
            <a:r>
              <a:rPr lang="cs-CZ" sz="2800" b="1" dirty="0" smtClean="0"/>
              <a:t>baví </a:t>
            </a:r>
            <a:r>
              <a:rPr lang="cs-CZ" sz="28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197480" y="3030940"/>
            <a:ext cx="148579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vaříme</a:t>
            </a:r>
            <a:endParaRPr lang="cs-CZ" sz="2800" b="1" dirty="0" smtClean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cs-CZ" sz="2800" b="1" dirty="0" smtClean="0"/>
              <a:t>lyžovali</a:t>
            </a:r>
            <a:endParaRPr lang="cs-CZ" sz="2800" b="1" dirty="0" smtClean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cs-CZ" sz="2800" b="1" dirty="0" smtClean="0"/>
              <a:t>čteš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spravce_2\AppData\Local\Microsoft\Windows\Temporary Internet Files\Content.IE5\D8JJ3BAN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3145" y="4869160"/>
            <a:ext cx="1595749" cy="17184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8517232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84319" y="900009"/>
            <a:ext cx="1967013" cy="584775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SLOVESA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04844" y="2027107"/>
            <a:ext cx="3564181" cy="584775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jednoduché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90849" y="2027106"/>
            <a:ext cx="27197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složené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572443" y="1520788"/>
            <a:ext cx="791645" cy="540060"/>
          </a:xfrm>
          <a:prstGeom prst="straightConnector1">
            <a:avLst/>
          </a:prstGeom>
          <a:ln>
            <a:solidFill>
              <a:srgbClr val="CA0697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3635896" y="1526066"/>
            <a:ext cx="733130" cy="501041"/>
          </a:xfrm>
          <a:prstGeom prst="straightConnector1">
            <a:avLst/>
          </a:prstGeom>
          <a:ln>
            <a:solidFill>
              <a:srgbClr val="CA0697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1035825" y="3030939"/>
            <a:ext cx="1580882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počítám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038941" y="3874650"/>
            <a:ext cx="1402756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plavete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35825" y="4869160"/>
            <a:ext cx="1905202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napíšou </a:t>
            </a:r>
            <a:r>
              <a:rPr lang="cs-CZ" sz="2800" b="1" dirty="0" smtClean="0">
                <a:solidFill>
                  <a:srgbClr val="CA0697"/>
                </a:solidFill>
              </a:rPr>
              <a:t>si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220072" y="3021795"/>
            <a:ext cx="1493935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večeřeli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20272" y="3021793"/>
            <a:ext cx="989373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jsme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220071" y="3874650"/>
            <a:ext cx="585417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šli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049800" y="3866069"/>
            <a:ext cx="1530291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bychom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220071" y="4861045"/>
            <a:ext cx="1114408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smáli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588224" y="4851782"/>
            <a:ext cx="1416029" cy="671851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800" b="1" dirty="0" smtClean="0"/>
              <a:t>jsme </a:t>
            </a:r>
            <a:r>
              <a:rPr lang="cs-CZ" sz="2800" b="1" dirty="0" smtClean="0">
                <a:solidFill>
                  <a:srgbClr val="CA0697"/>
                </a:solidFill>
              </a:rPr>
              <a:t>se</a:t>
            </a:r>
            <a:endParaRPr lang="cs-CZ" sz="28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" name="Picture 2" descr="C:\Users\spravce_2\AppData\Local\Microsoft\Windows\Temporary Internet Files\Content.IE5\D8JJ3BAN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78752" y="857400"/>
            <a:ext cx="1165142" cy="12547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69964599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3" grpId="0" animBg="1"/>
      <p:bldP spid="9" grpId="0" animBg="1"/>
      <p:bldP spid="11" grpId="0" animBg="1"/>
      <p:bldP spid="12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84319" y="900009"/>
            <a:ext cx="1967013" cy="584775"/>
          </a:xfrm>
          <a:prstGeom prst="rect">
            <a:avLst/>
          </a:prstGeom>
          <a:solidFill>
            <a:srgbClr val="FFFF99"/>
          </a:solidFill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SLOVESA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403648" y="2060848"/>
            <a:ext cx="2389757" cy="584775"/>
          </a:xfrm>
          <a:prstGeom prst="rect">
            <a:avLst/>
          </a:prstGeom>
          <a:noFill/>
          <a:ln>
            <a:noFill/>
            <a:prstDash val="sysDash"/>
          </a:ln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určité</a:t>
            </a:r>
            <a:endParaRPr lang="cs-CZ" sz="32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90849" y="2027106"/>
            <a:ext cx="28800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tvary neurčité</a:t>
            </a:r>
          </a:p>
          <a:p>
            <a:pPr algn="ctr"/>
            <a:r>
              <a:rPr lang="cs-CZ" sz="2400" b="1" dirty="0" smtClean="0">
                <a:solidFill>
                  <a:srgbClr val="CA06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(infinitiv)</a:t>
            </a:r>
            <a:endParaRPr lang="cs-CZ" sz="2400" b="1" dirty="0">
              <a:solidFill>
                <a:srgbClr val="CA06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cxnSp>
        <p:nvCxnSpPr>
          <p:cNvPr id="6" name="Přímá spojnice se šipkou 5"/>
          <p:cNvCxnSpPr/>
          <p:nvPr/>
        </p:nvCxnSpPr>
        <p:spPr>
          <a:xfrm>
            <a:off x="4572443" y="1520788"/>
            <a:ext cx="791645" cy="540060"/>
          </a:xfrm>
          <a:prstGeom prst="straightConnector1">
            <a:avLst/>
          </a:prstGeom>
          <a:ln>
            <a:solidFill>
              <a:srgbClr val="CA0697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3635896" y="1526066"/>
            <a:ext cx="733130" cy="501041"/>
          </a:xfrm>
          <a:prstGeom prst="straightConnector1">
            <a:avLst/>
          </a:prstGeom>
          <a:ln>
            <a:solidFill>
              <a:srgbClr val="CA0697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TextovéPole 6"/>
          <p:cNvSpPr txBox="1"/>
          <p:nvPr/>
        </p:nvSpPr>
        <p:spPr>
          <a:xfrm>
            <a:off x="1547664" y="3140968"/>
            <a:ext cx="191994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plavali jsme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běž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chtěli byste</a:t>
            </a:r>
            <a:endParaRPr lang="cs-CZ" sz="2400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5994911" y="3183838"/>
            <a:ext cx="1071960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400" b="1" dirty="0" smtClean="0"/>
              <a:t>plava</a:t>
            </a:r>
            <a:r>
              <a:rPr lang="cs-CZ" sz="2400" b="1" dirty="0" smtClean="0">
                <a:solidFill>
                  <a:srgbClr val="CA0697"/>
                </a:solidFill>
              </a:rPr>
              <a:t>t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jí</a:t>
            </a:r>
            <a:r>
              <a:rPr lang="cs-CZ" sz="2400" b="1" dirty="0" smtClean="0">
                <a:solidFill>
                  <a:srgbClr val="CA0697"/>
                </a:solidFill>
              </a:rPr>
              <a:t>t</a:t>
            </a:r>
          </a:p>
          <a:p>
            <a:pPr>
              <a:lnSpc>
                <a:spcPct val="150000"/>
              </a:lnSpc>
            </a:pPr>
            <a:r>
              <a:rPr lang="cs-CZ" sz="2400" b="1" dirty="0" smtClean="0"/>
              <a:t>chtí</a:t>
            </a:r>
            <a:r>
              <a:rPr lang="cs-CZ" sz="2400" b="1" dirty="0" smtClean="0">
                <a:solidFill>
                  <a:srgbClr val="CA0697"/>
                </a:solidFill>
              </a:rPr>
              <a:t>t</a:t>
            </a:r>
            <a:endParaRPr lang="cs-CZ" sz="2400" b="1" dirty="0">
              <a:solidFill>
                <a:srgbClr val="CA0697"/>
              </a:solidFill>
            </a:endParaRPr>
          </a:p>
        </p:txBody>
      </p:sp>
      <p:pic>
        <p:nvPicPr>
          <p:cNvPr id="21" name="Picture 2" descr="C:\Users\spravce_2\AppData\Local\Microsoft\Windows\Temporary Internet Files\Content.IE5\D8JJ3BAN\MP90043940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30603" y="4923007"/>
            <a:ext cx="1328291" cy="14304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5774752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</a:t>
            </a:r>
            <a:r>
              <a:rPr lang="cs-CZ" dirty="0" smtClean="0">
                <a:hlinkClick r:id="rId2"/>
              </a:rPr>
              <a:t>www.office.</a:t>
            </a:r>
            <a:r>
              <a:rPr lang="cs-CZ" smtClean="0">
                <a:hlinkClick r:id="rId2"/>
              </a:rPr>
              <a:t>microsoft.com</a:t>
            </a:r>
            <a:endParaRPr lang="cs-CZ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982879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4375</TotalTime>
  <Words>161</Words>
  <Application>Microsoft Office PowerPoint</Application>
  <PresentationFormat>Předvádění na obrazovce (4:3)</PresentationFormat>
  <Paragraphs>61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Tok</vt:lpstr>
      <vt:lpstr>Snímek 1</vt:lpstr>
      <vt:lpstr>ANOTACE</vt:lpstr>
      <vt:lpstr>SLOVESA</vt:lpstr>
      <vt:lpstr>Snímek 4</vt:lpstr>
      <vt:lpstr>Snímek 5</vt:lpstr>
      <vt:lpstr>Snímek 6</vt:lpstr>
      <vt:lpstr>Snímek 7</vt:lpstr>
      <vt:lpstr>CITACE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Vondálová</dc:creator>
  <cp:lastModifiedBy>Dum</cp:lastModifiedBy>
  <cp:revision>417</cp:revision>
  <dcterms:created xsi:type="dcterms:W3CDTF">2011-06-20T10:40:08Z</dcterms:created>
  <dcterms:modified xsi:type="dcterms:W3CDTF">2013-05-16T10:32:58Z</dcterms:modified>
</cp:coreProperties>
</file>