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323" r:id="rId4"/>
    <p:sldId id="324" r:id="rId5"/>
    <p:sldId id="325" r:id="rId6"/>
    <p:sldId id="32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B6F3"/>
    <a:srgbClr val="FFCC66"/>
    <a:srgbClr val="FFFF66"/>
    <a:srgbClr val="99FF99"/>
    <a:srgbClr val="FFFF99"/>
    <a:srgbClr val="A3057A"/>
    <a:srgbClr val="CA0697"/>
    <a:srgbClr val="FFFFCC"/>
    <a:srgbClr val="FAC6F6"/>
    <a:srgbClr val="F161E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VY_32_INOVACE_17_Neohebné slovní druhy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VY_32_INOVACE_17_Neohebné slovní druhy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7197614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Ohebné a neohebné slovní druhy.</a:t>
            </a:r>
          </a:p>
          <a:p>
            <a:r>
              <a:rPr lang="cs-CZ" dirty="0" smtClean="0"/>
              <a:t>Popis neohebných slovních druhů.</a:t>
            </a:r>
          </a:p>
          <a:p>
            <a:r>
              <a:rPr lang="cs-CZ" dirty="0" smtClean="0"/>
              <a:t>Rozlišování neohebných slovních druhů.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 17. 11.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683568" y="692696"/>
            <a:ext cx="4834880" cy="1143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chemeClr val="accent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SLOVNÍ DRUHY</a:t>
            </a:r>
            <a:endParaRPr lang="cs-CZ" sz="4400" b="1" dirty="0">
              <a:ln w="11430"/>
              <a:solidFill>
                <a:schemeClr val="accent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2132856"/>
            <a:ext cx="3096344" cy="4389120"/>
          </a:xfrm>
          <a:solidFill>
            <a:srgbClr val="FFFF66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OHEBNÉ</a:t>
            </a:r>
          </a:p>
          <a:p>
            <a:pPr>
              <a:buClrTx/>
              <a:buSzPct val="100000"/>
              <a:buFont typeface="Arial" pitchFamily="34" charset="0"/>
              <a:buChar char="•"/>
            </a:pPr>
            <a:r>
              <a:rPr lang="cs-CZ" sz="2800" b="1" dirty="0" smtClean="0"/>
              <a:t>skloňujeme</a:t>
            </a:r>
          </a:p>
          <a:p>
            <a:pPr marL="0" indent="0">
              <a:buClrTx/>
              <a:buSzPct val="100000"/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sz="2400" b="1" dirty="0" smtClean="0">
                <a:solidFill>
                  <a:srgbClr val="CA0697"/>
                </a:solidFill>
              </a:rPr>
              <a:t>podstatná jména</a:t>
            </a:r>
          </a:p>
          <a:p>
            <a:pPr marL="0" indent="0">
              <a:buClrTx/>
              <a:buSzPct val="100000"/>
              <a:buNone/>
            </a:pPr>
            <a:r>
              <a:rPr lang="cs-CZ" sz="2400" b="1" dirty="0">
                <a:solidFill>
                  <a:srgbClr val="CA0697"/>
                </a:solidFill>
              </a:rPr>
              <a:t> </a:t>
            </a:r>
            <a:r>
              <a:rPr lang="cs-CZ" sz="2400" b="1" dirty="0" smtClean="0">
                <a:solidFill>
                  <a:srgbClr val="CA0697"/>
                </a:solidFill>
              </a:rPr>
              <a:t>   přídavná jména</a:t>
            </a:r>
          </a:p>
          <a:p>
            <a:pPr marL="0" indent="0">
              <a:buClrTx/>
              <a:buSzPct val="100000"/>
              <a:buNone/>
            </a:pPr>
            <a:r>
              <a:rPr lang="cs-CZ" sz="2400" b="1" dirty="0">
                <a:solidFill>
                  <a:srgbClr val="CA0697"/>
                </a:solidFill>
              </a:rPr>
              <a:t> </a:t>
            </a:r>
            <a:r>
              <a:rPr lang="cs-CZ" sz="2400" b="1" dirty="0" smtClean="0">
                <a:solidFill>
                  <a:srgbClr val="CA0697"/>
                </a:solidFill>
              </a:rPr>
              <a:t>   zájmena </a:t>
            </a:r>
          </a:p>
          <a:p>
            <a:pPr marL="0" indent="0">
              <a:buClrTx/>
              <a:buSzPct val="100000"/>
              <a:buNone/>
            </a:pPr>
            <a:r>
              <a:rPr lang="cs-CZ" sz="2400" b="1" dirty="0">
                <a:solidFill>
                  <a:srgbClr val="CA0697"/>
                </a:solidFill>
              </a:rPr>
              <a:t> </a:t>
            </a:r>
            <a:r>
              <a:rPr lang="cs-CZ" sz="2400" b="1" dirty="0" smtClean="0">
                <a:solidFill>
                  <a:srgbClr val="CA0697"/>
                </a:solidFill>
              </a:rPr>
              <a:t>   číslovky</a:t>
            </a:r>
          </a:p>
          <a:p>
            <a:pPr marL="0" indent="0">
              <a:buClrTx/>
              <a:buSzPct val="100000"/>
              <a:buNone/>
            </a:pPr>
            <a:endParaRPr lang="cs-CZ" sz="2400" b="1" dirty="0" smtClean="0"/>
          </a:p>
          <a:p>
            <a:pPr>
              <a:buClrTx/>
              <a:buSzPct val="110000"/>
              <a:buFont typeface="Arial" pitchFamily="34" charset="0"/>
              <a:buChar char="•"/>
            </a:pPr>
            <a:r>
              <a:rPr lang="cs-CZ" sz="2800" b="1" dirty="0" smtClean="0"/>
              <a:t>časujeme</a:t>
            </a:r>
          </a:p>
          <a:p>
            <a:pPr marL="0" indent="0">
              <a:buClrTx/>
              <a:buSzPct val="110000"/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400" b="1" dirty="0" smtClean="0">
                <a:solidFill>
                  <a:srgbClr val="CA0697"/>
                </a:solidFill>
              </a:rPr>
              <a:t>slovesa</a:t>
            </a:r>
            <a:endParaRPr lang="cs-CZ" sz="2400" b="1" dirty="0">
              <a:solidFill>
                <a:srgbClr val="CA0697"/>
              </a:solidFill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5148064" y="2132856"/>
            <a:ext cx="3096344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2800" b="1" dirty="0" smtClean="0"/>
              <a:t>NEOHEBNÉ</a:t>
            </a:r>
          </a:p>
          <a:p>
            <a:pPr>
              <a:buClrTx/>
              <a:buSzPct val="100000"/>
              <a:buFont typeface="Arial" pitchFamily="34" charset="0"/>
              <a:buChar char="•"/>
            </a:pPr>
            <a:r>
              <a:rPr lang="cs-CZ" sz="2800" b="1" dirty="0" smtClean="0"/>
              <a:t>neskloňujeme</a:t>
            </a:r>
          </a:p>
          <a:p>
            <a:pPr>
              <a:buClrTx/>
              <a:buSzPct val="100000"/>
              <a:buFont typeface="Arial" pitchFamily="34" charset="0"/>
              <a:buChar char="•"/>
            </a:pPr>
            <a:r>
              <a:rPr lang="cs-CZ" sz="2800" b="1" dirty="0" smtClean="0"/>
              <a:t>nečasujeme</a:t>
            </a:r>
          </a:p>
          <a:p>
            <a:pPr marL="0" indent="0">
              <a:buClrTx/>
              <a:buSzPct val="100000"/>
              <a:buFont typeface="Wingdings 2"/>
              <a:buNone/>
            </a:pPr>
            <a:r>
              <a:rPr lang="cs-CZ" b="1" dirty="0" smtClean="0"/>
              <a:t>    </a:t>
            </a:r>
            <a:r>
              <a:rPr lang="cs-CZ" sz="2400" b="1" dirty="0" smtClean="0">
                <a:solidFill>
                  <a:schemeClr val="tx2"/>
                </a:solidFill>
              </a:rPr>
              <a:t>příslovce</a:t>
            </a:r>
          </a:p>
          <a:p>
            <a:pPr marL="0" indent="0">
              <a:buClrTx/>
              <a:buSzPct val="100000"/>
              <a:buFont typeface="Wingdings 2"/>
              <a:buNone/>
            </a:pPr>
            <a:r>
              <a:rPr lang="cs-CZ" sz="2400" b="1" dirty="0" smtClean="0">
                <a:solidFill>
                  <a:schemeClr val="tx2"/>
                </a:solidFill>
              </a:rPr>
              <a:t>    předložky</a:t>
            </a:r>
          </a:p>
          <a:p>
            <a:pPr marL="0" indent="0">
              <a:buClrTx/>
              <a:buSzPct val="100000"/>
              <a:buFont typeface="Wingdings 2"/>
              <a:buNone/>
            </a:pPr>
            <a:r>
              <a:rPr lang="cs-CZ" sz="2400" b="1" dirty="0" smtClean="0">
                <a:solidFill>
                  <a:schemeClr val="tx2"/>
                </a:solidFill>
              </a:rPr>
              <a:t>    spojky</a:t>
            </a:r>
          </a:p>
          <a:p>
            <a:pPr marL="0" indent="0">
              <a:buClrTx/>
              <a:buSzPct val="100000"/>
              <a:buFont typeface="Wingdings 2"/>
              <a:buNone/>
            </a:pP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</a:rPr>
              <a:t>   částice</a:t>
            </a:r>
          </a:p>
          <a:p>
            <a:pPr marL="0" indent="0">
              <a:buClrTx/>
              <a:buSzPct val="100000"/>
              <a:buFont typeface="Wingdings 2"/>
              <a:buNone/>
            </a:pP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</a:rPr>
              <a:t>   citoslovce</a:t>
            </a:r>
          </a:p>
          <a:p>
            <a:pPr marL="0" indent="0">
              <a:buClrTx/>
              <a:buSzPct val="100000"/>
              <a:buFont typeface="Wingdings 2"/>
              <a:buNone/>
            </a:pPr>
            <a:endParaRPr lang="cs-CZ" sz="2400" b="1" dirty="0" smtClean="0"/>
          </a:p>
          <a:p>
            <a:pPr>
              <a:buClrTx/>
              <a:buSzPct val="110000"/>
              <a:buFont typeface="Arial" pitchFamily="34" charset="0"/>
              <a:buChar char="•"/>
            </a:pPr>
            <a:endParaRPr lang="cs-CZ" sz="2400" b="1" dirty="0"/>
          </a:p>
        </p:txBody>
      </p:sp>
      <p:pic>
        <p:nvPicPr>
          <p:cNvPr id="1026" name="Picture 2" descr="C:\Users\spravce_2\AppData\Local\Microsoft\Windows\Temporary Internet Files\Content.IE5\8C7PJOBM\MC9002797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92896"/>
            <a:ext cx="1116251" cy="89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30091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3157" y="4378319"/>
            <a:ext cx="1043329" cy="990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00235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build="p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1268760"/>
            <a:ext cx="2376264" cy="646331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Příslovce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3333" y="1288671"/>
            <a:ext cx="4104456" cy="230832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-odpovídají na otázky:</a:t>
            </a:r>
          </a:p>
          <a:p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kde?   	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doma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kam?  	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dolů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kdy?    	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dnes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jak?     	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dobře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0687" y="4156803"/>
            <a:ext cx="2376264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Předložky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61835" y="1909336"/>
            <a:ext cx="89159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6.</a:t>
            </a:r>
            <a:endParaRPr lang="cs-CZ" sz="6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13333" y="4151846"/>
            <a:ext cx="4104456" cy="193899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-pojí se s podstatnými</a:t>
            </a:r>
            <a:br>
              <a:rPr lang="cs-CZ" sz="2400" b="1" dirty="0" smtClean="0"/>
            </a:br>
            <a:r>
              <a:rPr lang="cs-CZ" sz="2400" b="1" dirty="0" smtClean="0"/>
              <a:t> jmény:</a:t>
            </a:r>
          </a:p>
          <a:p>
            <a:r>
              <a:rPr lang="cs-CZ" sz="2400" b="1" dirty="0" smtClean="0"/>
              <a:t> 	</a:t>
            </a:r>
          </a:p>
          <a:p>
            <a:r>
              <a:rPr lang="cs-CZ" sz="2400" b="1" dirty="0"/>
              <a:t>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v </a:t>
            </a:r>
            <a:r>
              <a:rPr lang="cs-CZ" sz="2400" b="1" dirty="0" smtClean="0"/>
              <a:t>lese</a:t>
            </a: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do </a:t>
            </a:r>
            <a:r>
              <a:rPr lang="cs-CZ" sz="2400" b="1" dirty="0" smtClean="0"/>
              <a:t>kina 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53300" y="4788577"/>
            <a:ext cx="8258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7</a:t>
            </a:r>
            <a:r>
              <a:rPr lang="cs-CZ" sz="6600" b="1" dirty="0" smtClean="0"/>
              <a:t>.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xmlns="" val="7154275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  <p:bldP spid="9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1268760"/>
            <a:ext cx="2376264" cy="646331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Spojky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3333" y="1288671"/>
            <a:ext cx="4104456" cy="156966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-spojují slova nebo věty: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nože 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b="1" dirty="0" smtClean="0"/>
              <a:t> vidličky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nože </a:t>
            </a:r>
            <a:r>
              <a:rPr lang="cs-CZ" sz="2400" b="1" dirty="0" smtClean="0">
                <a:solidFill>
                  <a:srgbClr val="FF0000"/>
                </a:solidFill>
              </a:rPr>
              <a:t>nebo </a:t>
            </a:r>
            <a:r>
              <a:rPr lang="cs-CZ" sz="2400" b="1" dirty="0" smtClean="0"/>
              <a:t>vidličky 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82028" y="3142709"/>
            <a:ext cx="2376264" cy="646331"/>
          </a:xfrm>
          <a:prstGeom prst="rect">
            <a:avLst/>
          </a:prstGeom>
          <a:solidFill>
            <a:srgbClr val="FFCC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Částice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2650" y="1929648"/>
            <a:ext cx="8787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8.</a:t>
            </a:r>
            <a:endParaRPr lang="cs-CZ" sz="6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13333" y="3142708"/>
            <a:ext cx="4104456" cy="1200329"/>
          </a:xfrm>
          <a:prstGeom prst="rect">
            <a:avLst/>
          </a:prstGeom>
          <a:solidFill>
            <a:srgbClr val="FFCC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-zpravidla uvozují větu:</a:t>
            </a:r>
          </a:p>
          <a:p>
            <a:r>
              <a:rPr lang="cs-CZ" sz="2400" b="1" dirty="0" smtClean="0"/>
              <a:t> 	</a:t>
            </a:r>
          </a:p>
          <a:p>
            <a:r>
              <a:rPr lang="cs-CZ" sz="2400" b="1" dirty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Ať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b="1" dirty="0" smtClean="0"/>
              <a:t>už jsou prázdniny! 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03032" y="3645024"/>
            <a:ext cx="88838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9.</a:t>
            </a:r>
            <a:endParaRPr lang="cs-CZ" sz="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959935"/>
            <a:ext cx="2448272" cy="646331"/>
          </a:xfrm>
          <a:prstGeom prst="rect">
            <a:avLst/>
          </a:prstGeom>
          <a:solidFill>
            <a:srgbClr val="F8B6F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Citoslovce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13333" y="4965326"/>
            <a:ext cx="4104456" cy="1200329"/>
          </a:xfrm>
          <a:prstGeom prst="rect">
            <a:avLst/>
          </a:prstGeom>
          <a:solidFill>
            <a:srgbClr val="F8B6F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-vyjadřuje pocity a zvuky:</a:t>
            </a:r>
          </a:p>
          <a:p>
            <a:r>
              <a:rPr lang="cs-CZ" sz="2400" b="1" dirty="0" smtClean="0"/>
              <a:t> 	</a:t>
            </a:r>
          </a:p>
          <a:p>
            <a:r>
              <a:rPr lang="cs-CZ" sz="2400" b="1" dirty="0"/>
              <a:t> </a:t>
            </a:r>
            <a:r>
              <a:rPr lang="cs-CZ" sz="2400" b="1" dirty="0" smtClean="0">
                <a:solidFill>
                  <a:srgbClr val="A3057A"/>
                </a:solidFill>
              </a:rPr>
              <a:t>Brr</a:t>
            </a:r>
            <a:r>
              <a:rPr lang="cs-CZ" sz="2400" b="1" dirty="0" smtClean="0"/>
              <a:t>, to je zima!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11220" y="5611657"/>
            <a:ext cx="122501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10.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xmlns="" val="39869764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  <p:bldP spid="9" grpId="0" animBg="1"/>
      <p:bldP spid="10" grpId="0"/>
      <p:bldP spid="11" grpId="0" animBg="1"/>
      <p:bldP spid="12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540242"/>
            <a:ext cx="734481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od, nebo, vůbec, ať, kéž, au, před, ale, když, včera,</a:t>
            </a:r>
          </a:p>
          <a:p>
            <a:r>
              <a:rPr lang="cs-CZ" sz="2400" b="1" dirty="0" smtClean="0"/>
              <a:t>rychle, nad, nahoru, pod, protože, nechť, haf, se, bum, ano, kdyby, z, hele, teď, jé, ne, jestliže, vrr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908720"/>
            <a:ext cx="763284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Přiřaďte ke správnému slovnímu druhu: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106714"/>
            <a:ext cx="1296144" cy="400110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Příslovce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3106714"/>
            <a:ext cx="1396088" cy="400110"/>
          </a:xfrm>
          <a:prstGeom prst="rect">
            <a:avLst/>
          </a:prstGeom>
          <a:solidFill>
            <a:srgbClr val="99FF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Předložky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3119207"/>
            <a:ext cx="1296144" cy="40011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Spojky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3106714"/>
            <a:ext cx="1296144" cy="400110"/>
          </a:xfrm>
          <a:prstGeom prst="rect">
            <a:avLst/>
          </a:prstGeom>
          <a:solidFill>
            <a:srgbClr val="FFCC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Částice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20103" y="3089169"/>
            <a:ext cx="1440160" cy="400110"/>
          </a:xfrm>
          <a:prstGeom prst="rect">
            <a:avLst/>
          </a:prstGeom>
          <a:solidFill>
            <a:srgbClr val="F8B6F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Citoslovce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3709163"/>
            <a:ext cx="1296144" cy="2862322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vůbec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včera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rychle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nahoru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teď</a:t>
            </a:r>
          </a:p>
          <a:p>
            <a:pPr>
              <a:lnSpc>
                <a:spcPct val="150000"/>
              </a:lnSpc>
            </a:pP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43876" y="3697521"/>
            <a:ext cx="1296144" cy="2862322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nebo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ale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když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protože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kdyby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jestliže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89724" y="3709163"/>
            <a:ext cx="1296144" cy="2862322"/>
          </a:xfrm>
          <a:prstGeom prst="rect">
            <a:avLst/>
          </a:prstGeom>
          <a:solidFill>
            <a:srgbClr val="99FF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od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před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nad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pod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se</a:t>
            </a:r>
          </a:p>
          <a:p>
            <a:pPr>
              <a:lnSpc>
                <a:spcPct val="150000"/>
              </a:lnSpc>
            </a:pPr>
            <a:r>
              <a:rPr lang="cs-CZ" sz="2000" b="1" dirty="0"/>
              <a:t>z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3697521"/>
            <a:ext cx="1296144" cy="2862322"/>
          </a:xfrm>
          <a:prstGeom prst="rect">
            <a:avLst/>
          </a:prstGeom>
          <a:solidFill>
            <a:srgbClr val="FFCC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ať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kéž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nechť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ano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ne</a:t>
            </a:r>
          </a:p>
          <a:p>
            <a:pPr>
              <a:lnSpc>
                <a:spcPct val="150000"/>
              </a:lnSpc>
            </a:pP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28315" y="3697521"/>
            <a:ext cx="1431947" cy="2862322"/>
          </a:xfrm>
          <a:prstGeom prst="rect">
            <a:avLst/>
          </a:prstGeom>
          <a:solidFill>
            <a:srgbClr val="F8B6F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au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haf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bum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hele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jé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vrr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503593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4631</TotalTime>
  <Words>251</Words>
  <Application>Microsoft Office PowerPoint</Application>
  <PresentationFormat>Předvádění na obrazovce (4:3)</PresentationFormat>
  <Paragraphs>102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SLOVNÍ DRUHY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442</cp:revision>
  <dcterms:created xsi:type="dcterms:W3CDTF">2011-06-20T10:40:08Z</dcterms:created>
  <dcterms:modified xsi:type="dcterms:W3CDTF">2013-05-16T10:31:11Z</dcterms:modified>
</cp:coreProperties>
</file>