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23" r:id="rId4"/>
    <p:sldId id="327" r:id="rId5"/>
    <p:sldId id="328" r:id="rId6"/>
    <p:sldId id="32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8B6F3"/>
    <a:srgbClr val="FFCC66"/>
    <a:srgbClr val="99FF99"/>
    <a:srgbClr val="FFFF99"/>
    <a:srgbClr val="A3057A"/>
    <a:srgbClr val="CA0697"/>
    <a:srgbClr val="FFFFCC"/>
    <a:srgbClr val="FAC6F6"/>
    <a:srgbClr val="F161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90" d="100"/>
          <a:sy n="90" d="100"/>
        </p:scale>
        <p:origin x="-8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VY_32_INOVACE_18_Věta a její stavba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VY_32_INOVACE_18_Věta a její stavba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793297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věta (jednoduchá).</a:t>
            </a:r>
          </a:p>
          <a:p>
            <a:r>
              <a:rPr lang="cs-CZ" dirty="0" smtClean="0"/>
              <a:t>Základní skladební dvojice ve větě (jednoduché).</a:t>
            </a:r>
          </a:p>
          <a:p>
            <a:r>
              <a:rPr lang="cs-CZ" dirty="0" smtClean="0"/>
              <a:t>Určovací skladební dvojice.</a:t>
            </a:r>
          </a:p>
          <a:p>
            <a:r>
              <a:rPr lang="cs-CZ" dirty="0" smtClean="0"/>
              <a:t>Rozlišování větných členů.</a:t>
            </a:r>
          </a:p>
          <a:p>
            <a:r>
              <a:rPr lang="cs-CZ" dirty="0" smtClean="0"/>
              <a:t>Rozvíjení věty holé.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17. 11.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56084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VĚTA A JEJÍ STAVBA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11855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/>
              <a:t>věta je uspořádaný celek složený ze slov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/>
              <a:t>můžeme ji vyslovit nebo napsat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/>
              <a:t>vždy obsahuje sloveso v určitém tvaru</a:t>
            </a:r>
            <a:endParaRPr lang="cs-CZ" sz="2800" b="1" dirty="0"/>
          </a:p>
        </p:txBody>
      </p:sp>
      <p:pic>
        <p:nvPicPr>
          <p:cNvPr id="8" name="Picture 3" descr="C:\Users\spravce_2\AppData\Local\Microsoft\Windows\Temporary Internet Files\Content.IE5\JQLS3JXF\MP9004024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508" y="4149080"/>
            <a:ext cx="1472940" cy="22083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1" name="Oválný popisek 10"/>
          <p:cNvSpPr/>
          <p:nvPr/>
        </p:nvSpPr>
        <p:spPr>
          <a:xfrm>
            <a:off x="5713888" y="4244317"/>
            <a:ext cx="2304256" cy="1044696"/>
          </a:xfrm>
          <a:prstGeom prst="wedgeEllipseCallout">
            <a:avLst>
              <a:gd name="adj1" fmla="val -54979"/>
              <a:gd name="adj2" fmla="val 89980"/>
            </a:avLst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Bady, přines!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 flipH="1">
            <a:off x="1043608" y="4232045"/>
            <a:ext cx="2415860" cy="1044696"/>
          </a:xfrm>
          <a:prstGeom prst="wedgeEllipseCallout">
            <a:avLst>
              <a:gd name="adj1" fmla="val -54979"/>
              <a:gd name="adj2" fmla="val 89980"/>
            </a:avLst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Bady, aport!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Volný tvar 13"/>
          <p:cNvSpPr/>
          <p:nvPr/>
        </p:nvSpPr>
        <p:spPr>
          <a:xfrm rot="21251368">
            <a:off x="6228184" y="5064841"/>
            <a:ext cx="1303329" cy="224172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023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6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196752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Sousedův  pes  zuřivě  štěkal  u  boudy.</a:t>
            </a:r>
            <a:endParaRPr lang="cs-CZ" sz="2800" b="1" dirty="0"/>
          </a:p>
        </p:txBody>
      </p:sp>
      <p:sp>
        <p:nvSpPr>
          <p:cNvPr id="5" name="Volný tvar 4"/>
          <p:cNvSpPr/>
          <p:nvPr/>
        </p:nvSpPr>
        <p:spPr>
          <a:xfrm>
            <a:off x="4648355" y="1599180"/>
            <a:ext cx="1151970" cy="14432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99792" y="1671344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2843808" y="1052736"/>
            <a:ext cx="2812580" cy="288032"/>
            <a:chOff x="2411760" y="3284984"/>
            <a:chExt cx="2812580" cy="288032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241176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411760" y="3284984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22434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411760" y="3413051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1687210" y="1800587"/>
            <a:ext cx="1440160" cy="216024"/>
            <a:chOff x="1720794" y="1772816"/>
            <a:chExt cx="1440160" cy="216024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5246194" y="1800035"/>
            <a:ext cx="1440160" cy="216024"/>
            <a:chOff x="1720794" y="1772816"/>
            <a:chExt cx="1440160" cy="216024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3635896" y="1817204"/>
            <a:ext cx="1440160" cy="216024"/>
            <a:chOff x="1720794" y="1772816"/>
            <a:chExt cx="1440160" cy="216024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1082771" y="2396787"/>
            <a:ext cx="4281318" cy="46166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skladební dvojice: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90038" y="2858452"/>
            <a:ext cx="2286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Kdo, co </a:t>
            </a:r>
            <a:r>
              <a:rPr lang="cs-CZ" sz="2400" dirty="0" smtClean="0"/>
              <a:t>štěkal?</a:t>
            </a:r>
          </a:p>
          <a:p>
            <a:r>
              <a:rPr lang="cs-CZ" sz="2400" b="1" dirty="0" smtClean="0"/>
              <a:t>Co</a:t>
            </a:r>
            <a:r>
              <a:rPr lang="cs-CZ" sz="2400" dirty="0" smtClean="0"/>
              <a:t> </a:t>
            </a:r>
            <a:r>
              <a:rPr lang="cs-CZ" sz="2400" b="1" dirty="0" smtClean="0"/>
              <a:t>dělal</a:t>
            </a:r>
            <a:r>
              <a:rPr lang="cs-CZ" sz="2400" dirty="0" smtClean="0"/>
              <a:t> pes?	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90037" y="4005064"/>
            <a:ext cx="428131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Určovací skladební dvojice:</a:t>
            </a:r>
            <a:endParaRPr lang="cs-CZ" sz="2400" b="1" dirty="0"/>
          </a:p>
        </p:txBody>
      </p:sp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391425"/>
              </p:ext>
            </p:extLst>
          </p:nvPr>
        </p:nvGraphicFramePr>
        <p:xfrm>
          <a:off x="1090037" y="4653136"/>
          <a:ext cx="4274051" cy="1584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13811"/>
                <a:gridCol w="21602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Člen řídící: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Člen závislý: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Čí</a:t>
                      </a:r>
                      <a:r>
                        <a:rPr lang="cs-CZ" sz="2000" b="0" baseline="0" dirty="0" smtClean="0"/>
                        <a:t> pes</a:t>
                      </a:r>
                      <a:r>
                        <a:rPr lang="cs-CZ" sz="2000" b="0" dirty="0" smtClean="0"/>
                        <a:t>?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Sousedův.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Jak štěkal?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Zuřivě.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Kde štěkal?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U boudy.</a:t>
                      </a:r>
                      <a:endParaRPr lang="cs-CZ" sz="20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3635896" y="2858452"/>
            <a:ext cx="17282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Pes </a:t>
            </a:r>
            <a:r>
              <a:rPr lang="cs-CZ" sz="2400" dirty="0" smtClean="0"/>
              <a:t>štěkal.</a:t>
            </a:r>
          </a:p>
          <a:p>
            <a:r>
              <a:rPr lang="cs-CZ" sz="2400" dirty="0" smtClean="0"/>
              <a:t>Pes </a:t>
            </a:r>
            <a:r>
              <a:rPr lang="cs-CZ" sz="2400" b="1" dirty="0" smtClean="0"/>
              <a:t>štěkal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430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34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2016610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Některé organizace cvičí slepecké psy.</a:t>
            </a:r>
            <a:endParaRPr lang="cs-CZ" sz="2800" b="1" dirty="0"/>
          </a:p>
        </p:txBody>
      </p:sp>
      <p:sp>
        <p:nvSpPr>
          <p:cNvPr id="5" name="Volný tvar 4"/>
          <p:cNvSpPr/>
          <p:nvPr/>
        </p:nvSpPr>
        <p:spPr>
          <a:xfrm rot="21387511">
            <a:off x="4151283" y="4140473"/>
            <a:ext cx="1071614" cy="15437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407290" y="4240252"/>
            <a:ext cx="155001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2843808" y="1872594"/>
            <a:ext cx="2016224" cy="288032"/>
            <a:chOff x="2411760" y="3284984"/>
            <a:chExt cx="2812580" cy="288032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241176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411760" y="3284984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22434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411760" y="3413051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1427922" y="2642955"/>
            <a:ext cx="1440160" cy="216024"/>
            <a:chOff x="1720794" y="1772816"/>
            <a:chExt cx="1440160" cy="216024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4623764" y="2504357"/>
            <a:ext cx="2440718" cy="548845"/>
            <a:chOff x="1720794" y="1772816"/>
            <a:chExt cx="1440160" cy="216024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5570871" y="2431818"/>
            <a:ext cx="1440160" cy="216024"/>
            <a:chOff x="1720794" y="1772816"/>
            <a:chExt cx="1440160" cy="216024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TextovéPole 42"/>
          <p:cNvSpPr txBox="1"/>
          <p:nvPr/>
        </p:nvSpPr>
        <p:spPr>
          <a:xfrm>
            <a:off x="985756" y="3717032"/>
            <a:ext cx="7402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Alešova maminka usušila nasbírané houby.</a:t>
            </a:r>
            <a:endParaRPr lang="cs-CZ" sz="2800" b="1" dirty="0"/>
          </a:p>
        </p:txBody>
      </p:sp>
      <p:cxnSp>
        <p:nvCxnSpPr>
          <p:cNvPr id="44" name="Přímá spojnice 43"/>
          <p:cNvCxnSpPr/>
          <p:nvPr/>
        </p:nvCxnSpPr>
        <p:spPr>
          <a:xfrm flipV="1">
            <a:off x="2407290" y="2513062"/>
            <a:ext cx="1876678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5" name="Volný tvar 44"/>
          <p:cNvSpPr/>
          <p:nvPr/>
        </p:nvSpPr>
        <p:spPr>
          <a:xfrm rot="21387511">
            <a:off x="4341384" y="2404736"/>
            <a:ext cx="887635" cy="199241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1440611" y="4240252"/>
            <a:ext cx="1440160" cy="216024"/>
            <a:chOff x="1720794" y="1772816"/>
            <a:chExt cx="1440160" cy="216024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4607778" y="4240252"/>
            <a:ext cx="3060566" cy="548845"/>
            <a:chOff x="1720794" y="1772816"/>
            <a:chExt cx="1440160" cy="216024"/>
          </a:xfrm>
        </p:grpSpPr>
        <p:cxnSp>
          <p:nvCxnSpPr>
            <p:cNvPr id="51" name="Přímá spojnice 50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5904395" y="4200276"/>
            <a:ext cx="1440160" cy="216024"/>
            <a:chOff x="1720794" y="1772816"/>
            <a:chExt cx="1440160" cy="216024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1002620" y="5418802"/>
            <a:ext cx="7402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Večer se od rybníka ozývají žáby.</a:t>
            </a:r>
            <a:endParaRPr lang="cs-CZ" sz="2800" b="1" dirty="0"/>
          </a:p>
        </p:txBody>
      </p:sp>
      <p:grpSp>
        <p:nvGrpSpPr>
          <p:cNvPr id="59" name="Skupina 58"/>
          <p:cNvGrpSpPr/>
          <p:nvPr/>
        </p:nvGrpSpPr>
        <p:grpSpPr>
          <a:xfrm>
            <a:off x="2844643" y="3573016"/>
            <a:ext cx="2016224" cy="288032"/>
            <a:chOff x="2411760" y="3284984"/>
            <a:chExt cx="2812580" cy="288032"/>
          </a:xfrm>
        </p:grpSpPr>
        <p:cxnSp>
          <p:nvCxnSpPr>
            <p:cNvPr id="60" name="Přímá spojnice 59"/>
            <p:cNvCxnSpPr/>
            <p:nvPr/>
          </p:nvCxnSpPr>
          <p:spPr>
            <a:xfrm flipV="1">
              <a:off x="241176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2411760" y="3284984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522434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2411760" y="3413051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" name="Volný tvar 63"/>
          <p:cNvSpPr/>
          <p:nvPr/>
        </p:nvSpPr>
        <p:spPr>
          <a:xfrm rot="21387511">
            <a:off x="4483482" y="5831357"/>
            <a:ext cx="1071614" cy="154379"/>
          </a:xfrm>
          <a:custGeom>
            <a:avLst/>
            <a:gdLst>
              <a:gd name="connsiteX0" fmla="*/ 0 w 2232899"/>
              <a:gd name="connsiteY0" fmla="*/ 116958 h 300962"/>
              <a:gd name="connsiteX1" fmla="*/ 21266 w 2232899"/>
              <a:gd name="connsiteY1" fmla="*/ 31898 h 300962"/>
              <a:gd name="connsiteX2" fmla="*/ 42531 w 2232899"/>
              <a:gd name="connsiteY2" fmla="*/ 0 h 300962"/>
              <a:gd name="connsiteX3" fmla="*/ 106326 w 2232899"/>
              <a:gd name="connsiteY3" fmla="*/ 10633 h 300962"/>
              <a:gd name="connsiteX4" fmla="*/ 138224 w 2232899"/>
              <a:gd name="connsiteY4" fmla="*/ 21265 h 300962"/>
              <a:gd name="connsiteX5" fmla="*/ 159489 w 2232899"/>
              <a:gd name="connsiteY5" fmla="*/ 85061 h 300962"/>
              <a:gd name="connsiteX6" fmla="*/ 170121 w 2232899"/>
              <a:gd name="connsiteY6" fmla="*/ 116958 h 300962"/>
              <a:gd name="connsiteX7" fmla="*/ 244549 w 2232899"/>
              <a:gd name="connsiteY7" fmla="*/ 202019 h 300962"/>
              <a:gd name="connsiteX8" fmla="*/ 276447 w 2232899"/>
              <a:gd name="connsiteY8" fmla="*/ 212651 h 300962"/>
              <a:gd name="connsiteX9" fmla="*/ 340242 w 2232899"/>
              <a:gd name="connsiteY9" fmla="*/ 170121 h 300962"/>
              <a:gd name="connsiteX10" fmla="*/ 393405 w 2232899"/>
              <a:gd name="connsiteY10" fmla="*/ 74428 h 300962"/>
              <a:gd name="connsiteX11" fmla="*/ 457200 w 2232899"/>
              <a:gd name="connsiteY11" fmla="*/ 53163 h 300962"/>
              <a:gd name="connsiteX12" fmla="*/ 499731 w 2232899"/>
              <a:gd name="connsiteY12" fmla="*/ 63795 h 300962"/>
              <a:gd name="connsiteX13" fmla="*/ 520996 w 2232899"/>
              <a:gd name="connsiteY13" fmla="*/ 85061 h 300962"/>
              <a:gd name="connsiteX14" fmla="*/ 574159 w 2232899"/>
              <a:gd name="connsiteY14" fmla="*/ 127591 h 300962"/>
              <a:gd name="connsiteX15" fmla="*/ 616689 w 2232899"/>
              <a:gd name="connsiteY15" fmla="*/ 180754 h 300962"/>
              <a:gd name="connsiteX16" fmla="*/ 648586 w 2232899"/>
              <a:gd name="connsiteY16" fmla="*/ 191386 h 300962"/>
              <a:gd name="connsiteX17" fmla="*/ 723014 w 2232899"/>
              <a:gd name="connsiteY17" fmla="*/ 202019 h 300962"/>
              <a:gd name="connsiteX18" fmla="*/ 765545 w 2232899"/>
              <a:gd name="connsiteY18" fmla="*/ 159488 h 300962"/>
              <a:gd name="connsiteX19" fmla="*/ 797442 w 2232899"/>
              <a:gd name="connsiteY19" fmla="*/ 95693 h 300962"/>
              <a:gd name="connsiteX20" fmla="*/ 829340 w 2232899"/>
              <a:gd name="connsiteY20" fmla="*/ 74428 h 300962"/>
              <a:gd name="connsiteX21" fmla="*/ 914400 w 2232899"/>
              <a:gd name="connsiteY21" fmla="*/ 85061 h 300962"/>
              <a:gd name="connsiteX22" fmla="*/ 946298 w 2232899"/>
              <a:gd name="connsiteY22" fmla="*/ 95693 h 300962"/>
              <a:gd name="connsiteX23" fmla="*/ 956931 w 2232899"/>
              <a:gd name="connsiteY23" fmla="*/ 127591 h 300962"/>
              <a:gd name="connsiteX24" fmla="*/ 988828 w 2232899"/>
              <a:gd name="connsiteY24" fmla="*/ 148856 h 300962"/>
              <a:gd name="connsiteX25" fmla="*/ 1020726 w 2232899"/>
              <a:gd name="connsiteY25" fmla="*/ 212651 h 300962"/>
              <a:gd name="connsiteX26" fmla="*/ 1052624 w 2232899"/>
              <a:gd name="connsiteY26" fmla="*/ 223284 h 300962"/>
              <a:gd name="connsiteX27" fmla="*/ 1116419 w 2232899"/>
              <a:gd name="connsiteY27" fmla="*/ 265814 h 300962"/>
              <a:gd name="connsiteX28" fmla="*/ 1148317 w 2232899"/>
              <a:gd name="connsiteY28" fmla="*/ 255181 h 300962"/>
              <a:gd name="connsiteX29" fmla="*/ 1201480 w 2232899"/>
              <a:gd name="connsiteY29" fmla="*/ 212651 h 300962"/>
              <a:gd name="connsiteX30" fmla="*/ 1233377 w 2232899"/>
              <a:gd name="connsiteY30" fmla="*/ 191386 h 300962"/>
              <a:gd name="connsiteX31" fmla="*/ 1265275 w 2232899"/>
              <a:gd name="connsiteY31" fmla="*/ 127591 h 300962"/>
              <a:gd name="connsiteX32" fmla="*/ 1329070 w 2232899"/>
              <a:gd name="connsiteY32" fmla="*/ 106326 h 300962"/>
              <a:gd name="connsiteX33" fmla="*/ 1360968 w 2232899"/>
              <a:gd name="connsiteY33" fmla="*/ 127591 h 300962"/>
              <a:gd name="connsiteX34" fmla="*/ 1382233 w 2232899"/>
              <a:gd name="connsiteY34" fmla="*/ 159488 h 300962"/>
              <a:gd name="connsiteX35" fmla="*/ 1403498 w 2232899"/>
              <a:gd name="connsiteY35" fmla="*/ 180754 h 300962"/>
              <a:gd name="connsiteX36" fmla="*/ 1424763 w 2232899"/>
              <a:gd name="connsiteY36" fmla="*/ 212651 h 300962"/>
              <a:gd name="connsiteX37" fmla="*/ 1520456 w 2232899"/>
              <a:gd name="connsiteY37" fmla="*/ 265814 h 300962"/>
              <a:gd name="connsiteX38" fmla="*/ 1552354 w 2232899"/>
              <a:gd name="connsiteY38" fmla="*/ 255181 h 300962"/>
              <a:gd name="connsiteX39" fmla="*/ 1594884 w 2232899"/>
              <a:gd name="connsiteY39" fmla="*/ 191386 h 300962"/>
              <a:gd name="connsiteX40" fmla="*/ 1616149 w 2232899"/>
              <a:gd name="connsiteY40" fmla="*/ 159488 h 300962"/>
              <a:gd name="connsiteX41" fmla="*/ 1679945 w 2232899"/>
              <a:gd name="connsiteY41" fmla="*/ 116958 h 300962"/>
              <a:gd name="connsiteX42" fmla="*/ 1733107 w 2232899"/>
              <a:gd name="connsiteY42" fmla="*/ 127591 h 300962"/>
              <a:gd name="connsiteX43" fmla="*/ 1754373 w 2232899"/>
              <a:gd name="connsiteY43" fmla="*/ 148856 h 300962"/>
              <a:gd name="connsiteX44" fmla="*/ 1786270 w 2232899"/>
              <a:gd name="connsiteY44" fmla="*/ 170121 h 300962"/>
              <a:gd name="connsiteX45" fmla="*/ 1796903 w 2232899"/>
              <a:gd name="connsiteY45" fmla="*/ 202019 h 300962"/>
              <a:gd name="connsiteX46" fmla="*/ 1850066 w 2232899"/>
              <a:gd name="connsiteY46" fmla="*/ 255181 h 300962"/>
              <a:gd name="connsiteX47" fmla="*/ 1871331 w 2232899"/>
              <a:gd name="connsiteY47" fmla="*/ 276447 h 300962"/>
              <a:gd name="connsiteX48" fmla="*/ 1903228 w 2232899"/>
              <a:gd name="connsiteY48" fmla="*/ 287079 h 300962"/>
              <a:gd name="connsiteX49" fmla="*/ 1935126 w 2232899"/>
              <a:gd name="connsiteY49" fmla="*/ 276447 h 300962"/>
              <a:gd name="connsiteX50" fmla="*/ 1977656 w 2232899"/>
              <a:gd name="connsiteY50" fmla="*/ 223284 h 300962"/>
              <a:gd name="connsiteX51" fmla="*/ 1988289 w 2232899"/>
              <a:gd name="connsiteY51" fmla="*/ 191386 h 300962"/>
              <a:gd name="connsiteX52" fmla="*/ 2020186 w 2232899"/>
              <a:gd name="connsiteY52" fmla="*/ 170121 h 300962"/>
              <a:gd name="connsiteX53" fmla="*/ 2083982 w 2232899"/>
              <a:gd name="connsiteY53" fmla="*/ 148856 h 300962"/>
              <a:gd name="connsiteX54" fmla="*/ 2115880 w 2232899"/>
              <a:gd name="connsiteY54" fmla="*/ 170121 h 300962"/>
              <a:gd name="connsiteX55" fmla="*/ 2158410 w 2232899"/>
              <a:gd name="connsiteY55" fmla="*/ 223284 h 300962"/>
              <a:gd name="connsiteX56" fmla="*/ 2200940 w 2232899"/>
              <a:gd name="connsiteY56" fmla="*/ 276447 h 300962"/>
              <a:gd name="connsiteX57" fmla="*/ 2232838 w 2232899"/>
              <a:gd name="connsiteY57" fmla="*/ 287079 h 3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232899" h="300962">
                <a:moveTo>
                  <a:pt x="0" y="116958"/>
                </a:moveTo>
                <a:cubicBezTo>
                  <a:pt x="4045" y="96734"/>
                  <a:pt x="10367" y="53696"/>
                  <a:pt x="21266" y="31898"/>
                </a:cubicBezTo>
                <a:cubicBezTo>
                  <a:pt x="26981" y="20468"/>
                  <a:pt x="35443" y="10633"/>
                  <a:pt x="42531" y="0"/>
                </a:cubicBezTo>
                <a:cubicBezTo>
                  <a:pt x="63796" y="3544"/>
                  <a:pt x="85281" y="5956"/>
                  <a:pt x="106326" y="10633"/>
                </a:cubicBezTo>
                <a:cubicBezTo>
                  <a:pt x="117267" y="13064"/>
                  <a:pt x="131710" y="12145"/>
                  <a:pt x="138224" y="21265"/>
                </a:cubicBezTo>
                <a:cubicBezTo>
                  <a:pt x="151253" y="39505"/>
                  <a:pt x="152401" y="63796"/>
                  <a:pt x="159489" y="85061"/>
                </a:cubicBezTo>
                <a:cubicBezTo>
                  <a:pt x="163033" y="95693"/>
                  <a:pt x="163904" y="107633"/>
                  <a:pt x="170121" y="116958"/>
                </a:cubicBezTo>
                <a:cubicBezTo>
                  <a:pt x="202017" y="164802"/>
                  <a:pt x="200248" y="179869"/>
                  <a:pt x="244549" y="202019"/>
                </a:cubicBezTo>
                <a:cubicBezTo>
                  <a:pt x="254574" y="207031"/>
                  <a:pt x="265814" y="209107"/>
                  <a:pt x="276447" y="212651"/>
                </a:cubicBezTo>
                <a:cubicBezTo>
                  <a:pt x="297712" y="198474"/>
                  <a:pt x="332160" y="194367"/>
                  <a:pt x="340242" y="170121"/>
                </a:cubicBezTo>
                <a:cubicBezTo>
                  <a:pt x="349604" y="142035"/>
                  <a:pt x="365986" y="83568"/>
                  <a:pt x="393405" y="74428"/>
                </a:cubicBezTo>
                <a:lnTo>
                  <a:pt x="457200" y="53163"/>
                </a:lnTo>
                <a:cubicBezTo>
                  <a:pt x="471377" y="56707"/>
                  <a:pt x="486661" y="57260"/>
                  <a:pt x="499731" y="63795"/>
                </a:cubicBezTo>
                <a:cubicBezTo>
                  <a:pt x="508697" y="68278"/>
                  <a:pt x="513168" y="78799"/>
                  <a:pt x="520996" y="85061"/>
                </a:cubicBezTo>
                <a:cubicBezTo>
                  <a:pt x="551697" y="109622"/>
                  <a:pt x="551339" y="99067"/>
                  <a:pt x="574159" y="127591"/>
                </a:cubicBezTo>
                <a:cubicBezTo>
                  <a:pt x="587531" y="144306"/>
                  <a:pt x="596943" y="168906"/>
                  <a:pt x="616689" y="180754"/>
                </a:cubicBezTo>
                <a:cubicBezTo>
                  <a:pt x="626299" y="186520"/>
                  <a:pt x="637954" y="187842"/>
                  <a:pt x="648586" y="191386"/>
                </a:cubicBezTo>
                <a:cubicBezTo>
                  <a:pt x="674643" y="217442"/>
                  <a:pt x="674421" y="229015"/>
                  <a:pt x="723014" y="202019"/>
                </a:cubicBezTo>
                <a:cubicBezTo>
                  <a:pt x="740540" y="192282"/>
                  <a:pt x="765545" y="159488"/>
                  <a:pt x="765545" y="159488"/>
                </a:cubicBezTo>
                <a:cubicBezTo>
                  <a:pt x="774192" y="133545"/>
                  <a:pt x="776831" y="116304"/>
                  <a:pt x="797442" y="95693"/>
                </a:cubicBezTo>
                <a:cubicBezTo>
                  <a:pt x="806478" y="86657"/>
                  <a:pt x="818707" y="81516"/>
                  <a:pt x="829340" y="74428"/>
                </a:cubicBezTo>
                <a:cubicBezTo>
                  <a:pt x="857693" y="77972"/>
                  <a:pt x="886287" y="79950"/>
                  <a:pt x="914400" y="85061"/>
                </a:cubicBezTo>
                <a:cubicBezTo>
                  <a:pt x="925427" y="87066"/>
                  <a:pt x="938373" y="87768"/>
                  <a:pt x="946298" y="95693"/>
                </a:cubicBezTo>
                <a:cubicBezTo>
                  <a:pt x="954223" y="103618"/>
                  <a:pt x="949930" y="118839"/>
                  <a:pt x="956931" y="127591"/>
                </a:cubicBezTo>
                <a:cubicBezTo>
                  <a:pt x="964914" y="137569"/>
                  <a:pt x="978196" y="141768"/>
                  <a:pt x="988828" y="148856"/>
                </a:cubicBezTo>
                <a:cubicBezTo>
                  <a:pt x="995832" y="169869"/>
                  <a:pt x="1001988" y="197661"/>
                  <a:pt x="1020726" y="212651"/>
                </a:cubicBezTo>
                <a:cubicBezTo>
                  <a:pt x="1029478" y="219652"/>
                  <a:pt x="1042827" y="217841"/>
                  <a:pt x="1052624" y="223284"/>
                </a:cubicBezTo>
                <a:cubicBezTo>
                  <a:pt x="1074965" y="235696"/>
                  <a:pt x="1116419" y="265814"/>
                  <a:pt x="1116419" y="265814"/>
                </a:cubicBezTo>
                <a:cubicBezTo>
                  <a:pt x="1127052" y="262270"/>
                  <a:pt x="1138292" y="260193"/>
                  <a:pt x="1148317" y="255181"/>
                </a:cubicBezTo>
                <a:cubicBezTo>
                  <a:pt x="1191946" y="233366"/>
                  <a:pt x="1168518" y="239021"/>
                  <a:pt x="1201480" y="212651"/>
                </a:cubicBezTo>
                <a:cubicBezTo>
                  <a:pt x="1211458" y="204668"/>
                  <a:pt x="1222745" y="198474"/>
                  <a:pt x="1233377" y="191386"/>
                </a:cubicBezTo>
                <a:cubicBezTo>
                  <a:pt x="1239170" y="174006"/>
                  <a:pt x="1247918" y="138439"/>
                  <a:pt x="1265275" y="127591"/>
                </a:cubicBezTo>
                <a:cubicBezTo>
                  <a:pt x="1284283" y="115711"/>
                  <a:pt x="1329070" y="106326"/>
                  <a:pt x="1329070" y="106326"/>
                </a:cubicBezTo>
                <a:cubicBezTo>
                  <a:pt x="1339703" y="113414"/>
                  <a:pt x="1351932" y="118555"/>
                  <a:pt x="1360968" y="127591"/>
                </a:cubicBezTo>
                <a:cubicBezTo>
                  <a:pt x="1370004" y="136627"/>
                  <a:pt x="1374250" y="149510"/>
                  <a:pt x="1382233" y="159488"/>
                </a:cubicBezTo>
                <a:cubicBezTo>
                  <a:pt x="1388495" y="167316"/>
                  <a:pt x="1397236" y="172926"/>
                  <a:pt x="1403498" y="180754"/>
                </a:cubicBezTo>
                <a:cubicBezTo>
                  <a:pt x="1411481" y="190732"/>
                  <a:pt x="1415146" y="204236"/>
                  <a:pt x="1424763" y="212651"/>
                </a:cubicBezTo>
                <a:cubicBezTo>
                  <a:pt x="1469760" y="252022"/>
                  <a:pt x="1476646" y="251210"/>
                  <a:pt x="1520456" y="265814"/>
                </a:cubicBezTo>
                <a:cubicBezTo>
                  <a:pt x="1531089" y="262270"/>
                  <a:pt x="1544429" y="263106"/>
                  <a:pt x="1552354" y="255181"/>
                </a:cubicBezTo>
                <a:cubicBezTo>
                  <a:pt x="1570426" y="237109"/>
                  <a:pt x="1580707" y="212651"/>
                  <a:pt x="1594884" y="191386"/>
                </a:cubicBezTo>
                <a:cubicBezTo>
                  <a:pt x="1601972" y="180753"/>
                  <a:pt x="1605516" y="166576"/>
                  <a:pt x="1616149" y="159488"/>
                </a:cubicBezTo>
                <a:lnTo>
                  <a:pt x="1679945" y="116958"/>
                </a:lnTo>
                <a:cubicBezTo>
                  <a:pt x="1697666" y="120502"/>
                  <a:pt x="1716497" y="120472"/>
                  <a:pt x="1733107" y="127591"/>
                </a:cubicBezTo>
                <a:cubicBezTo>
                  <a:pt x="1742321" y="131540"/>
                  <a:pt x="1746545" y="142594"/>
                  <a:pt x="1754373" y="148856"/>
                </a:cubicBezTo>
                <a:cubicBezTo>
                  <a:pt x="1764351" y="156839"/>
                  <a:pt x="1775638" y="163033"/>
                  <a:pt x="1786270" y="170121"/>
                </a:cubicBezTo>
                <a:cubicBezTo>
                  <a:pt x="1789814" y="180754"/>
                  <a:pt x="1790178" y="193053"/>
                  <a:pt x="1796903" y="202019"/>
                </a:cubicBezTo>
                <a:cubicBezTo>
                  <a:pt x="1811940" y="222068"/>
                  <a:pt x="1832345" y="237460"/>
                  <a:pt x="1850066" y="255181"/>
                </a:cubicBezTo>
                <a:cubicBezTo>
                  <a:pt x="1857155" y="262270"/>
                  <a:pt x="1861821" y="273277"/>
                  <a:pt x="1871331" y="276447"/>
                </a:cubicBezTo>
                <a:lnTo>
                  <a:pt x="1903228" y="287079"/>
                </a:lnTo>
                <a:cubicBezTo>
                  <a:pt x="1913861" y="283535"/>
                  <a:pt x="1925515" y="282213"/>
                  <a:pt x="1935126" y="276447"/>
                </a:cubicBezTo>
                <a:cubicBezTo>
                  <a:pt x="1949252" y="267971"/>
                  <a:pt x="1971448" y="235700"/>
                  <a:pt x="1977656" y="223284"/>
                </a:cubicBezTo>
                <a:cubicBezTo>
                  <a:pt x="1982668" y="213259"/>
                  <a:pt x="1981288" y="200138"/>
                  <a:pt x="1988289" y="191386"/>
                </a:cubicBezTo>
                <a:cubicBezTo>
                  <a:pt x="1996272" y="181408"/>
                  <a:pt x="2008509" y="175311"/>
                  <a:pt x="2020186" y="170121"/>
                </a:cubicBezTo>
                <a:cubicBezTo>
                  <a:pt x="2040670" y="161017"/>
                  <a:pt x="2083982" y="148856"/>
                  <a:pt x="2083982" y="148856"/>
                </a:cubicBezTo>
                <a:cubicBezTo>
                  <a:pt x="2094615" y="155944"/>
                  <a:pt x="2107897" y="160142"/>
                  <a:pt x="2115880" y="170121"/>
                </a:cubicBezTo>
                <a:cubicBezTo>
                  <a:pt x="2174574" y="243489"/>
                  <a:pt x="2066995" y="162341"/>
                  <a:pt x="2158410" y="223284"/>
                </a:cubicBezTo>
                <a:cubicBezTo>
                  <a:pt x="2174198" y="246965"/>
                  <a:pt x="2179299" y="259134"/>
                  <a:pt x="2200940" y="276447"/>
                </a:cubicBezTo>
                <a:cubicBezTo>
                  <a:pt x="2235787" y="304325"/>
                  <a:pt x="2232838" y="309202"/>
                  <a:pt x="2232838" y="28707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cxnSp>
        <p:nvCxnSpPr>
          <p:cNvPr id="65" name="Přímá spojnice 64"/>
          <p:cNvCxnSpPr/>
          <p:nvPr/>
        </p:nvCxnSpPr>
        <p:spPr>
          <a:xfrm>
            <a:off x="5724128" y="5942022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66" name="Skupina 65"/>
          <p:cNvGrpSpPr/>
          <p:nvPr/>
        </p:nvGrpSpPr>
        <p:grpSpPr>
          <a:xfrm>
            <a:off x="4687090" y="5274786"/>
            <a:ext cx="1450971" cy="288032"/>
            <a:chOff x="2411760" y="3284984"/>
            <a:chExt cx="2812580" cy="288032"/>
          </a:xfrm>
        </p:grpSpPr>
        <p:cxnSp>
          <p:nvCxnSpPr>
            <p:cNvPr id="67" name="Přímá spojnice 66"/>
            <p:cNvCxnSpPr/>
            <p:nvPr/>
          </p:nvCxnSpPr>
          <p:spPr>
            <a:xfrm flipV="1">
              <a:off x="241176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2411760" y="3284984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5224340" y="3284984"/>
              <a:ext cx="0" cy="28803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2411760" y="3413051"/>
              <a:ext cx="28125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3243344" y="5870794"/>
            <a:ext cx="1440160" cy="216024"/>
            <a:chOff x="1720794" y="1772816"/>
            <a:chExt cx="1440160" cy="216024"/>
          </a:xfrm>
        </p:grpSpPr>
        <p:cxnSp>
          <p:nvCxnSpPr>
            <p:cNvPr id="72" name="Přímá spojnice 71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>
            <a:off x="1729596" y="5870215"/>
            <a:ext cx="3232065" cy="432048"/>
            <a:chOff x="1720794" y="1772816"/>
            <a:chExt cx="1440160" cy="216024"/>
          </a:xfrm>
        </p:grpSpPr>
        <p:cxnSp>
          <p:nvCxnSpPr>
            <p:cNvPr id="77" name="Přímá spojnice 76"/>
            <p:cNvCxnSpPr/>
            <p:nvPr/>
          </p:nvCxnSpPr>
          <p:spPr>
            <a:xfrm>
              <a:off x="1720794" y="1988840"/>
              <a:ext cx="144016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172079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3160954" y="1772816"/>
              <a:ext cx="0" cy="21602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" name="Nadpis 3"/>
          <p:cNvSpPr txBox="1">
            <a:spLocks/>
          </p:cNvSpPr>
          <p:nvPr/>
        </p:nvSpPr>
        <p:spPr>
          <a:xfrm>
            <a:off x="683568" y="764704"/>
            <a:ext cx="7560840" cy="72008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Určete základní a určovací skladební dvojice:</a:t>
            </a:r>
            <a:endParaRPr lang="cs-CZ" sz="2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13482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43" grpId="0"/>
      <p:bldP spid="45" grpId="0" animBg="1"/>
      <p:bldP spid="58" grpId="0"/>
      <p:bldP spid="64" grpId="0" animBg="1"/>
      <p:bldP spid="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2928100" y="908720"/>
            <a:ext cx="2894682" cy="576064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Vhodně rozvíjejte:</a:t>
            </a:r>
            <a:endParaRPr lang="cs-CZ" sz="28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411760" y="1988840"/>
            <a:ext cx="1836204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KOTĚ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72000" y="1988840"/>
            <a:ext cx="1800200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MŇOUKALO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85605" y="4869160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238307" y="4869160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882206" y="4869160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594474" y="4869160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308304" y="4869160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108396" y="2924944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845249" y="2924944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96663" y="2924944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055151" y="3861048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798190" y="3861048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41229" y="3861048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284268" y="3861048"/>
            <a:ext cx="1379587" cy="6480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72200" y="1988840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76250" y="2938308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81985" y="3874152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87891" y="4838236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2051" name="Picture 3" descr="C:\Users\spravce_2\AppData\Local\Microsoft\Windows\Temporary Internet Files\Content.IE5\KX1DIDLU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65920"/>
            <a:ext cx="1251794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4733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4717</TotalTime>
  <Words>201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VĚTA A JEJÍ STAVBA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450</cp:revision>
  <dcterms:created xsi:type="dcterms:W3CDTF">2011-06-20T10:40:08Z</dcterms:created>
  <dcterms:modified xsi:type="dcterms:W3CDTF">2011-12-16T09:34:16Z</dcterms:modified>
</cp:coreProperties>
</file>