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9"/>
  </p:notesMasterIdLst>
  <p:sldIdLst>
    <p:sldId id="258" r:id="rId2"/>
    <p:sldId id="257" r:id="rId3"/>
    <p:sldId id="323" r:id="rId4"/>
    <p:sldId id="327" r:id="rId5"/>
    <p:sldId id="330" r:id="rId6"/>
    <p:sldId id="33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99"/>
    <a:srgbClr val="FFFF66"/>
    <a:srgbClr val="FFCC66"/>
    <a:srgbClr val="CA0697"/>
    <a:srgbClr val="F8B6F3"/>
    <a:srgbClr val="99FF99"/>
    <a:srgbClr val="A3057A"/>
    <a:srgbClr val="FFFFCC"/>
    <a:srgbClr val="FAC6F6"/>
    <a:srgbClr val="F161E7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ED083AE6-46FA-4A59-8FB0-9F97EB10719F}" styleName="Světlý styl 3 – zvýraznění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C4B1156A-380E-4F78-BDF5-A606A8083BF9}" styleName="Střední styl 4 – zvýraznění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  <a:tblStyle styleId="{0505E3EF-67EA-436B-97B2-0124C06EBD24}" styleName="Střední styl 4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  <a:tblStyle styleId="{C083E6E3-FA7D-4D7B-A595-EF9225AFEA82}" styleName="Světlý styl 1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1FECB4D8-DB02-4DC6-A0A2-4F2EBAE1DC90}" styleName="Střední styl 1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3">
              <a:tint val="20000"/>
            </a:schemeClr>
          </a:solidFill>
        </a:fill>
      </a:tcStyle>
    </a:band1H>
    <a:band1V>
      <a:tcStyle>
        <a:tcBdr/>
        <a:fill>
          <a:solidFill>
            <a:schemeClr val="accent3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firstRow>
  </a:tblStyle>
  <a:tblStyle styleId="{9DCAF9ED-07DC-4A11-8D7F-57B35C25682E}" styleName="Střední styl 1 – zvýraznění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2">
              <a:tint val="20000"/>
            </a:schemeClr>
          </a:solidFill>
        </a:fill>
      </a:tcStyle>
    </a:band1H>
    <a:band1V>
      <a:tcStyle>
        <a:tcBdr/>
        <a:fill>
          <a:solidFill>
            <a:schemeClr val="accent2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0660B408-B3CF-4A94-85FC-2B1E0A45F4A2}" styleName="Tmavý styl 2 – zvýraznění 1/zvýraznění 2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Row>
  </a:tblStyle>
  <a:tblStyle styleId="{91EBBBCC-DAD2-459C-BE2E-F6DE35CF9A28}" styleName="Tmavý styl 2 – zvýraznění 3/zvýraznění 4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Row>
  </a:tblStyle>
  <a:tblStyle styleId="{46F890A9-2807-4EBB-B81D-B2AA78EC7F39}" styleName="Tmavý styl 2 – zvýraznění 5/zvýraznění 6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62" autoAdjust="0"/>
    <p:restoredTop sz="94671" autoAdjust="0"/>
  </p:normalViewPr>
  <p:slideViewPr>
    <p:cSldViewPr>
      <p:cViewPr>
        <p:scale>
          <a:sx n="90" d="100"/>
          <a:sy n="90" d="100"/>
        </p:scale>
        <p:origin x="-594" y="-3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F353AF2-72CC-413E-92DB-BF4F24AD5CA0}" type="doc">
      <dgm:prSet loTypeId="urn:microsoft.com/office/officeart/2005/8/layout/target3" loCatId="list" qsTypeId="urn:microsoft.com/office/officeart/2005/8/quickstyle/simple1" qsCatId="simple" csTypeId="urn:microsoft.com/office/officeart/2005/8/colors/accent1_4" csCatId="accent1" phldr="1"/>
      <dgm:spPr/>
      <dgm:t>
        <a:bodyPr/>
        <a:lstStyle/>
        <a:p>
          <a:endParaRPr lang="cs-CZ"/>
        </a:p>
      </dgm:t>
    </dgm:pt>
    <dgm:pt modelId="{EF97F5D6-4A81-49EA-AC2D-4DBD5DC024D2}">
      <dgm:prSet phldrT="[Text]" custT="1"/>
      <dgm:spPr/>
      <dgm:t>
        <a:bodyPr/>
        <a:lstStyle/>
        <a:p>
          <a:pPr algn="l"/>
          <a:r>
            <a:rPr lang="cs-CZ" sz="1000" dirty="0" smtClean="0"/>
            <a:t>NÁZEV ŠKOLY: </a:t>
          </a:r>
        </a:p>
        <a:p>
          <a:pPr algn="l"/>
          <a:r>
            <a:rPr lang="cs-CZ" sz="1600" b="0" dirty="0" smtClean="0">
              <a:solidFill>
                <a:schemeClr val="tx2"/>
              </a:solidFill>
            </a:rPr>
            <a:t>Základní škola a Mateřská škola Hrabová, okres Šumperk, </a:t>
          </a:r>
          <a:br>
            <a:rPr lang="cs-CZ" sz="1600" b="0" dirty="0" smtClean="0">
              <a:solidFill>
                <a:schemeClr val="tx2"/>
              </a:solidFill>
            </a:rPr>
          </a:br>
          <a:r>
            <a:rPr lang="cs-CZ" sz="1600" b="0" dirty="0" smtClean="0">
              <a:solidFill>
                <a:schemeClr val="tx2"/>
              </a:solidFill>
            </a:rPr>
            <a:t>příspěvková organizace</a:t>
          </a:r>
          <a:endParaRPr lang="cs-CZ" sz="1600" b="0" dirty="0">
            <a:solidFill>
              <a:schemeClr val="tx2"/>
            </a:solidFill>
          </a:endParaRPr>
        </a:p>
      </dgm:t>
    </dgm:pt>
    <dgm:pt modelId="{7563FBF7-3DDC-465D-BFB3-CCBD043EF7C8}" type="parTrans" cxnId="{DFA5906B-6EA5-4235-BDDD-5E3D281D7D4B}">
      <dgm:prSet/>
      <dgm:spPr/>
      <dgm:t>
        <a:bodyPr/>
        <a:lstStyle/>
        <a:p>
          <a:endParaRPr lang="cs-CZ"/>
        </a:p>
      </dgm:t>
    </dgm:pt>
    <dgm:pt modelId="{7373E4F6-653C-4C87-955D-7F4AB4C33900}" type="sibTrans" cxnId="{DFA5906B-6EA5-4235-BDDD-5E3D281D7D4B}">
      <dgm:prSet/>
      <dgm:spPr/>
      <dgm:t>
        <a:bodyPr/>
        <a:lstStyle/>
        <a:p>
          <a:endParaRPr lang="cs-CZ"/>
        </a:p>
      </dgm:t>
    </dgm:pt>
    <dgm:pt modelId="{3B7B90AD-211A-416E-B220-0498D530F9D4}">
      <dgm:prSet phldrT="[Text]" custT="1"/>
      <dgm:spPr/>
      <dgm:t>
        <a:bodyPr/>
        <a:lstStyle/>
        <a:p>
          <a:pPr algn="l"/>
          <a:r>
            <a:rPr lang="cs-CZ" sz="1100" dirty="0" smtClean="0"/>
            <a:t>AUTOR</a:t>
          </a:r>
          <a:r>
            <a:rPr lang="cs-CZ" sz="1200" dirty="0" smtClean="0"/>
            <a:t>: </a:t>
          </a:r>
        </a:p>
        <a:p>
          <a:pPr algn="l"/>
          <a:r>
            <a:rPr lang="cs-CZ" sz="1600" dirty="0" smtClean="0">
              <a:solidFill>
                <a:schemeClr val="tx2"/>
              </a:solidFill>
            </a:rPr>
            <a:t>Jana Vondálová</a:t>
          </a:r>
          <a:endParaRPr lang="cs-CZ" sz="1600" dirty="0">
            <a:solidFill>
              <a:schemeClr val="tx2"/>
            </a:solidFill>
          </a:endParaRPr>
        </a:p>
      </dgm:t>
    </dgm:pt>
    <dgm:pt modelId="{996B20E9-9F16-41B0-A645-060C9E9B098F}" type="parTrans" cxnId="{6306325C-5F31-4D89-8B95-B8FF062169D2}">
      <dgm:prSet/>
      <dgm:spPr/>
      <dgm:t>
        <a:bodyPr/>
        <a:lstStyle/>
        <a:p>
          <a:endParaRPr lang="cs-CZ"/>
        </a:p>
      </dgm:t>
    </dgm:pt>
    <dgm:pt modelId="{86B34A85-A92D-403C-9B20-6EDA919B8C7F}" type="sibTrans" cxnId="{6306325C-5F31-4D89-8B95-B8FF062169D2}">
      <dgm:prSet/>
      <dgm:spPr/>
      <dgm:t>
        <a:bodyPr/>
        <a:lstStyle/>
        <a:p>
          <a:endParaRPr lang="cs-CZ"/>
        </a:p>
      </dgm:t>
    </dgm:pt>
    <dgm:pt modelId="{39D30570-46AC-465C-B7B9-D2118E079C21}">
      <dgm:prSet custT="1"/>
      <dgm:spPr/>
      <dgm:t>
        <a:bodyPr/>
        <a:lstStyle/>
        <a:p>
          <a:pPr algn="l" rtl="0"/>
          <a:r>
            <a:rPr lang="cs-CZ" sz="1100" dirty="0" smtClean="0"/>
            <a:t>NÁZEV</a:t>
          </a:r>
          <a:r>
            <a:rPr lang="cs-CZ" sz="1200" dirty="0" smtClean="0"/>
            <a:t>:</a:t>
          </a:r>
          <a:r>
            <a:rPr lang="cs-CZ" sz="1200" baseline="0" dirty="0" smtClean="0"/>
            <a:t> </a:t>
          </a:r>
        </a:p>
        <a:p>
          <a:pPr algn="l" rtl="0"/>
          <a:r>
            <a:rPr lang="cs-CZ" sz="1600" baseline="0" dirty="0" smtClean="0">
              <a:solidFill>
                <a:schemeClr val="tx2"/>
              </a:solidFill>
            </a:rPr>
            <a:t>VY_32_INOVACE_19_Shoda přísudku s podmětem</a:t>
          </a:r>
          <a:endParaRPr lang="cs-CZ" sz="1600" dirty="0">
            <a:solidFill>
              <a:schemeClr val="tx2"/>
            </a:solidFill>
          </a:endParaRPr>
        </a:p>
      </dgm:t>
    </dgm:pt>
    <dgm:pt modelId="{A6F7274A-88A1-4BCE-8FB0-62EE35F83F10}" type="parTrans" cxnId="{5C6B039B-AF89-4B00-B899-F464E7644587}">
      <dgm:prSet/>
      <dgm:spPr/>
      <dgm:t>
        <a:bodyPr/>
        <a:lstStyle/>
        <a:p>
          <a:endParaRPr lang="cs-CZ"/>
        </a:p>
      </dgm:t>
    </dgm:pt>
    <dgm:pt modelId="{042502C9-8BC2-44E4-BE13-0FDD80F6318E}" type="sibTrans" cxnId="{5C6B039B-AF89-4B00-B899-F464E7644587}">
      <dgm:prSet/>
      <dgm:spPr/>
      <dgm:t>
        <a:bodyPr/>
        <a:lstStyle/>
        <a:p>
          <a:endParaRPr lang="cs-CZ"/>
        </a:p>
      </dgm:t>
    </dgm:pt>
    <dgm:pt modelId="{8BB4EE2B-3DD1-4F6C-861B-A1986E402398}">
      <dgm:prSet phldrT="[Text]" custT="1"/>
      <dgm:spPr/>
      <dgm:t>
        <a:bodyPr/>
        <a:lstStyle/>
        <a:p>
          <a:pPr algn="l"/>
          <a:r>
            <a:rPr lang="cs-CZ" sz="1100" dirty="0" smtClean="0"/>
            <a:t>TEMA</a:t>
          </a:r>
          <a:r>
            <a:rPr lang="cs-CZ" sz="1200" dirty="0" smtClean="0"/>
            <a:t>: </a:t>
          </a:r>
        </a:p>
        <a:p>
          <a:pPr algn="l"/>
          <a:r>
            <a:rPr lang="cs-CZ" sz="1600" dirty="0" smtClean="0">
              <a:solidFill>
                <a:schemeClr val="tx2"/>
              </a:solidFill>
            </a:rPr>
            <a:t>Český jazyk pro 4. a 5. ročník</a:t>
          </a:r>
          <a:endParaRPr lang="cs-CZ" sz="1600" dirty="0">
            <a:solidFill>
              <a:schemeClr val="tx2"/>
            </a:solidFill>
          </a:endParaRPr>
        </a:p>
      </dgm:t>
    </dgm:pt>
    <dgm:pt modelId="{29383A11-AD56-45CC-B5C3-AC11C040F5B1}" type="parTrans" cxnId="{E6D7D482-6F21-497F-82EC-44F65D87031C}">
      <dgm:prSet/>
      <dgm:spPr/>
      <dgm:t>
        <a:bodyPr/>
        <a:lstStyle/>
        <a:p>
          <a:endParaRPr lang="cs-CZ"/>
        </a:p>
      </dgm:t>
    </dgm:pt>
    <dgm:pt modelId="{243AEA9C-9BFA-452C-84FC-1210094BAA6D}" type="sibTrans" cxnId="{E6D7D482-6F21-497F-82EC-44F65D87031C}">
      <dgm:prSet/>
      <dgm:spPr/>
      <dgm:t>
        <a:bodyPr/>
        <a:lstStyle/>
        <a:p>
          <a:endParaRPr lang="cs-CZ"/>
        </a:p>
      </dgm:t>
    </dgm:pt>
    <dgm:pt modelId="{E81CD3C7-D9D7-4E6D-AC07-05960AAD1AA5}">
      <dgm:prSet phldrT="[Text]" custT="1"/>
      <dgm:spPr/>
      <dgm:t>
        <a:bodyPr/>
        <a:lstStyle/>
        <a:p>
          <a:pPr algn="l" rtl="0"/>
          <a:r>
            <a:rPr lang="cs-CZ" sz="1100" dirty="0" smtClean="0"/>
            <a:t>ČÍSLO PROJEKTU: </a:t>
          </a:r>
        </a:p>
        <a:p>
          <a:pPr algn="l" rtl="0"/>
          <a:r>
            <a:rPr lang="cs-CZ" sz="1600" dirty="0" smtClean="0">
              <a:solidFill>
                <a:schemeClr val="tx2"/>
              </a:solidFill>
            </a:rPr>
            <a:t>CZ.1.07/1.4.00/21.2151</a:t>
          </a:r>
          <a:endParaRPr lang="cs-CZ" sz="1600" dirty="0">
            <a:solidFill>
              <a:schemeClr val="tx2"/>
            </a:solidFill>
          </a:endParaRPr>
        </a:p>
      </dgm:t>
    </dgm:pt>
    <dgm:pt modelId="{7245EA7F-793B-4883-9851-AF0AA788D391}" type="parTrans" cxnId="{F2EB77BB-2709-4D71-A906-64A8DEA8DDF0}">
      <dgm:prSet/>
      <dgm:spPr/>
      <dgm:t>
        <a:bodyPr/>
        <a:lstStyle/>
        <a:p>
          <a:endParaRPr lang="cs-CZ"/>
        </a:p>
      </dgm:t>
    </dgm:pt>
    <dgm:pt modelId="{96EE4542-B607-4615-A04B-1397F987623E}" type="sibTrans" cxnId="{F2EB77BB-2709-4D71-A906-64A8DEA8DDF0}">
      <dgm:prSet/>
      <dgm:spPr/>
      <dgm:t>
        <a:bodyPr/>
        <a:lstStyle/>
        <a:p>
          <a:endParaRPr lang="cs-CZ"/>
        </a:p>
      </dgm:t>
    </dgm:pt>
    <dgm:pt modelId="{05900486-F285-4F2C-8DF3-A0DDB0829592}" type="pres">
      <dgm:prSet presAssocID="{2F353AF2-72CC-413E-92DB-BF4F24AD5CA0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08CE6D0-44AD-4998-8097-B276A63D874C}" type="pres">
      <dgm:prSet presAssocID="{EF97F5D6-4A81-49EA-AC2D-4DBD5DC024D2}" presName="circle1" presStyleLbl="node1" presStyleIdx="0" presStyleCnt="5"/>
      <dgm:spPr/>
    </dgm:pt>
    <dgm:pt modelId="{AA133BE2-EF4B-4020-844B-D67B374EAE8B}" type="pres">
      <dgm:prSet presAssocID="{EF97F5D6-4A81-49EA-AC2D-4DBD5DC024D2}" presName="space" presStyleCnt="0"/>
      <dgm:spPr/>
    </dgm:pt>
    <dgm:pt modelId="{91668161-6AB6-4600-BEB5-9A84821678A3}" type="pres">
      <dgm:prSet presAssocID="{EF97F5D6-4A81-49EA-AC2D-4DBD5DC024D2}" presName="rect1" presStyleLbl="alignAcc1" presStyleIdx="0" presStyleCnt="5"/>
      <dgm:spPr/>
      <dgm:t>
        <a:bodyPr/>
        <a:lstStyle/>
        <a:p>
          <a:endParaRPr lang="cs-CZ"/>
        </a:p>
      </dgm:t>
    </dgm:pt>
    <dgm:pt modelId="{91E186ED-28CF-4034-A313-5604B0EEB730}" type="pres">
      <dgm:prSet presAssocID="{3B7B90AD-211A-416E-B220-0498D530F9D4}" presName="vertSpace2" presStyleLbl="node1" presStyleIdx="0" presStyleCnt="5"/>
      <dgm:spPr/>
    </dgm:pt>
    <dgm:pt modelId="{C64A6C0D-CF78-4ACB-8F4A-CCD935C1FBB7}" type="pres">
      <dgm:prSet presAssocID="{3B7B90AD-211A-416E-B220-0498D530F9D4}" presName="circle2" presStyleLbl="node1" presStyleIdx="1" presStyleCnt="5" custScaleX="98947"/>
      <dgm:spPr/>
    </dgm:pt>
    <dgm:pt modelId="{045F7912-B345-435E-946A-BC4C65067EF9}" type="pres">
      <dgm:prSet presAssocID="{3B7B90AD-211A-416E-B220-0498D530F9D4}" presName="rect2" presStyleLbl="alignAcc1" presStyleIdx="1" presStyleCnt="5"/>
      <dgm:spPr/>
      <dgm:t>
        <a:bodyPr/>
        <a:lstStyle/>
        <a:p>
          <a:endParaRPr lang="cs-CZ"/>
        </a:p>
      </dgm:t>
    </dgm:pt>
    <dgm:pt modelId="{9F98E0FA-BF01-4AAB-87E0-F07981F90ACE}" type="pres">
      <dgm:prSet presAssocID="{39D30570-46AC-465C-B7B9-D2118E079C21}" presName="vertSpace3" presStyleLbl="node1" presStyleIdx="1" presStyleCnt="5"/>
      <dgm:spPr/>
    </dgm:pt>
    <dgm:pt modelId="{5676EFBF-D8A4-4E4C-A218-C4399BD5E49A}" type="pres">
      <dgm:prSet presAssocID="{39D30570-46AC-465C-B7B9-D2118E079C21}" presName="circle3" presStyleLbl="node1" presStyleIdx="2" presStyleCnt="5"/>
      <dgm:spPr/>
    </dgm:pt>
    <dgm:pt modelId="{C0595DA9-4779-42AD-9BA6-AB30B8E7C49C}" type="pres">
      <dgm:prSet presAssocID="{39D30570-46AC-465C-B7B9-D2118E079C21}" presName="rect3" presStyleLbl="alignAcc1" presStyleIdx="2" presStyleCnt="5"/>
      <dgm:spPr/>
      <dgm:t>
        <a:bodyPr/>
        <a:lstStyle/>
        <a:p>
          <a:endParaRPr lang="cs-CZ"/>
        </a:p>
      </dgm:t>
    </dgm:pt>
    <dgm:pt modelId="{D22C5642-D50A-4FF8-932E-7F4108879926}" type="pres">
      <dgm:prSet presAssocID="{8BB4EE2B-3DD1-4F6C-861B-A1986E402398}" presName="vertSpace4" presStyleLbl="node1" presStyleIdx="2" presStyleCnt="5"/>
      <dgm:spPr/>
    </dgm:pt>
    <dgm:pt modelId="{0FB98643-7663-4C7A-BD01-B6BE55507DA1}" type="pres">
      <dgm:prSet presAssocID="{8BB4EE2B-3DD1-4F6C-861B-A1986E402398}" presName="circle4" presStyleLbl="node1" presStyleIdx="3" presStyleCnt="5"/>
      <dgm:spPr/>
    </dgm:pt>
    <dgm:pt modelId="{EE18BECF-67A7-4F75-A7D6-01AB5C0911E8}" type="pres">
      <dgm:prSet presAssocID="{8BB4EE2B-3DD1-4F6C-861B-A1986E402398}" presName="rect4" presStyleLbl="alignAcc1" presStyleIdx="3" presStyleCnt="5"/>
      <dgm:spPr/>
      <dgm:t>
        <a:bodyPr/>
        <a:lstStyle/>
        <a:p>
          <a:endParaRPr lang="cs-CZ"/>
        </a:p>
      </dgm:t>
    </dgm:pt>
    <dgm:pt modelId="{79C80046-B813-4403-AB48-C3F699B5AB0C}" type="pres">
      <dgm:prSet presAssocID="{E81CD3C7-D9D7-4E6D-AC07-05960AAD1AA5}" presName="vertSpace5" presStyleLbl="node1" presStyleIdx="3" presStyleCnt="5"/>
      <dgm:spPr/>
    </dgm:pt>
    <dgm:pt modelId="{B8348495-AEA3-4A34-9EAA-ED359EDEA045}" type="pres">
      <dgm:prSet presAssocID="{E81CD3C7-D9D7-4E6D-AC07-05960AAD1AA5}" presName="circle5" presStyleLbl="node1" presStyleIdx="4" presStyleCnt="5"/>
      <dgm:spPr/>
    </dgm:pt>
    <dgm:pt modelId="{940248A8-C27D-4549-ABB0-909E43312830}" type="pres">
      <dgm:prSet presAssocID="{E81CD3C7-D9D7-4E6D-AC07-05960AAD1AA5}" presName="rect5" presStyleLbl="alignAcc1" presStyleIdx="4" presStyleCnt="5"/>
      <dgm:spPr/>
      <dgm:t>
        <a:bodyPr/>
        <a:lstStyle/>
        <a:p>
          <a:endParaRPr lang="cs-CZ"/>
        </a:p>
      </dgm:t>
    </dgm:pt>
    <dgm:pt modelId="{A4691E4C-21F8-4B6C-80D5-8BACB392AE8F}" type="pres">
      <dgm:prSet presAssocID="{EF97F5D6-4A81-49EA-AC2D-4DBD5DC024D2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CB9F28B-DB1F-4922-97D3-333C74FC431A}" type="pres">
      <dgm:prSet presAssocID="{3B7B90AD-211A-416E-B220-0498D530F9D4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692F28C-2F5B-423A-93EB-69A42D5F3DDD}" type="pres">
      <dgm:prSet presAssocID="{39D30570-46AC-465C-B7B9-D2118E079C21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5CA3B44-A969-4D9A-8861-21E0649C4A87}" type="pres">
      <dgm:prSet presAssocID="{8BB4EE2B-3DD1-4F6C-861B-A1986E402398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07F3C6C-76AA-4290-97E0-390671EAD5D9}" type="pres">
      <dgm:prSet presAssocID="{E81CD3C7-D9D7-4E6D-AC07-05960AAD1AA5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6D7D482-6F21-497F-82EC-44F65D87031C}" srcId="{2F353AF2-72CC-413E-92DB-BF4F24AD5CA0}" destId="{8BB4EE2B-3DD1-4F6C-861B-A1986E402398}" srcOrd="3" destOrd="0" parTransId="{29383A11-AD56-45CC-B5C3-AC11C040F5B1}" sibTransId="{243AEA9C-9BFA-452C-84FC-1210094BAA6D}"/>
    <dgm:cxn modelId="{3F6F0BFB-8264-4E79-8D7D-F4450F0CF2BD}" type="presOf" srcId="{EF97F5D6-4A81-49EA-AC2D-4DBD5DC024D2}" destId="{91668161-6AB6-4600-BEB5-9A84821678A3}" srcOrd="0" destOrd="0" presId="urn:microsoft.com/office/officeart/2005/8/layout/target3"/>
    <dgm:cxn modelId="{F2EB77BB-2709-4D71-A906-64A8DEA8DDF0}" srcId="{2F353AF2-72CC-413E-92DB-BF4F24AD5CA0}" destId="{E81CD3C7-D9D7-4E6D-AC07-05960AAD1AA5}" srcOrd="4" destOrd="0" parTransId="{7245EA7F-793B-4883-9851-AF0AA788D391}" sibTransId="{96EE4542-B607-4615-A04B-1397F987623E}"/>
    <dgm:cxn modelId="{DFA5906B-6EA5-4235-BDDD-5E3D281D7D4B}" srcId="{2F353AF2-72CC-413E-92DB-BF4F24AD5CA0}" destId="{EF97F5D6-4A81-49EA-AC2D-4DBD5DC024D2}" srcOrd="0" destOrd="0" parTransId="{7563FBF7-3DDC-465D-BFB3-CCBD043EF7C8}" sibTransId="{7373E4F6-653C-4C87-955D-7F4AB4C33900}"/>
    <dgm:cxn modelId="{DE8AF893-E86A-4A95-88C0-54689AD8A6F8}" type="presOf" srcId="{3B7B90AD-211A-416E-B220-0498D530F9D4}" destId="{045F7912-B345-435E-946A-BC4C65067EF9}" srcOrd="0" destOrd="0" presId="urn:microsoft.com/office/officeart/2005/8/layout/target3"/>
    <dgm:cxn modelId="{5C6B039B-AF89-4B00-B899-F464E7644587}" srcId="{2F353AF2-72CC-413E-92DB-BF4F24AD5CA0}" destId="{39D30570-46AC-465C-B7B9-D2118E079C21}" srcOrd="2" destOrd="0" parTransId="{A6F7274A-88A1-4BCE-8FB0-62EE35F83F10}" sibTransId="{042502C9-8BC2-44E4-BE13-0FDD80F6318E}"/>
    <dgm:cxn modelId="{7BCFE544-E2FE-451A-A882-B0DA074D6521}" type="presOf" srcId="{8BB4EE2B-3DD1-4F6C-861B-A1986E402398}" destId="{EE18BECF-67A7-4F75-A7D6-01AB5C0911E8}" srcOrd="0" destOrd="0" presId="urn:microsoft.com/office/officeart/2005/8/layout/target3"/>
    <dgm:cxn modelId="{9917B7F9-A3D0-4DD9-AB85-9F20EA350A00}" type="presOf" srcId="{EF97F5D6-4A81-49EA-AC2D-4DBD5DC024D2}" destId="{A4691E4C-21F8-4B6C-80D5-8BACB392AE8F}" srcOrd="1" destOrd="0" presId="urn:microsoft.com/office/officeart/2005/8/layout/target3"/>
    <dgm:cxn modelId="{A413D867-89BD-4740-A7A7-B2F6AE66361D}" type="presOf" srcId="{39D30570-46AC-465C-B7B9-D2118E079C21}" destId="{4692F28C-2F5B-423A-93EB-69A42D5F3DDD}" srcOrd="1" destOrd="0" presId="urn:microsoft.com/office/officeart/2005/8/layout/target3"/>
    <dgm:cxn modelId="{84926722-6B81-4102-AEEF-241E3219906F}" type="presOf" srcId="{39D30570-46AC-465C-B7B9-D2118E079C21}" destId="{C0595DA9-4779-42AD-9BA6-AB30B8E7C49C}" srcOrd="0" destOrd="0" presId="urn:microsoft.com/office/officeart/2005/8/layout/target3"/>
    <dgm:cxn modelId="{B0402053-0A2D-498B-8D93-64A0C7236B37}" type="presOf" srcId="{8BB4EE2B-3DD1-4F6C-861B-A1986E402398}" destId="{25CA3B44-A969-4D9A-8861-21E0649C4A87}" srcOrd="1" destOrd="0" presId="urn:microsoft.com/office/officeart/2005/8/layout/target3"/>
    <dgm:cxn modelId="{03DE809A-65F5-42C2-A5BB-FFCC2238E6DB}" type="presOf" srcId="{3B7B90AD-211A-416E-B220-0498D530F9D4}" destId="{BCB9F28B-DB1F-4922-97D3-333C74FC431A}" srcOrd="1" destOrd="0" presId="urn:microsoft.com/office/officeart/2005/8/layout/target3"/>
    <dgm:cxn modelId="{5806B700-65F5-4D21-944A-233E501A7472}" type="presOf" srcId="{E81CD3C7-D9D7-4E6D-AC07-05960AAD1AA5}" destId="{940248A8-C27D-4549-ABB0-909E43312830}" srcOrd="0" destOrd="0" presId="urn:microsoft.com/office/officeart/2005/8/layout/target3"/>
    <dgm:cxn modelId="{6306325C-5F31-4D89-8B95-B8FF062169D2}" srcId="{2F353AF2-72CC-413E-92DB-BF4F24AD5CA0}" destId="{3B7B90AD-211A-416E-B220-0498D530F9D4}" srcOrd="1" destOrd="0" parTransId="{996B20E9-9F16-41B0-A645-060C9E9B098F}" sibTransId="{86B34A85-A92D-403C-9B20-6EDA919B8C7F}"/>
    <dgm:cxn modelId="{2F7558E5-8C6F-4DCB-95B3-101F9507EAFB}" type="presOf" srcId="{2F353AF2-72CC-413E-92DB-BF4F24AD5CA0}" destId="{05900486-F285-4F2C-8DF3-A0DDB0829592}" srcOrd="0" destOrd="0" presId="urn:microsoft.com/office/officeart/2005/8/layout/target3"/>
    <dgm:cxn modelId="{91450CA7-F421-4C24-87D7-9FCE52C73A6E}" type="presOf" srcId="{E81CD3C7-D9D7-4E6D-AC07-05960AAD1AA5}" destId="{107F3C6C-76AA-4290-97E0-390671EAD5D9}" srcOrd="1" destOrd="0" presId="urn:microsoft.com/office/officeart/2005/8/layout/target3"/>
    <dgm:cxn modelId="{AEA5B056-8954-45C4-82C9-79F37C93874D}" type="presParOf" srcId="{05900486-F285-4F2C-8DF3-A0DDB0829592}" destId="{208CE6D0-44AD-4998-8097-B276A63D874C}" srcOrd="0" destOrd="0" presId="urn:microsoft.com/office/officeart/2005/8/layout/target3"/>
    <dgm:cxn modelId="{0D3C87F8-40AD-4AA0-B29F-27600F2B3229}" type="presParOf" srcId="{05900486-F285-4F2C-8DF3-A0DDB0829592}" destId="{AA133BE2-EF4B-4020-844B-D67B374EAE8B}" srcOrd="1" destOrd="0" presId="urn:microsoft.com/office/officeart/2005/8/layout/target3"/>
    <dgm:cxn modelId="{04DF85D6-46D8-47AB-827E-E1A1734F83FD}" type="presParOf" srcId="{05900486-F285-4F2C-8DF3-A0DDB0829592}" destId="{91668161-6AB6-4600-BEB5-9A84821678A3}" srcOrd="2" destOrd="0" presId="urn:microsoft.com/office/officeart/2005/8/layout/target3"/>
    <dgm:cxn modelId="{53EEA201-3EE3-4743-B595-FBDAB3D46331}" type="presParOf" srcId="{05900486-F285-4F2C-8DF3-A0DDB0829592}" destId="{91E186ED-28CF-4034-A313-5604B0EEB730}" srcOrd="3" destOrd="0" presId="urn:microsoft.com/office/officeart/2005/8/layout/target3"/>
    <dgm:cxn modelId="{0C3817ED-2B94-4036-8FE0-BD025CA51B1E}" type="presParOf" srcId="{05900486-F285-4F2C-8DF3-A0DDB0829592}" destId="{C64A6C0D-CF78-4ACB-8F4A-CCD935C1FBB7}" srcOrd="4" destOrd="0" presId="urn:microsoft.com/office/officeart/2005/8/layout/target3"/>
    <dgm:cxn modelId="{D472F908-2D13-4891-9A0F-4D98A1096FA3}" type="presParOf" srcId="{05900486-F285-4F2C-8DF3-A0DDB0829592}" destId="{045F7912-B345-435E-946A-BC4C65067EF9}" srcOrd="5" destOrd="0" presId="urn:microsoft.com/office/officeart/2005/8/layout/target3"/>
    <dgm:cxn modelId="{2EAEB936-F5E2-4455-9F7D-DB7C0B8483E8}" type="presParOf" srcId="{05900486-F285-4F2C-8DF3-A0DDB0829592}" destId="{9F98E0FA-BF01-4AAB-87E0-F07981F90ACE}" srcOrd="6" destOrd="0" presId="urn:microsoft.com/office/officeart/2005/8/layout/target3"/>
    <dgm:cxn modelId="{A6488B8F-B5DA-460C-B4D6-D9130884394F}" type="presParOf" srcId="{05900486-F285-4F2C-8DF3-A0DDB0829592}" destId="{5676EFBF-D8A4-4E4C-A218-C4399BD5E49A}" srcOrd="7" destOrd="0" presId="urn:microsoft.com/office/officeart/2005/8/layout/target3"/>
    <dgm:cxn modelId="{32BC915D-2C20-4786-8786-951B45288837}" type="presParOf" srcId="{05900486-F285-4F2C-8DF3-A0DDB0829592}" destId="{C0595DA9-4779-42AD-9BA6-AB30B8E7C49C}" srcOrd="8" destOrd="0" presId="urn:microsoft.com/office/officeart/2005/8/layout/target3"/>
    <dgm:cxn modelId="{000803DA-3D52-4CD4-A5B0-CB77DBC66545}" type="presParOf" srcId="{05900486-F285-4F2C-8DF3-A0DDB0829592}" destId="{D22C5642-D50A-4FF8-932E-7F4108879926}" srcOrd="9" destOrd="0" presId="urn:microsoft.com/office/officeart/2005/8/layout/target3"/>
    <dgm:cxn modelId="{3F27ECDA-89A7-4E94-A27D-DA3C581CCDFD}" type="presParOf" srcId="{05900486-F285-4F2C-8DF3-A0DDB0829592}" destId="{0FB98643-7663-4C7A-BD01-B6BE55507DA1}" srcOrd="10" destOrd="0" presId="urn:microsoft.com/office/officeart/2005/8/layout/target3"/>
    <dgm:cxn modelId="{DA8D86B4-06A0-48D8-84C3-D2A3F2CF1D4C}" type="presParOf" srcId="{05900486-F285-4F2C-8DF3-A0DDB0829592}" destId="{EE18BECF-67A7-4F75-A7D6-01AB5C0911E8}" srcOrd="11" destOrd="0" presId="urn:microsoft.com/office/officeart/2005/8/layout/target3"/>
    <dgm:cxn modelId="{B7CB6932-91D9-43FE-88E7-34F2DDD9F413}" type="presParOf" srcId="{05900486-F285-4F2C-8DF3-A0DDB0829592}" destId="{79C80046-B813-4403-AB48-C3F699B5AB0C}" srcOrd="12" destOrd="0" presId="urn:microsoft.com/office/officeart/2005/8/layout/target3"/>
    <dgm:cxn modelId="{38B01D14-F0B2-47A2-8F59-DD3F7846A895}" type="presParOf" srcId="{05900486-F285-4F2C-8DF3-A0DDB0829592}" destId="{B8348495-AEA3-4A34-9EAA-ED359EDEA045}" srcOrd="13" destOrd="0" presId="urn:microsoft.com/office/officeart/2005/8/layout/target3"/>
    <dgm:cxn modelId="{489F8135-183E-46B4-A19E-B3801ABE2704}" type="presParOf" srcId="{05900486-F285-4F2C-8DF3-A0DDB0829592}" destId="{940248A8-C27D-4549-ABB0-909E43312830}" srcOrd="14" destOrd="0" presId="urn:microsoft.com/office/officeart/2005/8/layout/target3"/>
    <dgm:cxn modelId="{2C38098C-E258-4482-B257-DB0E8F5005B8}" type="presParOf" srcId="{05900486-F285-4F2C-8DF3-A0DDB0829592}" destId="{A4691E4C-21F8-4B6C-80D5-8BACB392AE8F}" srcOrd="15" destOrd="0" presId="urn:microsoft.com/office/officeart/2005/8/layout/target3"/>
    <dgm:cxn modelId="{7F7D7D81-14EF-4590-A62F-2BD6BF0291CF}" type="presParOf" srcId="{05900486-F285-4F2C-8DF3-A0DDB0829592}" destId="{BCB9F28B-DB1F-4922-97D3-333C74FC431A}" srcOrd="16" destOrd="0" presId="urn:microsoft.com/office/officeart/2005/8/layout/target3"/>
    <dgm:cxn modelId="{5B1D783A-77E3-479F-B916-1CD6FCC87BB5}" type="presParOf" srcId="{05900486-F285-4F2C-8DF3-A0DDB0829592}" destId="{4692F28C-2F5B-423A-93EB-69A42D5F3DDD}" srcOrd="17" destOrd="0" presId="urn:microsoft.com/office/officeart/2005/8/layout/target3"/>
    <dgm:cxn modelId="{712AED34-FBF5-4425-A924-13088DE72F6D}" type="presParOf" srcId="{05900486-F285-4F2C-8DF3-A0DDB0829592}" destId="{25CA3B44-A969-4D9A-8861-21E0649C4A87}" srcOrd="18" destOrd="0" presId="urn:microsoft.com/office/officeart/2005/8/layout/target3"/>
    <dgm:cxn modelId="{C4055F9D-2DC1-462A-95C8-B066A2C911D9}" type="presParOf" srcId="{05900486-F285-4F2C-8DF3-A0DDB0829592}" destId="{107F3C6C-76AA-4290-97E0-390671EAD5D9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208CE6D0-44AD-4998-8097-B276A63D874C}">
      <dsp:nvSpPr>
        <dsp:cNvPr id="0" name=""/>
        <dsp:cNvSpPr/>
      </dsp:nvSpPr>
      <dsp:spPr>
        <a:xfrm>
          <a:off x="0" y="0"/>
          <a:ext cx="4104456" cy="41044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668161-6AB6-4600-BEB5-9A84821678A3}">
      <dsp:nvSpPr>
        <dsp:cNvPr id="0" name=""/>
        <dsp:cNvSpPr/>
      </dsp:nvSpPr>
      <dsp:spPr>
        <a:xfrm>
          <a:off x="2052228" y="0"/>
          <a:ext cx="5796643" cy="41044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NÁZEV ŠKOLY: </a:t>
          </a:r>
        </a:p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>
              <a:solidFill>
                <a:schemeClr val="tx2"/>
              </a:solidFill>
            </a:rPr>
            <a:t>Základní škola a Mateřská škola Hrabová, okres Šumperk, </a:t>
          </a:r>
          <a:br>
            <a:rPr lang="cs-CZ" sz="1600" b="0" kern="1200" dirty="0" smtClean="0">
              <a:solidFill>
                <a:schemeClr val="tx2"/>
              </a:solidFill>
            </a:rPr>
          </a:br>
          <a:r>
            <a:rPr lang="cs-CZ" sz="1600" b="0" kern="1200" dirty="0" smtClean="0">
              <a:solidFill>
                <a:schemeClr val="tx2"/>
              </a:solidFill>
            </a:rPr>
            <a:t>příspěvková organizace</a:t>
          </a:r>
          <a:endParaRPr lang="cs-CZ" sz="1600" b="0" kern="1200" dirty="0">
            <a:solidFill>
              <a:schemeClr val="tx2"/>
            </a:solidFill>
          </a:endParaRPr>
        </a:p>
      </dsp:txBody>
      <dsp:txXfrm>
        <a:off x="2052228" y="0"/>
        <a:ext cx="5796643" cy="656712"/>
      </dsp:txXfrm>
    </dsp:sp>
    <dsp:sp modelId="{C64A6C0D-CF78-4ACB-8F4A-CCD935C1FBB7}">
      <dsp:nvSpPr>
        <dsp:cNvPr id="0" name=""/>
        <dsp:cNvSpPr/>
      </dsp:nvSpPr>
      <dsp:spPr>
        <a:xfrm>
          <a:off x="430967" y="639641"/>
          <a:ext cx="3208376" cy="324252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312210"/>
            <a:satOff val="-18034"/>
            <a:lumOff val="1981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45F7912-B345-435E-946A-BC4C65067EF9}">
      <dsp:nvSpPr>
        <dsp:cNvPr id="0" name=""/>
        <dsp:cNvSpPr/>
      </dsp:nvSpPr>
      <dsp:spPr>
        <a:xfrm>
          <a:off x="2052228" y="656712"/>
          <a:ext cx="5796643" cy="324252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312210"/>
              <a:satOff val="-18034"/>
              <a:lumOff val="1981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AUTOR</a:t>
          </a:r>
          <a:r>
            <a:rPr lang="cs-CZ" sz="1200" kern="1200" dirty="0" smtClean="0"/>
            <a:t>: </a:t>
          </a:r>
        </a:p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Jana Vondálová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656712"/>
        <a:ext cx="5796643" cy="656712"/>
      </dsp:txXfrm>
    </dsp:sp>
    <dsp:sp modelId="{5676EFBF-D8A4-4E4C-A218-C4399BD5E49A}">
      <dsp:nvSpPr>
        <dsp:cNvPr id="0" name=""/>
        <dsp:cNvSpPr/>
      </dsp:nvSpPr>
      <dsp:spPr>
        <a:xfrm>
          <a:off x="861935" y="1313425"/>
          <a:ext cx="2380584" cy="238058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624420"/>
            <a:satOff val="-36069"/>
            <a:lumOff val="3963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595DA9-4779-42AD-9BA6-AB30B8E7C49C}">
      <dsp:nvSpPr>
        <dsp:cNvPr id="0" name=""/>
        <dsp:cNvSpPr/>
      </dsp:nvSpPr>
      <dsp:spPr>
        <a:xfrm>
          <a:off x="2052228" y="1313425"/>
          <a:ext cx="5796643" cy="23805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624420"/>
              <a:satOff val="-36069"/>
              <a:lumOff val="3963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NÁZEV</a:t>
          </a:r>
          <a:r>
            <a:rPr lang="cs-CZ" sz="1200" kern="1200" dirty="0" smtClean="0"/>
            <a:t>:</a:t>
          </a:r>
          <a:r>
            <a:rPr lang="cs-CZ" sz="1200" kern="1200" baseline="0" dirty="0" smtClean="0"/>
            <a:t> </a:t>
          </a:r>
        </a:p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baseline="0" dirty="0" smtClean="0">
              <a:solidFill>
                <a:schemeClr val="tx2"/>
              </a:solidFill>
            </a:rPr>
            <a:t>VY_32_INOVACE_19_Shoda přísudku s podmětem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1313425"/>
        <a:ext cx="5796643" cy="656712"/>
      </dsp:txXfrm>
    </dsp:sp>
    <dsp:sp modelId="{0FB98643-7663-4C7A-BD01-B6BE55507DA1}">
      <dsp:nvSpPr>
        <dsp:cNvPr id="0" name=""/>
        <dsp:cNvSpPr/>
      </dsp:nvSpPr>
      <dsp:spPr>
        <a:xfrm>
          <a:off x="1292903" y="1970138"/>
          <a:ext cx="1518648" cy="151864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624420"/>
            <a:satOff val="-36069"/>
            <a:lumOff val="3963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18BECF-67A7-4F75-A7D6-01AB5C0911E8}">
      <dsp:nvSpPr>
        <dsp:cNvPr id="0" name=""/>
        <dsp:cNvSpPr/>
      </dsp:nvSpPr>
      <dsp:spPr>
        <a:xfrm>
          <a:off x="2052228" y="1970138"/>
          <a:ext cx="5796643" cy="151864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624420"/>
              <a:satOff val="-36069"/>
              <a:lumOff val="3963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TEMA</a:t>
          </a:r>
          <a:r>
            <a:rPr lang="cs-CZ" sz="1200" kern="1200" dirty="0" smtClean="0"/>
            <a:t>: </a:t>
          </a:r>
        </a:p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Český jazyk pro 4. a 5. ročník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1970138"/>
        <a:ext cx="5796643" cy="656712"/>
      </dsp:txXfrm>
    </dsp:sp>
    <dsp:sp modelId="{B8348495-AEA3-4A34-9EAA-ED359EDEA045}">
      <dsp:nvSpPr>
        <dsp:cNvPr id="0" name=""/>
        <dsp:cNvSpPr/>
      </dsp:nvSpPr>
      <dsp:spPr>
        <a:xfrm>
          <a:off x="1723871" y="2626851"/>
          <a:ext cx="656712" cy="6567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312210"/>
            <a:satOff val="-18034"/>
            <a:lumOff val="1981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0248A8-C27D-4549-ABB0-909E43312830}">
      <dsp:nvSpPr>
        <dsp:cNvPr id="0" name=""/>
        <dsp:cNvSpPr/>
      </dsp:nvSpPr>
      <dsp:spPr>
        <a:xfrm>
          <a:off x="2052228" y="2626851"/>
          <a:ext cx="5796643" cy="6567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312210"/>
              <a:satOff val="-18034"/>
              <a:lumOff val="1981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ČÍSLO PROJEKTU: </a:t>
          </a:r>
        </a:p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CZ.1.07/1.4.00/21.2151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2626851"/>
        <a:ext cx="5796643" cy="65671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7A5142D-898E-44EA-A570-3A26813776C0}" type="datetimeFigureOut">
              <a:rPr lang="cs-CZ" smtClean="0"/>
              <a:pPr/>
              <a:t>16.5.2013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E947C61-3C2E-45E5-A312-7EACDC024368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4037859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 dirty="0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dirty="0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16.5.2013</a:t>
            </a:fld>
            <a:endParaRPr lang="cs-CZ" dirty="0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 dirty="0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 dirty="0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ransition spd="slow">
    <p:pull/>
  </p:transition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4076979464"/>
              </p:ext>
            </p:extLst>
          </p:nvPr>
        </p:nvGraphicFramePr>
        <p:xfrm>
          <a:off x="683568" y="620688"/>
          <a:ext cx="7848872" cy="41044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157192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4101709521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b="1" dirty="0" smtClean="0"/>
              <a:t>ANOTACE</a:t>
            </a:r>
            <a:endParaRPr lang="cs-CZ" sz="4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Shoda přísudku s podmětem rodu středního.</a:t>
            </a:r>
          </a:p>
          <a:p>
            <a:r>
              <a:rPr lang="cs-CZ" dirty="0" smtClean="0"/>
              <a:t>Shoda přísudku s podmětem rodu ženského.</a:t>
            </a:r>
          </a:p>
          <a:p>
            <a:r>
              <a:rPr lang="cs-CZ" dirty="0" smtClean="0"/>
              <a:t>Shoda přísudku s podmětem rodu mužského životného.</a:t>
            </a:r>
          </a:p>
          <a:p>
            <a:r>
              <a:rPr lang="cs-CZ" dirty="0" smtClean="0"/>
              <a:t>Shoda přísudku s podmětem rodu mužského neživotného.</a:t>
            </a:r>
          </a:p>
          <a:p>
            <a:r>
              <a:rPr lang="cs-CZ" dirty="0" smtClean="0"/>
              <a:t>Procvičení pravopisu.</a:t>
            </a:r>
          </a:p>
          <a:p>
            <a:r>
              <a:rPr lang="cs-CZ" dirty="0" smtClean="0"/>
              <a:t>Určeno pro práci na interaktivní tabuli.</a:t>
            </a:r>
          </a:p>
          <a:p>
            <a:r>
              <a:rPr lang="cs-CZ" dirty="0" smtClean="0"/>
              <a:t>Vytvořeno 17. 11. </a:t>
            </a:r>
            <a:r>
              <a:rPr lang="cs-CZ" smtClean="0"/>
              <a:t>2011.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67223497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3"/>
          <p:cNvSpPr>
            <a:spLocks noGrp="1"/>
          </p:cNvSpPr>
          <p:nvPr>
            <p:ph type="title"/>
          </p:nvPr>
        </p:nvSpPr>
        <p:spPr>
          <a:xfrm>
            <a:off x="683568" y="404664"/>
            <a:ext cx="7560840" cy="1143000"/>
          </a:xfrm>
        </p:spPr>
        <p:txBody>
          <a:bodyPr>
            <a:norm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sz="4400" b="1" dirty="0" smtClean="0">
                <a:ln w="11430"/>
                <a:solidFill>
                  <a:srgbClr val="7030A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SHODA PŘÍSUDKU S PODMĚTEM</a:t>
            </a:r>
            <a:endParaRPr lang="cs-CZ" sz="4400" b="1" dirty="0">
              <a:ln w="11430"/>
              <a:solidFill>
                <a:srgbClr val="7030A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55576" y="2204864"/>
            <a:ext cx="7416824" cy="3323987"/>
          </a:xfrm>
          <a:prstGeom prst="rect">
            <a:avLst/>
          </a:prstGeom>
          <a:solidFill>
            <a:srgbClr val="FFFF99"/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800" b="1" dirty="0" smtClean="0"/>
              <a:t>Pokud je sloveso v přísudku v minulém čase, shoduje se s podmětem:</a:t>
            </a:r>
          </a:p>
          <a:p>
            <a:pPr marL="457200" indent="-457200">
              <a:lnSpc>
                <a:spcPct val="150000"/>
              </a:lnSpc>
              <a:buFont typeface="Wingdings" pitchFamily="2" charset="2"/>
              <a:buChar char="Ø"/>
            </a:pPr>
            <a:r>
              <a:rPr lang="cs-CZ" sz="2800" b="1" dirty="0" smtClean="0"/>
              <a:t> v osobě</a:t>
            </a:r>
          </a:p>
          <a:p>
            <a:pPr marL="457200" indent="-457200">
              <a:lnSpc>
                <a:spcPct val="150000"/>
              </a:lnSpc>
              <a:buFont typeface="Wingdings" pitchFamily="2" charset="2"/>
              <a:buChar char="Ø"/>
            </a:pPr>
            <a:r>
              <a:rPr lang="cs-CZ" sz="2800" b="1" dirty="0" smtClean="0"/>
              <a:t> v čísle</a:t>
            </a:r>
          </a:p>
          <a:p>
            <a:pPr marL="457200" indent="-457200">
              <a:lnSpc>
                <a:spcPct val="150000"/>
              </a:lnSpc>
              <a:buFont typeface="Wingdings" pitchFamily="2" charset="2"/>
              <a:buChar char="Ø"/>
            </a:pPr>
            <a:r>
              <a:rPr lang="cs-CZ" sz="2800" b="1" dirty="0"/>
              <a:t> </a:t>
            </a:r>
            <a:r>
              <a:rPr lang="cs-CZ" sz="2800" b="1" dirty="0" smtClean="0"/>
              <a:t>v čase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xmlns="" val="1150023582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3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339753" y="1844824"/>
            <a:ext cx="36724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Zvířátka se narodil</a:t>
            </a:r>
            <a:r>
              <a:rPr lang="cs-CZ" sz="2800" b="1" dirty="0" smtClean="0">
                <a:solidFill>
                  <a:srgbClr val="FF0000"/>
                </a:solidFill>
              </a:rPr>
              <a:t>a</a:t>
            </a:r>
            <a:r>
              <a:rPr lang="cs-CZ" sz="2800" b="1" dirty="0" smtClean="0"/>
              <a:t>.</a:t>
            </a:r>
          </a:p>
          <a:p>
            <a:r>
              <a:rPr lang="cs-CZ" sz="2800" b="1" dirty="0" smtClean="0"/>
              <a:t>Ptáčata se vylíhl</a:t>
            </a:r>
            <a:r>
              <a:rPr lang="cs-CZ" sz="2800" b="1" dirty="0" smtClean="0">
                <a:solidFill>
                  <a:srgbClr val="FF0000"/>
                </a:solidFill>
              </a:rPr>
              <a:t>a</a:t>
            </a:r>
            <a:r>
              <a:rPr lang="cs-CZ" sz="2800" b="1" dirty="0" smtClean="0"/>
              <a:t>.</a:t>
            </a:r>
            <a:endParaRPr lang="cs-CZ" sz="2800" b="1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1090038" y="980728"/>
            <a:ext cx="6866338" cy="461665"/>
          </a:xfrm>
          <a:prstGeom prst="rect">
            <a:avLst/>
          </a:prstGeom>
          <a:solidFill>
            <a:srgbClr val="FFFF66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Shoda přísudku s podmětem rodu středního: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1240354" y="2075656"/>
            <a:ext cx="8090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TA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1090038" y="3140968"/>
            <a:ext cx="6866338" cy="461665"/>
          </a:xfrm>
          <a:prstGeom prst="rect">
            <a:avLst/>
          </a:prstGeom>
          <a:solidFill>
            <a:srgbClr val="FFFF66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Shoda přísudku s podmětem rodu ženského:</a:t>
            </a:r>
            <a:endParaRPr lang="cs-CZ" sz="2400" b="1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1339991" y="4293096"/>
            <a:ext cx="8090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TY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2492153" y="4108429"/>
            <a:ext cx="36724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Dívky si povídal</a:t>
            </a:r>
            <a:r>
              <a:rPr lang="cs-CZ" sz="2800" b="1" dirty="0" smtClean="0">
                <a:solidFill>
                  <a:srgbClr val="FF0000"/>
                </a:solidFill>
              </a:rPr>
              <a:t>y</a:t>
            </a:r>
            <a:r>
              <a:rPr lang="cs-CZ" sz="2800" b="1" dirty="0" smtClean="0"/>
              <a:t>.</a:t>
            </a:r>
          </a:p>
          <a:p>
            <a:r>
              <a:rPr lang="cs-CZ" sz="2800" b="1" dirty="0" smtClean="0"/>
              <a:t>Písničky burácel</a:t>
            </a:r>
            <a:r>
              <a:rPr lang="cs-CZ" sz="2800" b="1" dirty="0" smtClean="0">
                <a:solidFill>
                  <a:srgbClr val="FF0000"/>
                </a:solidFill>
              </a:rPr>
              <a:t>y</a:t>
            </a:r>
            <a:r>
              <a:rPr lang="cs-CZ" sz="2800" b="1" dirty="0" smtClean="0"/>
              <a:t>.</a:t>
            </a:r>
            <a:endParaRPr lang="cs-CZ" sz="2800" b="1" dirty="0"/>
          </a:p>
        </p:txBody>
      </p:sp>
      <p:pic>
        <p:nvPicPr>
          <p:cNvPr id="1026" name="Picture 2" descr="C:\Users\spravce_2\AppData\Local\Microsoft\Windows\Temporary Internet Files\Content.IE5\D8JJ3BAN\MC90001920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68877" y="1591360"/>
            <a:ext cx="1373970" cy="14610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Music"/>
          <p:cNvSpPr>
            <a:spLocks noEditPoints="1" noChangeArrowheads="1"/>
          </p:cNvSpPr>
          <p:nvPr/>
        </p:nvSpPr>
        <p:spPr bwMode="auto">
          <a:xfrm>
            <a:off x="6372200" y="4105972"/>
            <a:ext cx="999727" cy="924847"/>
          </a:xfrm>
          <a:custGeom>
            <a:avLst/>
            <a:gdLst>
              <a:gd name="T0" fmla="*/ 7352 w 21600"/>
              <a:gd name="T1" fmla="*/ 46 h 21600"/>
              <a:gd name="T2" fmla="*/ 7373 w 21600"/>
              <a:gd name="T3" fmla="*/ 9900 h 21600"/>
              <a:gd name="T4" fmla="*/ 21683 w 21600"/>
              <a:gd name="T5" fmla="*/ 10061 h 21600"/>
              <a:gd name="T6" fmla="*/ 7352 w 21600"/>
              <a:gd name="T7" fmla="*/ 46 h 21600"/>
              <a:gd name="T8" fmla="*/ 21600 w 21600"/>
              <a:gd name="T9" fmla="*/ 0 h 21600"/>
              <a:gd name="T10" fmla="*/ 7975 w 21600"/>
              <a:gd name="T11" fmla="*/ 923 h 21600"/>
              <a:gd name="T12" fmla="*/ 20935 w 21600"/>
              <a:gd name="T13" fmla="*/ 5354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T10" t="T11" r="T12" b="T13"/>
            <a:pathLst>
              <a:path w="21600" h="21600">
                <a:moveTo>
                  <a:pt x="7352" y="46"/>
                </a:moveTo>
                <a:lnTo>
                  <a:pt x="7373" y="9900"/>
                </a:lnTo>
                <a:lnTo>
                  <a:pt x="7352" y="16107"/>
                </a:lnTo>
                <a:lnTo>
                  <a:pt x="7103" y="15969"/>
                </a:lnTo>
                <a:lnTo>
                  <a:pt x="6729" y="15692"/>
                </a:lnTo>
                <a:lnTo>
                  <a:pt x="6355" y="15553"/>
                </a:lnTo>
                <a:lnTo>
                  <a:pt x="5981" y="15415"/>
                </a:lnTo>
                <a:lnTo>
                  <a:pt x="5607" y="15276"/>
                </a:lnTo>
                <a:lnTo>
                  <a:pt x="5109" y="15138"/>
                </a:lnTo>
                <a:lnTo>
                  <a:pt x="4735" y="15138"/>
                </a:lnTo>
                <a:lnTo>
                  <a:pt x="4236" y="15138"/>
                </a:lnTo>
                <a:lnTo>
                  <a:pt x="3364" y="15138"/>
                </a:lnTo>
                <a:lnTo>
                  <a:pt x="2616" y="15276"/>
                </a:lnTo>
                <a:lnTo>
                  <a:pt x="1869" y="15692"/>
                </a:lnTo>
                <a:lnTo>
                  <a:pt x="1246" y="15969"/>
                </a:lnTo>
                <a:lnTo>
                  <a:pt x="747" y="16523"/>
                </a:lnTo>
                <a:lnTo>
                  <a:pt x="373" y="17076"/>
                </a:lnTo>
                <a:lnTo>
                  <a:pt x="124" y="17630"/>
                </a:lnTo>
                <a:lnTo>
                  <a:pt x="0" y="18323"/>
                </a:lnTo>
                <a:lnTo>
                  <a:pt x="124" y="19015"/>
                </a:lnTo>
                <a:lnTo>
                  <a:pt x="373" y="19569"/>
                </a:lnTo>
                <a:lnTo>
                  <a:pt x="747" y="20123"/>
                </a:lnTo>
                <a:lnTo>
                  <a:pt x="1246" y="20676"/>
                </a:lnTo>
                <a:lnTo>
                  <a:pt x="1869" y="21092"/>
                </a:lnTo>
                <a:lnTo>
                  <a:pt x="2616" y="21369"/>
                </a:lnTo>
                <a:lnTo>
                  <a:pt x="3364" y="21507"/>
                </a:lnTo>
                <a:lnTo>
                  <a:pt x="4236" y="21646"/>
                </a:lnTo>
                <a:lnTo>
                  <a:pt x="5109" y="21507"/>
                </a:lnTo>
                <a:lnTo>
                  <a:pt x="5856" y="21369"/>
                </a:lnTo>
                <a:lnTo>
                  <a:pt x="6604" y="21092"/>
                </a:lnTo>
                <a:lnTo>
                  <a:pt x="7227" y="20676"/>
                </a:lnTo>
                <a:lnTo>
                  <a:pt x="7726" y="20123"/>
                </a:lnTo>
                <a:lnTo>
                  <a:pt x="8100" y="19569"/>
                </a:lnTo>
                <a:lnTo>
                  <a:pt x="8349" y="19015"/>
                </a:lnTo>
                <a:lnTo>
                  <a:pt x="8473" y="18323"/>
                </a:lnTo>
                <a:lnTo>
                  <a:pt x="8473" y="6276"/>
                </a:lnTo>
                <a:lnTo>
                  <a:pt x="20561" y="6276"/>
                </a:lnTo>
                <a:lnTo>
                  <a:pt x="20561" y="16107"/>
                </a:lnTo>
                <a:lnTo>
                  <a:pt x="20187" y="15830"/>
                </a:lnTo>
                <a:lnTo>
                  <a:pt x="19938" y="15692"/>
                </a:lnTo>
                <a:lnTo>
                  <a:pt x="19564" y="15553"/>
                </a:lnTo>
                <a:lnTo>
                  <a:pt x="19190" y="15415"/>
                </a:lnTo>
                <a:lnTo>
                  <a:pt x="18692" y="15276"/>
                </a:lnTo>
                <a:lnTo>
                  <a:pt x="18318" y="15138"/>
                </a:lnTo>
                <a:lnTo>
                  <a:pt x="17944" y="15138"/>
                </a:lnTo>
                <a:lnTo>
                  <a:pt x="17446" y="15138"/>
                </a:lnTo>
                <a:lnTo>
                  <a:pt x="16573" y="15138"/>
                </a:lnTo>
                <a:lnTo>
                  <a:pt x="15826" y="15276"/>
                </a:lnTo>
                <a:lnTo>
                  <a:pt x="15078" y="15692"/>
                </a:lnTo>
                <a:lnTo>
                  <a:pt x="14455" y="15969"/>
                </a:lnTo>
                <a:lnTo>
                  <a:pt x="13956" y="16523"/>
                </a:lnTo>
                <a:lnTo>
                  <a:pt x="13583" y="17076"/>
                </a:lnTo>
                <a:lnTo>
                  <a:pt x="13333" y="17630"/>
                </a:lnTo>
                <a:lnTo>
                  <a:pt x="13209" y="18323"/>
                </a:lnTo>
                <a:lnTo>
                  <a:pt x="13333" y="19015"/>
                </a:lnTo>
                <a:lnTo>
                  <a:pt x="13583" y="19569"/>
                </a:lnTo>
                <a:lnTo>
                  <a:pt x="13956" y="20123"/>
                </a:lnTo>
                <a:lnTo>
                  <a:pt x="14455" y="20676"/>
                </a:lnTo>
                <a:lnTo>
                  <a:pt x="15078" y="21092"/>
                </a:lnTo>
                <a:lnTo>
                  <a:pt x="15826" y="21369"/>
                </a:lnTo>
                <a:lnTo>
                  <a:pt x="16573" y="21507"/>
                </a:lnTo>
                <a:lnTo>
                  <a:pt x="17446" y="21646"/>
                </a:lnTo>
                <a:lnTo>
                  <a:pt x="18318" y="21507"/>
                </a:lnTo>
                <a:lnTo>
                  <a:pt x="19066" y="21369"/>
                </a:lnTo>
                <a:lnTo>
                  <a:pt x="19813" y="21092"/>
                </a:lnTo>
                <a:lnTo>
                  <a:pt x="20436" y="20676"/>
                </a:lnTo>
                <a:lnTo>
                  <a:pt x="20935" y="20123"/>
                </a:lnTo>
                <a:lnTo>
                  <a:pt x="21309" y="19569"/>
                </a:lnTo>
                <a:lnTo>
                  <a:pt x="21558" y="19015"/>
                </a:lnTo>
                <a:lnTo>
                  <a:pt x="21683" y="18323"/>
                </a:lnTo>
                <a:lnTo>
                  <a:pt x="21683" y="10061"/>
                </a:lnTo>
                <a:lnTo>
                  <a:pt x="21683" y="46"/>
                </a:lnTo>
                <a:lnTo>
                  <a:pt x="7352" y="46"/>
                </a:lnTo>
                <a:close/>
              </a:path>
            </a:pathLst>
          </a:custGeom>
          <a:solidFill>
            <a:srgbClr val="FFBE7D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6430521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2000" fill="hold"/>
                                        <p:tgtEl>
                                          <p:spTgt spid="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2000" fill="hold"/>
                                        <p:tgtEl>
                                          <p:spTgt spid="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2000" fill="hold"/>
                                        <p:tgtEl>
                                          <p:spTgt spid="4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2000" fill="hold"/>
                                        <p:tgtEl>
                                          <p:spTgt spid="4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" grpId="0" animBg="1"/>
      <p:bldP spid="8" grpId="0"/>
      <p:bldP spid="38" grpId="0" animBg="1"/>
      <p:bldP spid="40" grpId="0"/>
      <p:bldP spid="9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344154" y="2075656"/>
            <a:ext cx="36724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Kluci si hrál</a:t>
            </a:r>
            <a:r>
              <a:rPr lang="cs-CZ" sz="2800" b="1" dirty="0" smtClean="0">
                <a:solidFill>
                  <a:srgbClr val="FF0000"/>
                </a:solidFill>
              </a:rPr>
              <a:t>i</a:t>
            </a:r>
            <a:r>
              <a:rPr lang="cs-CZ" sz="2800" b="1" dirty="0" smtClean="0"/>
              <a:t>.</a:t>
            </a:r>
          </a:p>
          <a:p>
            <a:r>
              <a:rPr lang="cs-CZ" sz="2800" b="1" dirty="0" smtClean="0"/>
              <a:t>Lidé se procházel</a:t>
            </a:r>
            <a:r>
              <a:rPr lang="cs-CZ" sz="2800" b="1" dirty="0" smtClean="0">
                <a:solidFill>
                  <a:srgbClr val="FF0000"/>
                </a:solidFill>
              </a:rPr>
              <a:t>i</a:t>
            </a:r>
            <a:r>
              <a:rPr lang="cs-CZ" sz="2800" b="1" dirty="0" smtClean="0"/>
              <a:t>.</a:t>
            </a:r>
            <a:endParaRPr lang="cs-CZ" sz="2800" b="1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1090038" y="980728"/>
            <a:ext cx="6866338" cy="830997"/>
          </a:xfrm>
          <a:prstGeom prst="rect">
            <a:avLst/>
          </a:prstGeom>
          <a:solidFill>
            <a:srgbClr val="FFFF66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Shoda přísudku s podmětem rodu mužského životného: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1240354" y="2075656"/>
            <a:ext cx="8090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TI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1099793" y="3371800"/>
            <a:ext cx="6866338" cy="830997"/>
          </a:xfrm>
          <a:prstGeom prst="rect">
            <a:avLst/>
          </a:prstGeom>
          <a:solidFill>
            <a:srgbClr val="FFFF66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Shoda přísudku s podmětem rodu mužského neživotného:</a:t>
            </a:r>
            <a:endParaRPr lang="cs-CZ" sz="2400" b="1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1240354" y="4475304"/>
            <a:ext cx="8090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TY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2492153" y="4468933"/>
            <a:ext cx="36724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Stroje rámusil</a:t>
            </a:r>
            <a:r>
              <a:rPr lang="cs-CZ" sz="2800" b="1" dirty="0" smtClean="0">
                <a:solidFill>
                  <a:srgbClr val="FF0000"/>
                </a:solidFill>
              </a:rPr>
              <a:t>y</a:t>
            </a:r>
            <a:r>
              <a:rPr lang="cs-CZ" sz="2800" b="1" dirty="0" smtClean="0"/>
              <a:t>.</a:t>
            </a:r>
          </a:p>
          <a:p>
            <a:r>
              <a:rPr lang="cs-CZ" sz="2800" b="1" dirty="0" smtClean="0"/>
              <a:t>Autobusy přijel</a:t>
            </a:r>
            <a:r>
              <a:rPr lang="cs-CZ" sz="2800" b="1" dirty="0" smtClean="0">
                <a:solidFill>
                  <a:srgbClr val="FF0000"/>
                </a:solidFill>
              </a:rPr>
              <a:t>y</a:t>
            </a:r>
            <a:r>
              <a:rPr lang="cs-CZ" sz="2800" b="1" dirty="0" smtClean="0"/>
              <a:t>.</a:t>
            </a:r>
            <a:endParaRPr lang="cs-CZ" sz="2800" b="1" dirty="0"/>
          </a:p>
        </p:txBody>
      </p:sp>
      <p:pic>
        <p:nvPicPr>
          <p:cNvPr id="2050" name="Picture 2" descr="C:\Users\spravce_2\AppData\Local\Microsoft\Windows\Temporary Internet Files\Content.IE5\G9T485G7\MP90026268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64561" y="2025732"/>
            <a:ext cx="1786774" cy="118522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spravce_2\AppData\Local\Microsoft\Windows\Temporary Internet Files\Content.IE5\DEV15AOQ\MP90039972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92765" y="4458736"/>
            <a:ext cx="1473366" cy="147336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522600192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2000" fill="hold"/>
                                        <p:tgtEl>
                                          <p:spTgt spid="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2000" fill="hold"/>
                                        <p:tgtEl>
                                          <p:spTgt spid="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2000" fill="hold"/>
                                        <p:tgtEl>
                                          <p:spTgt spid="4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2000" fill="hold"/>
                                        <p:tgtEl>
                                          <p:spTgt spid="4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" grpId="0" animBg="1"/>
      <p:bldP spid="8" grpId="0"/>
      <p:bldP spid="38" grpId="0" animBg="1"/>
      <p:bldP spid="4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980728"/>
            <a:ext cx="734481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Doplň správné koncovky, použij vhodné ukazovací zájmeno:</a:t>
            </a:r>
            <a:endParaRPr lang="cs-CZ" sz="2800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83568" y="2149019"/>
            <a:ext cx="3672408" cy="4339650"/>
          </a:xfrm>
          <a:prstGeom prst="rect">
            <a:avLst/>
          </a:prstGeom>
          <a:solidFill>
            <a:srgbClr val="FFFF99"/>
          </a:solidFill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400" b="1" dirty="0" smtClean="0"/>
              <a:t>____ Děvčata četl___.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/>
              <a:t>____ Kluci se pral___.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/>
              <a:t>____ Rodiče odjel___.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/>
              <a:t>____ Kočky utekl___.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/>
              <a:t>____ Okna se rozbil___.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/>
              <a:t>____ Psi spal___.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/>
              <a:t>____ Ženy si povídal___.</a:t>
            </a:r>
          </a:p>
          <a:p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4644008" y="2149019"/>
            <a:ext cx="3920693" cy="4339650"/>
          </a:xfrm>
          <a:prstGeom prst="rect">
            <a:avLst/>
          </a:prstGeom>
          <a:solidFill>
            <a:srgbClr val="FFFF99"/>
          </a:solidFill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400" b="1" dirty="0" smtClean="0"/>
              <a:t>____ Poupata rozkvetl___.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/>
              <a:t>____ Dělníci pracoval___.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/>
              <a:t>____ Děti si hrál___.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/>
              <a:t>____ Auta troubil___.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/>
              <a:t>____ Kuřata štěbetal___.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/>
              <a:t>____ Stromy se zelenal___.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/>
              <a:t>____ Telefony zvonil___.</a:t>
            </a:r>
          </a:p>
          <a:p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784305" y="3929105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TY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827584" y="2253386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TA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809746" y="4437112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TA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788024" y="2253386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TA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772702" y="3905526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TA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786557" y="4437112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TA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784305" y="5517232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TY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772702" y="5517232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TY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772702" y="5005374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TY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772702" y="3356992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TY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784305" y="2780928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TI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782550" y="3356991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TI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827584" y="4996818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TI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4772702" y="2780927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TI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3203848" y="2253386"/>
            <a:ext cx="3600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rgbClr val="FF0000"/>
                </a:solidFill>
              </a:rPr>
              <a:t>a</a:t>
            </a:r>
          </a:p>
        </p:txBody>
      </p:sp>
      <p:sp>
        <p:nvSpPr>
          <p:cNvPr id="21" name="TextovéPole 20"/>
          <p:cNvSpPr txBox="1"/>
          <p:nvPr/>
        </p:nvSpPr>
        <p:spPr>
          <a:xfrm>
            <a:off x="3575988" y="4437112"/>
            <a:ext cx="3600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rgbClr val="FF0000"/>
                </a:solidFill>
              </a:rPr>
              <a:t>a</a:t>
            </a:r>
          </a:p>
        </p:txBody>
      </p:sp>
      <p:sp>
        <p:nvSpPr>
          <p:cNvPr id="22" name="TextovéPole 21"/>
          <p:cNvSpPr txBox="1"/>
          <p:nvPr/>
        </p:nvSpPr>
        <p:spPr>
          <a:xfrm>
            <a:off x="7884368" y="2238383"/>
            <a:ext cx="3600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rgbClr val="FF0000"/>
                </a:solidFill>
              </a:rPr>
              <a:t>a</a:t>
            </a:r>
          </a:p>
        </p:txBody>
      </p:sp>
      <p:sp>
        <p:nvSpPr>
          <p:cNvPr id="23" name="TextovéPole 22"/>
          <p:cNvSpPr txBox="1"/>
          <p:nvPr/>
        </p:nvSpPr>
        <p:spPr>
          <a:xfrm>
            <a:off x="7236296" y="3905526"/>
            <a:ext cx="3600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rgbClr val="FF0000"/>
                </a:solidFill>
              </a:rPr>
              <a:t>a</a:t>
            </a:r>
          </a:p>
        </p:txBody>
      </p:sp>
      <p:sp>
        <p:nvSpPr>
          <p:cNvPr id="24" name="TextovéPole 23"/>
          <p:cNvSpPr txBox="1"/>
          <p:nvPr/>
        </p:nvSpPr>
        <p:spPr>
          <a:xfrm>
            <a:off x="3215948" y="3905525"/>
            <a:ext cx="3600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y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3672421" y="5532990"/>
            <a:ext cx="3600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y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7690343" y="5532990"/>
            <a:ext cx="3600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y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7977774" y="4989258"/>
            <a:ext cx="3600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y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7047532" y="3356992"/>
            <a:ext cx="3600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y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7666507" y="4437112"/>
            <a:ext cx="3600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rgbClr val="FF0000"/>
                </a:solidFill>
              </a:rPr>
              <a:t>a</a:t>
            </a:r>
          </a:p>
        </p:txBody>
      </p:sp>
      <p:sp>
        <p:nvSpPr>
          <p:cNvPr id="30" name="TextovéPole 29"/>
          <p:cNvSpPr txBox="1"/>
          <p:nvPr/>
        </p:nvSpPr>
        <p:spPr>
          <a:xfrm>
            <a:off x="3312381" y="2780928"/>
            <a:ext cx="3600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i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3312381" y="3356992"/>
            <a:ext cx="3600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i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7846527" y="2786618"/>
            <a:ext cx="3600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i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2627784" y="4996817"/>
            <a:ext cx="3600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i</a:t>
            </a:r>
            <a:endParaRPr lang="cs-CZ" sz="2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012871986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4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9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1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3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5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9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6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7" fill="hold">
                      <p:stCondLst>
                        <p:cond delay="indefinite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1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3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4" fill="hold">
                      <p:stCondLst>
                        <p:cond delay="indefinite"/>
                      </p:stCondLst>
                      <p:childTnLst>
                        <p:par>
                          <p:cTn id="135" fill="hold">
                            <p:stCondLst>
                              <p:cond delay="0"/>
                            </p:stCondLst>
                            <p:childTnLst>
                              <p:par>
                                <p:cTn id="13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1" fill="hold">
                      <p:stCondLst>
                        <p:cond delay="indefinite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5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6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8" fill="hold">
                      <p:stCondLst>
                        <p:cond delay="indefinite"/>
                      </p:stCondLst>
                      <p:childTnLst>
                        <p:par>
                          <p:cTn id="149" fill="hold">
                            <p:stCondLst>
                              <p:cond delay="0"/>
                            </p:stCondLst>
                            <p:childTnLst>
                              <p:par>
                                <p:cTn id="15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5" fill="hold">
                      <p:stCondLst>
                        <p:cond delay="indefinite"/>
                      </p:stCondLst>
                      <p:childTnLst>
                        <p:par>
                          <p:cTn id="156" fill="hold">
                            <p:stCondLst>
                              <p:cond delay="0"/>
                            </p:stCondLst>
                            <p:childTnLst>
                              <p:par>
                                <p:cTn id="15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1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2" fill="hold">
                      <p:stCondLst>
                        <p:cond delay="indefinite"/>
                      </p:stCondLst>
                      <p:childTnLst>
                        <p:par>
                          <p:cTn id="163" fill="hold">
                            <p:stCondLst>
                              <p:cond delay="0"/>
                            </p:stCondLst>
                            <p:childTnLst>
                              <p:par>
                                <p:cTn id="16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9" fill="hold">
                      <p:stCondLst>
                        <p:cond delay="indefinite"/>
                      </p:stCondLst>
                      <p:childTnLst>
                        <p:par>
                          <p:cTn id="170" fill="hold">
                            <p:stCondLst>
                              <p:cond delay="0"/>
                            </p:stCondLst>
                            <p:childTnLst>
                              <p:par>
                                <p:cTn id="17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3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4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5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6" fill="hold">
                      <p:stCondLst>
                        <p:cond delay="indefinite"/>
                      </p:stCondLst>
                      <p:childTnLst>
                        <p:par>
                          <p:cTn id="177" fill="hold">
                            <p:stCondLst>
                              <p:cond delay="0"/>
                            </p:stCondLst>
                            <p:childTnLst>
                              <p:par>
                                <p:cTn id="17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3" fill="hold">
                      <p:stCondLst>
                        <p:cond delay="indefinite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7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8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9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0" fill="hold">
                      <p:stCondLst>
                        <p:cond delay="indefinite"/>
                      </p:stCondLst>
                      <p:childTnLst>
                        <p:par>
                          <p:cTn id="191" fill="hold">
                            <p:stCondLst>
                              <p:cond delay="0"/>
                            </p:stCondLst>
                            <p:childTnLst>
                              <p:par>
                                <p:cTn id="19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7" fill="hold">
                      <p:stCondLst>
                        <p:cond delay="indefinite"/>
                      </p:stCondLst>
                      <p:childTnLst>
                        <p:par>
                          <p:cTn id="198" fill="hold">
                            <p:stCondLst>
                              <p:cond delay="0"/>
                            </p:stCondLst>
                            <p:childTnLst>
                              <p:par>
                                <p:cTn id="19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1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2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3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24" grpId="0"/>
      <p:bldP spid="25" grpId="0"/>
      <p:bldP spid="26" grpId="0"/>
      <p:bldP spid="27" grpId="0"/>
      <p:bldP spid="28" grpId="0"/>
      <p:bldP spid="29" grpId="0"/>
      <p:bldP spid="30" grpId="0"/>
      <p:bldP spid="31" grpId="0"/>
      <p:bldP spid="32" grpId="0"/>
      <p:bldP spid="3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400" b="1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CITACE</a:t>
            </a: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>
          <a:xfrm>
            <a:off x="827584" y="2132856"/>
            <a:ext cx="7772400" cy="901080"/>
          </a:xfrm>
        </p:spPr>
        <p:txBody>
          <a:bodyPr/>
          <a:lstStyle/>
          <a:p>
            <a:pPr>
              <a:buClr>
                <a:schemeClr val="bg2">
                  <a:lumMod val="75000"/>
                </a:schemeClr>
              </a:buClr>
              <a:buSzPct val="120000"/>
              <a:buFont typeface="Arial" pitchFamily="34" charset="0"/>
              <a:buChar char="•"/>
            </a:pPr>
            <a:r>
              <a:rPr lang="cs-CZ" dirty="0" smtClean="0">
                <a:latin typeface="Calibri" pitchFamily="34" charset="0"/>
                <a:cs typeface="Calibri" pitchFamily="34" charset="0"/>
              </a:rPr>
              <a:t>Obrázky – </a:t>
            </a:r>
            <a:r>
              <a:rPr lang="cs-CZ" dirty="0" smtClean="0">
                <a:hlinkClick r:id="rId2"/>
              </a:rPr>
              <a:t>www.office.</a:t>
            </a:r>
            <a:r>
              <a:rPr lang="cs-CZ" smtClean="0">
                <a:hlinkClick r:id="rId2"/>
              </a:rPr>
              <a:t>microsoft.com</a:t>
            </a:r>
            <a:endParaRPr lang="cs-CZ" dirty="0" smtClean="0"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98287906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4773</TotalTime>
  <Words>278</Words>
  <Application>Microsoft Office PowerPoint</Application>
  <PresentationFormat>Předvádění na obrazovce (4:3)</PresentationFormat>
  <Paragraphs>84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Tok</vt:lpstr>
      <vt:lpstr>Snímek 1</vt:lpstr>
      <vt:lpstr>ANOTACE</vt:lpstr>
      <vt:lpstr>SHODA PŘÍSUDKU S PODMĚTEM</vt:lpstr>
      <vt:lpstr>Snímek 4</vt:lpstr>
      <vt:lpstr>Snímek 5</vt:lpstr>
      <vt:lpstr>Snímek 6</vt:lpstr>
      <vt:lpstr>CITACE</vt:lpstr>
    </vt:vector>
  </TitlesOfParts>
  <Company>Microsoft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Jana Vondálová</dc:creator>
  <cp:lastModifiedBy>Dum</cp:lastModifiedBy>
  <cp:revision>457</cp:revision>
  <dcterms:created xsi:type="dcterms:W3CDTF">2011-06-20T10:40:08Z</dcterms:created>
  <dcterms:modified xsi:type="dcterms:W3CDTF">2013-05-16T10:29:30Z</dcterms:modified>
</cp:coreProperties>
</file>