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73" r:id="rId4"/>
    <p:sldId id="274" r:id="rId5"/>
    <p:sldId id="275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009900"/>
    <a:srgbClr val="CC6600"/>
    <a:srgbClr val="FFFFCC"/>
    <a:srgbClr val="FFCC99"/>
    <a:srgbClr val="FF3300"/>
    <a:srgbClr val="66FF66"/>
    <a:srgbClr val="FF3399"/>
    <a:srgbClr val="800080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VY_32_INOVACE_04M_Zlomek</a:t>
          </a:r>
          <a:r>
            <a:rPr lang="cs-CZ" sz="1600" baseline="0" dirty="0" smtClean="0">
              <a:solidFill>
                <a:schemeClr val="tx2"/>
              </a:solidFill>
            </a:rPr>
            <a:t>, výpočet 1 části z celku - 2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Zlomky a desetinná čísla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VY_32_INOVACE_04M_Zlomek</a:t>
          </a:r>
          <a:r>
            <a:rPr lang="cs-CZ" sz="1600" kern="1200" baseline="0" dirty="0" smtClean="0">
              <a:solidFill>
                <a:schemeClr val="tx2"/>
              </a:solidFill>
            </a:rPr>
            <a:t>, výpočet 1 části z celku - 2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Zlomky a desetinná čísla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85982740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Výpočet jedné části z celku, názorné řešení slovních úloh.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9.3.2013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Ovál 72"/>
          <p:cNvSpPr/>
          <p:nvPr/>
        </p:nvSpPr>
        <p:spPr>
          <a:xfrm>
            <a:off x="3180067" y="2820150"/>
            <a:ext cx="380222" cy="212101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72" name="Ovál 71"/>
          <p:cNvSpPr/>
          <p:nvPr/>
        </p:nvSpPr>
        <p:spPr>
          <a:xfrm>
            <a:off x="2695463" y="2820150"/>
            <a:ext cx="380222" cy="212101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71" name="Ovál 70"/>
          <p:cNvSpPr/>
          <p:nvPr/>
        </p:nvSpPr>
        <p:spPr>
          <a:xfrm>
            <a:off x="2252154" y="2866735"/>
            <a:ext cx="380222" cy="212101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70" name="Ovál 69"/>
          <p:cNvSpPr/>
          <p:nvPr/>
        </p:nvSpPr>
        <p:spPr>
          <a:xfrm>
            <a:off x="1783915" y="2858283"/>
            <a:ext cx="380222" cy="212101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69" name="Ovál 68"/>
          <p:cNvSpPr/>
          <p:nvPr/>
        </p:nvSpPr>
        <p:spPr>
          <a:xfrm>
            <a:off x="1318706" y="2862205"/>
            <a:ext cx="380222" cy="212101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67" name="Ovál 66"/>
          <p:cNvSpPr/>
          <p:nvPr/>
        </p:nvSpPr>
        <p:spPr>
          <a:xfrm>
            <a:off x="853497" y="2820150"/>
            <a:ext cx="380222" cy="212101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1052736"/>
            <a:ext cx="74168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pytlíku je 24 bonbonů. Honzík snědl z pytlíku jednu šestinu bonbonů.</a:t>
            </a:r>
          </a:p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BONBONŮ SNĚDL?</a:t>
            </a:r>
          </a:p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BONBONŮ ZŮSTALO V PYTLÍKU?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78" name="Skupina 77"/>
          <p:cNvGrpSpPr/>
          <p:nvPr/>
        </p:nvGrpSpPr>
        <p:grpSpPr>
          <a:xfrm>
            <a:off x="899592" y="2996952"/>
            <a:ext cx="2618835" cy="1698245"/>
            <a:chOff x="899592" y="2996952"/>
            <a:chExt cx="2618835" cy="1698245"/>
          </a:xfrm>
        </p:grpSpPr>
        <p:grpSp>
          <p:nvGrpSpPr>
            <p:cNvPr id="36" name="Skupina 35"/>
            <p:cNvGrpSpPr/>
            <p:nvPr/>
          </p:nvGrpSpPr>
          <p:grpSpPr>
            <a:xfrm>
              <a:off x="899592" y="2996952"/>
              <a:ext cx="305542" cy="1698245"/>
              <a:chOff x="899592" y="2996952"/>
              <a:chExt cx="305542" cy="1698245"/>
            </a:xfrm>
          </p:grpSpPr>
          <p:sp>
            <p:nvSpPr>
              <p:cNvPr id="3" name="Ovál 2"/>
              <p:cNvSpPr/>
              <p:nvPr/>
            </p:nvSpPr>
            <p:spPr>
              <a:xfrm>
                <a:off x="899592" y="2996952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Ovál 3"/>
              <p:cNvSpPr/>
              <p:nvPr/>
            </p:nvSpPr>
            <p:spPr>
              <a:xfrm>
                <a:off x="899592" y="343738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Ovál 4"/>
              <p:cNvSpPr/>
              <p:nvPr/>
            </p:nvSpPr>
            <p:spPr>
              <a:xfrm>
                <a:off x="917102" y="392271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vál 34"/>
              <p:cNvSpPr/>
              <p:nvPr/>
            </p:nvSpPr>
            <p:spPr>
              <a:xfrm>
                <a:off x="917102" y="4407165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7" name="Skupina 36"/>
            <p:cNvGrpSpPr/>
            <p:nvPr/>
          </p:nvGrpSpPr>
          <p:grpSpPr>
            <a:xfrm>
              <a:off x="1369501" y="2996952"/>
              <a:ext cx="305542" cy="1698245"/>
              <a:chOff x="899592" y="2996952"/>
              <a:chExt cx="305542" cy="1698245"/>
            </a:xfrm>
          </p:grpSpPr>
          <p:sp>
            <p:nvSpPr>
              <p:cNvPr id="38" name="Ovál 37"/>
              <p:cNvSpPr/>
              <p:nvPr/>
            </p:nvSpPr>
            <p:spPr>
              <a:xfrm>
                <a:off x="899592" y="2996952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vál 38"/>
              <p:cNvSpPr/>
              <p:nvPr/>
            </p:nvSpPr>
            <p:spPr>
              <a:xfrm>
                <a:off x="899592" y="343738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vál 39"/>
              <p:cNvSpPr/>
              <p:nvPr/>
            </p:nvSpPr>
            <p:spPr>
              <a:xfrm>
                <a:off x="917102" y="392271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Ovál 40"/>
              <p:cNvSpPr/>
              <p:nvPr/>
            </p:nvSpPr>
            <p:spPr>
              <a:xfrm>
                <a:off x="917102" y="4407165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7" name="Skupina 46"/>
            <p:cNvGrpSpPr/>
            <p:nvPr/>
          </p:nvGrpSpPr>
          <p:grpSpPr>
            <a:xfrm>
              <a:off x="1830347" y="2996952"/>
              <a:ext cx="305542" cy="1698245"/>
              <a:chOff x="899592" y="2996952"/>
              <a:chExt cx="305542" cy="1698245"/>
            </a:xfrm>
          </p:grpSpPr>
          <p:sp>
            <p:nvSpPr>
              <p:cNvPr id="48" name="Ovál 47"/>
              <p:cNvSpPr/>
              <p:nvPr/>
            </p:nvSpPr>
            <p:spPr>
              <a:xfrm>
                <a:off x="899592" y="2996952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899592" y="343738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917102" y="392271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917102" y="4407165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2291193" y="2996952"/>
              <a:ext cx="305542" cy="1698245"/>
              <a:chOff x="899592" y="2996952"/>
              <a:chExt cx="305542" cy="1698245"/>
            </a:xfrm>
          </p:grpSpPr>
          <p:sp>
            <p:nvSpPr>
              <p:cNvPr id="53" name="Ovál 52"/>
              <p:cNvSpPr/>
              <p:nvPr/>
            </p:nvSpPr>
            <p:spPr>
              <a:xfrm>
                <a:off x="899592" y="2996952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Ovál 53"/>
              <p:cNvSpPr/>
              <p:nvPr/>
            </p:nvSpPr>
            <p:spPr>
              <a:xfrm>
                <a:off x="899592" y="343738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vál 54"/>
              <p:cNvSpPr/>
              <p:nvPr/>
            </p:nvSpPr>
            <p:spPr>
              <a:xfrm>
                <a:off x="917102" y="392271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917102" y="4407165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7" name="Skupina 56"/>
            <p:cNvGrpSpPr/>
            <p:nvPr/>
          </p:nvGrpSpPr>
          <p:grpSpPr>
            <a:xfrm>
              <a:off x="2752039" y="2996952"/>
              <a:ext cx="305542" cy="1698245"/>
              <a:chOff x="899592" y="2996952"/>
              <a:chExt cx="305542" cy="1698245"/>
            </a:xfrm>
          </p:grpSpPr>
          <p:sp>
            <p:nvSpPr>
              <p:cNvPr id="58" name="Ovál 57"/>
              <p:cNvSpPr/>
              <p:nvPr/>
            </p:nvSpPr>
            <p:spPr>
              <a:xfrm>
                <a:off x="899592" y="2996952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/>
              <p:cNvSpPr/>
              <p:nvPr/>
            </p:nvSpPr>
            <p:spPr>
              <a:xfrm>
                <a:off x="899592" y="343738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/>
              <p:cNvSpPr/>
              <p:nvPr/>
            </p:nvSpPr>
            <p:spPr>
              <a:xfrm>
                <a:off x="917102" y="392271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vál 60"/>
              <p:cNvSpPr/>
              <p:nvPr/>
            </p:nvSpPr>
            <p:spPr>
              <a:xfrm>
                <a:off x="917102" y="4407165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2" name="Skupina 61"/>
            <p:cNvGrpSpPr/>
            <p:nvPr/>
          </p:nvGrpSpPr>
          <p:grpSpPr>
            <a:xfrm>
              <a:off x="3212885" y="2996952"/>
              <a:ext cx="305542" cy="1698245"/>
              <a:chOff x="899592" y="2996952"/>
              <a:chExt cx="305542" cy="1698245"/>
            </a:xfrm>
          </p:grpSpPr>
          <p:sp>
            <p:nvSpPr>
              <p:cNvPr id="63" name="Ovál 62"/>
              <p:cNvSpPr/>
              <p:nvPr/>
            </p:nvSpPr>
            <p:spPr>
              <a:xfrm>
                <a:off x="899592" y="2996952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Ovál 63"/>
              <p:cNvSpPr/>
              <p:nvPr/>
            </p:nvSpPr>
            <p:spPr>
              <a:xfrm>
                <a:off x="899592" y="343738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" name="Ovál 64"/>
              <p:cNvSpPr/>
              <p:nvPr/>
            </p:nvSpPr>
            <p:spPr>
              <a:xfrm>
                <a:off x="917102" y="392271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6" name="Ovál 65"/>
              <p:cNvSpPr/>
              <p:nvPr/>
            </p:nvSpPr>
            <p:spPr>
              <a:xfrm>
                <a:off x="917102" y="4407165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ovéPole 73"/>
              <p:cNvSpPr txBox="1"/>
              <p:nvPr/>
            </p:nvSpPr>
            <p:spPr>
              <a:xfrm>
                <a:off x="4788024" y="2996952"/>
                <a:ext cx="2592288" cy="9814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4000" b="1" i="1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  <m:r>
                      <a:rPr lang="cs-CZ" sz="40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𝐳</m:t>
                    </m:r>
                    <m:r>
                      <a:rPr lang="cs-CZ" sz="4000" b="1" i="1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  <m:r>
                      <a:rPr lang="cs-CZ" sz="4000" b="1" i="1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𝟐𝟒</m:t>
                    </m:r>
                    <m:r>
                      <a:rPr lang="cs-CZ" sz="40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=</m:t>
                    </m:r>
                    <m:r>
                      <a:rPr lang="cs-CZ" sz="40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𝟒</m:t>
                    </m:r>
                  </m:oMath>
                </a14:m>
                <a:r>
                  <a:rPr lang="cs-CZ" sz="40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40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2996952"/>
                <a:ext cx="2592288" cy="98148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ovéPole 74"/>
              <p:cNvSpPr txBox="1"/>
              <p:nvPr/>
            </p:nvSpPr>
            <p:spPr>
              <a:xfrm>
                <a:off x="4788024" y="4233282"/>
                <a:ext cx="3260509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4000" b="1" i="1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𝟐𝟒</m:t>
                    </m:r>
                    <m:r>
                      <a:rPr lang="cs-CZ" sz="40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40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𝟒</m:t>
                    </m:r>
                    <m:r>
                      <a:rPr lang="cs-CZ" sz="40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=</m:t>
                    </m:r>
                    <m:r>
                      <a:rPr lang="cs-CZ" sz="40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𝟐𝟎</m:t>
                    </m:r>
                  </m:oMath>
                </a14:m>
                <a:r>
                  <a:rPr lang="cs-CZ" sz="40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40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4233282"/>
                <a:ext cx="3260509" cy="70788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6" name="TextovéPole 75"/>
          <p:cNvSpPr txBox="1"/>
          <p:nvPr/>
        </p:nvSpPr>
        <p:spPr>
          <a:xfrm>
            <a:off x="853497" y="5097625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Honzík snědl 4 bonbony. 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853497" y="5559290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pytlíku zůstalo 20 bonbonů. 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80" name="Přímá spojnice 79"/>
          <p:cNvCxnSpPr/>
          <p:nvPr/>
        </p:nvCxnSpPr>
        <p:spPr>
          <a:xfrm flipV="1">
            <a:off x="853497" y="2622396"/>
            <a:ext cx="380222" cy="231877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1132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1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 animBg="1"/>
      <p:bldP spid="72" grpId="0" animBg="1"/>
      <p:bldP spid="71" grpId="0" animBg="1"/>
      <p:bldP spid="70" grpId="0" animBg="1"/>
      <p:bldP spid="69" grpId="0" animBg="1"/>
      <p:bldP spid="67" grpId="0" animBg="1"/>
      <p:bldP spid="2" grpId="0"/>
      <p:bldP spid="74" grpId="0"/>
      <p:bldP spid="75" grpId="0"/>
      <p:bldP spid="76" grpId="0"/>
      <p:bldP spid="7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Ovál 72"/>
          <p:cNvSpPr/>
          <p:nvPr/>
        </p:nvSpPr>
        <p:spPr>
          <a:xfrm>
            <a:off x="3180067" y="2820150"/>
            <a:ext cx="380222" cy="212101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72" name="Ovál 71"/>
          <p:cNvSpPr/>
          <p:nvPr/>
        </p:nvSpPr>
        <p:spPr>
          <a:xfrm>
            <a:off x="2695463" y="2820150"/>
            <a:ext cx="380222" cy="212101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71" name="Ovál 70"/>
          <p:cNvSpPr/>
          <p:nvPr/>
        </p:nvSpPr>
        <p:spPr>
          <a:xfrm>
            <a:off x="2252154" y="2866735"/>
            <a:ext cx="380222" cy="212101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70" name="Ovál 69"/>
          <p:cNvSpPr/>
          <p:nvPr/>
        </p:nvSpPr>
        <p:spPr>
          <a:xfrm>
            <a:off x="1783915" y="2858283"/>
            <a:ext cx="380222" cy="212101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69" name="Ovál 68"/>
          <p:cNvSpPr/>
          <p:nvPr/>
        </p:nvSpPr>
        <p:spPr>
          <a:xfrm>
            <a:off x="1318706" y="2862205"/>
            <a:ext cx="380222" cy="212101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67" name="Ovál 66"/>
          <p:cNvSpPr/>
          <p:nvPr/>
        </p:nvSpPr>
        <p:spPr>
          <a:xfrm>
            <a:off x="853497" y="2820150"/>
            <a:ext cx="380222" cy="212101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1052736"/>
            <a:ext cx="74168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Chlapci hráli kuličky. Martin vyhrál 24 kuliček a Jirka o jednu šestinu více než Martin.</a:t>
            </a:r>
          </a:p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KULIČEK VYHRÁL JIRKA?</a:t>
            </a:r>
          </a:p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KULIČEK VYHRÁLI OBA DOHROMADY?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899592" y="2996952"/>
            <a:ext cx="2618835" cy="1698245"/>
            <a:chOff x="899592" y="2996952"/>
            <a:chExt cx="2618835" cy="1698245"/>
          </a:xfrm>
        </p:grpSpPr>
        <p:grpSp>
          <p:nvGrpSpPr>
            <p:cNvPr id="36" name="Skupina 35"/>
            <p:cNvGrpSpPr/>
            <p:nvPr/>
          </p:nvGrpSpPr>
          <p:grpSpPr>
            <a:xfrm>
              <a:off x="899592" y="2996952"/>
              <a:ext cx="305542" cy="1698245"/>
              <a:chOff x="899592" y="2996952"/>
              <a:chExt cx="305542" cy="1698245"/>
            </a:xfrm>
          </p:grpSpPr>
          <p:sp>
            <p:nvSpPr>
              <p:cNvPr id="3" name="Ovál 2"/>
              <p:cNvSpPr/>
              <p:nvPr/>
            </p:nvSpPr>
            <p:spPr>
              <a:xfrm>
                <a:off x="899592" y="2996952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Ovál 3"/>
              <p:cNvSpPr/>
              <p:nvPr/>
            </p:nvSpPr>
            <p:spPr>
              <a:xfrm>
                <a:off x="899592" y="343738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Ovál 4"/>
              <p:cNvSpPr/>
              <p:nvPr/>
            </p:nvSpPr>
            <p:spPr>
              <a:xfrm>
                <a:off x="917102" y="392271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vál 34"/>
              <p:cNvSpPr/>
              <p:nvPr/>
            </p:nvSpPr>
            <p:spPr>
              <a:xfrm>
                <a:off x="917102" y="4407165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7" name="Skupina 36"/>
            <p:cNvGrpSpPr/>
            <p:nvPr/>
          </p:nvGrpSpPr>
          <p:grpSpPr>
            <a:xfrm>
              <a:off x="1369501" y="2996952"/>
              <a:ext cx="305542" cy="1698245"/>
              <a:chOff x="899592" y="2996952"/>
              <a:chExt cx="305542" cy="1698245"/>
            </a:xfrm>
          </p:grpSpPr>
          <p:sp>
            <p:nvSpPr>
              <p:cNvPr id="38" name="Ovál 37"/>
              <p:cNvSpPr/>
              <p:nvPr/>
            </p:nvSpPr>
            <p:spPr>
              <a:xfrm>
                <a:off x="899592" y="2996952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vál 38"/>
              <p:cNvSpPr/>
              <p:nvPr/>
            </p:nvSpPr>
            <p:spPr>
              <a:xfrm>
                <a:off x="899592" y="343738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vál 39"/>
              <p:cNvSpPr/>
              <p:nvPr/>
            </p:nvSpPr>
            <p:spPr>
              <a:xfrm>
                <a:off x="917102" y="392271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Ovál 40"/>
              <p:cNvSpPr/>
              <p:nvPr/>
            </p:nvSpPr>
            <p:spPr>
              <a:xfrm>
                <a:off x="917102" y="4407165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7" name="Skupina 46"/>
            <p:cNvGrpSpPr/>
            <p:nvPr/>
          </p:nvGrpSpPr>
          <p:grpSpPr>
            <a:xfrm>
              <a:off x="1830347" y="2996952"/>
              <a:ext cx="305542" cy="1698245"/>
              <a:chOff x="899592" y="2996952"/>
              <a:chExt cx="305542" cy="1698245"/>
            </a:xfrm>
          </p:grpSpPr>
          <p:sp>
            <p:nvSpPr>
              <p:cNvPr id="48" name="Ovál 47"/>
              <p:cNvSpPr/>
              <p:nvPr/>
            </p:nvSpPr>
            <p:spPr>
              <a:xfrm>
                <a:off x="899592" y="2996952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899592" y="343738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917102" y="392271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917102" y="4407165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2291193" y="2996952"/>
              <a:ext cx="305542" cy="1698245"/>
              <a:chOff x="899592" y="2996952"/>
              <a:chExt cx="305542" cy="1698245"/>
            </a:xfrm>
          </p:grpSpPr>
          <p:sp>
            <p:nvSpPr>
              <p:cNvPr id="53" name="Ovál 52"/>
              <p:cNvSpPr/>
              <p:nvPr/>
            </p:nvSpPr>
            <p:spPr>
              <a:xfrm>
                <a:off x="899592" y="2996952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Ovál 53"/>
              <p:cNvSpPr/>
              <p:nvPr/>
            </p:nvSpPr>
            <p:spPr>
              <a:xfrm>
                <a:off x="899592" y="343738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vál 54"/>
              <p:cNvSpPr/>
              <p:nvPr/>
            </p:nvSpPr>
            <p:spPr>
              <a:xfrm>
                <a:off x="917102" y="392271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917102" y="4407165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7" name="Skupina 56"/>
            <p:cNvGrpSpPr/>
            <p:nvPr/>
          </p:nvGrpSpPr>
          <p:grpSpPr>
            <a:xfrm>
              <a:off x="2752039" y="2996952"/>
              <a:ext cx="305542" cy="1698245"/>
              <a:chOff x="899592" y="2996952"/>
              <a:chExt cx="305542" cy="1698245"/>
            </a:xfrm>
          </p:grpSpPr>
          <p:sp>
            <p:nvSpPr>
              <p:cNvPr id="58" name="Ovál 57"/>
              <p:cNvSpPr/>
              <p:nvPr/>
            </p:nvSpPr>
            <p:spPr>
              <a:xfrm>
                <a:off x="899592" y="2996952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/>
              <p:cNvSpPr/>
              <p:nvPr/>
            </p:nvSpPr>
            <p:spPr>
              <a:xfrm>
                <a:off x="899592" y="343738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/>
              <p:cNvSpPr/>
              <p:nvPr/>
            </p:nvSpPr>
            <p:spPr>
              <a:xfrm>
                <a:off x="917102" y="392271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vál 60"/>
              <p:cNvSpPr/>
              <p:nvPr/>
            </p:nvSpPr>
            <p:spPr>
              <a:xfrm>
                <a:off x="917102" y="4407165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2" name="Skupina 61"/>
            <p:cNvGrpSpPr/>
            <p:nvPr/>
          </p:nvGrpSpPr>
          <p:grpSpPr>
            <a:xfrm>
              <a:off x="3212885" y="2996952"/>
              <a:ext cx="305542" cy="1698245"/>
              <a:chOff x="899592" y="2996952"/>
              <a:chExt cx="305542" cy="1698245"/>
            </a:xfrm>
          </p:grpSpPr>
          <p:sp>
            <p:nvSpPr>
              <p:cNvPr id="63" name="Ovál 62"/>
              <p:cNvSpPr/>
              <p:nvPr/>
            </p:nvSpPr>
            <p:spPr>
              <a:xfrm>
                <a:off x="899592" y="2996952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Ovál 63"/>
              <p:cNvSpPr/>
              <p:nvPr/>
            </p:nvSpPr>
            <p:spPr>
              <a:xfrm>
                <a:off x="899592" y="343738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" name="Ovál 64"/>
              <p:cNvSpPr/>
              <p:nvPr/>
            </p:nvSpPr>
            <p:spPr>
              <a:xfrm>
                <a:off x="917102" y="3922714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6" name="Ovál 65"/>
              <p:cNvSpPr/>
              <p:nvPr/>
            </p:nvSpPr>
            <p:spPr>
              <a:xfrm>
                <a:off x="917102" y="4407165"/>
                <a:ext cx="288032" cy="288032"/>
              </a:xfrm>
              <a:prstGeom prst="ellips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ovéPole 73"/>
              <p:cNvSpPr txBox="1"/>
              <p:nvPr/>
            </p:nvSpPr>
            <p:spPr>
              <a:xfrm>
                <a:off x="6300192" y="2818210"/>
                <a:ext cx="1872208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800" b="1" i="1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  <m:r>
                      <a:rPr lang="cs-CZ" sz="28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𝐳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𝟐𝟒</m:t>
                    </m:r>
                    <m:r>
                      <a:rPr lang="cs-CZ" sz="28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𝟒</m:t>
                    </m:r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2818210"/>
                <a:ext cx="1872208" cy="71468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ovéPole 74"/>
              <p:cNvSpPr txBox="1"/>
              <p:nvPr/>
            </p:nvSpPr>
            <p:spPr>
              <a:xfrm>
                <a:off x="6330213" y="3581400"/>
                <a:ext cx="223224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𝟐𝟒</m:t>
                    </m:r>
                    <m:r>
                      <a:rPr lang="cs-CZ" sz="28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𝟒</m:t>
                    </m:r>
                    <m:r>
                      <a:rPr lang="cs-CZ" sz="28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𝟐</m:t>
                    </m:r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8 </a:t>
                </a:r>
                <a:endParaRPr lang="cs-CZ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0213" y="3581400"/>
                <a:ext cx="2232248" cy="523220"/>
              </a:xfrm>
              <a:prstGeom prst="rect">
                <a:avLst/>
              </a:prstGeom>
              <a:blipFill rotWithShape="1">
                <a:blip r:embed="rId3"/>
                <a:stretch>
                  <a:fillRect t="-11765" r="-5177" b="-4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6" name="TextovéPole 75"/>
          <p:cNvSpPr txBox="1"/>
          <p:nvPr/>
        </p:nvSpPr>
        <p:spPr>
          <a:xfrm>
            <a:off x="853497" y="5097625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Jirka vyhrál 28 kuliček.  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853497" y="5559290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Oba dohromady vyhráli 52 kuliček. 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5" name="Skupina 44"/>
          <p:cNvGrpSpPr/>
          <p:nvPr/>
        </p:nvGrpSpPr>
        <p:grpSpPr>
          <a:xfrm>
            <a:off x="3826974" y="3031536"/>
            <a:ext cx="305542" cy="1698245"/>
            <a:chOff x="899592" y="2996952"/>
            <a:chExt cx="305542" cy="1698245"/>
          </a:xfrm>
        </p:grpSpPr>
        <p:sp>
          <p:nvSpPr>
            <p:cNvPr id="46" name="Ovál 45"/>
            <p:cNvSpPr/>
            <p:nvPr/>
          </p:nvSpPr>
          <p:spPr>
            <a:xfrm>
              <a:off x="899592" y="2996952"/>
              <a:ext cx="288032" cy="288032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vál 67"/>
            <p:cNvSpPr/>
            <p:nvPr/>
          </p:nvSpPr>
          <p:spPr>
            <a:xfrm>
              <a:off x="899592" y="3437384"/>
              <a:ext cx="288032" cy="288032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vál 78"/>
            <p:cNvSpPr/>
            <p:nvPr/>
          </p:nvSpPr>
          <p:spPr>
            <a:xfrm>
              <a:off x="917102" y="3922714"/>
              <a:ext cx="288032" cy="288032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Ovál 80"/>
            <p:cNvSpPr/>
            <p:nvPr/>
          </p:nvSpPr>
          <p:spPr>
            <a:xfrm>
              <a:off x="917102" y="4407165"/>
              <a:ext cx="288032" cy="288032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4561908" y="2913941"/>
            <a:ext cx="12342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Jirka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4561909" y="4257020"/>
            <a:ext cx="15222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celkem</a:t>
            </a:r>
            <a:endParaRPr lang="cs-CZ" sz="28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3" name="TextovéPole 82"/>
              <p:cNvSpPr txBox="1"/>
              <p:nvPr/>
            </p:nvSpPr>
            <p:spPr>
              <a:xfrm>
                <a:off x="6330754" y="4257020"/>
                <a:ext cx="263373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00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𝟐𝟒</m:t>
                    </m:r>
                    <m:r>
                      <a:rPr lang="cs-CZ" sz="2800" b="1" i="0" smtClean="0">
                        <a:solidFill>
                          <a:srgbClr val="00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b="1" i="0" smtClean="0">
                        <a:solidFill>
                          <a:srgbClr val="00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𝟐𝟖</m:t>
                    </m:r>
                    <m:r>
                      <a:rPr lang="cs-CZ" sz="2800" b="1" i="0" smtClean="0">
                        <a:solidFill>
                          <a:srgbClr val="00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0" smtClean="0">
                        <a:solidFill>
                          <a:srgbClr val="00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𝟓𝟐</m:t>
                    </m:r>
                  </m:oMath>
                </a14:m>
                <a:r>
                  <a:rPr lang="cs-CZ" sz="2800" b="1" dirty="0" smtClean="0">
                    <a:solidFill>
                      <a:srgbClr val="0099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2800" b="1" dirty="0">
                  <a:solidFill>
                    <a:srgbClr val="0099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83" name="TextovéPole 8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0754" y="4257020"/>
                <a:ext cx="2633733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47697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2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2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 animBg="1"/>
      <p:bldP spid="72" grpId="0" animBg="1"/>
      <p:bldP spid="71" grpId="0" animBg="1"/>
      <p:bldP spid="70" grpId="0" animBg="1"/>
      <p:bldP spid="69" grpId="0" animBg="1"/>
      <p:bldP spid="67" grpId="0" animBg="1"/>
      <p:bldP spid="2" grpId="0"/>
      <p:bldP spid="74" grpId="0"/>
      <p:bldP spid="75" grpId="0"/>
      <p:bldP spid="76" grpId="0"/>
      <p:bldP spid="77" grpId="0"/>
      <p:bldP spid="6" grpId="0"/>
      <p:bldP spid="82" grpId="0"/>
      <p:bldP spid="8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vál 15"/>
          <p:cNvSpPr/>
          <p:nvPr/>
        </p:nvSpPr>
        <p:spPr>
          <a:xfrm>
            <a:off x="1544299" y="3609042"/>
            <a:ext cx="799189" cy="1125818"/>
          </a:xfrm>
          <a:prstGeom prst="ellipse">
            <a:avLst/>
          </a:prstGeom>
          <a:solidFill>
            <a:srgbClr val="FF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55576" y="1052736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tácku bylo 16 perníkových srdíček. Michal snědl jednu čtvrtinu, Alena jednu osminu a táta jednu polovinu. KOLIK SRDÍČEK ZBYLO MÁMĚ?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ovéPole 73"/>
              <p:cNvSpPr txBox="1"/>
              <p:nvPr/>
            </p:nvSpPr>
            <p:spPr>
              <a:xfrm>
                <a:off x="5856312" y="2341230"/>
                <a:ext cx="1872208" cy="7126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2800" b="1" i="1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  <m:r>
                      <a:rPr lang="cs-CZ" sz="2800" b="1" i="0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𝐳</m:t>
                    </m:r>
                    <m:r>
                      <a:rPr lang="cs-CZ" sz="2800" b="1" i="1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  <m:r>
                      <a:rPr lang="cs-CZ" sz="2800" b="1" i="0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𝟏𝟔</m:t>
                    </m:r>
                    <m:r>
                      <a:rPr lang="cs-CZ" sz="2800" b="1" i="0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0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𝟒</m:t>
                    </m:r>
                  </m:oMath>
                </a14:m>
                <a:r>
                  <a:rPr lang="cs-CZ" sz="28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2800" b="1" dirty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56312" y="2341230"/>
                <a:ext cx="1872208" cy="71263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7" name="TextovéPole 76"/>
          <p:cNvSpPr txBox="1"/>
          <p:nvPr/>
        </p:nvSpPr>
        <p:spPr>
          <a:xfrm>
            <a:off x="853497" y="5373216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Mámě zbyla jen dvě srdíčka. 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2563651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Michal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4349097" y="4121723"/>
            <a:ext cx="15222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táta</a:t>
            </a:r>
            <a:endParaRPr lang="cs-CZ" sz="28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853497" y="2596661"/>
            <a:ext cx="2983159" cy="2138199"/>
            <a:chOff x="853497" y="2903017"/>
            <a:chExt cx="2983159" cy="2138199"/>
          </a:xfrm>
        </p:grpSpPr>
        <p:grpSp>
          <p:nvGrpSpPr>
            <p:cNvPr id="10" name="Skupina 9"/>
            <p:cNvGrpSpPr/>
            <p:nvPr/>
          </p:nvGrpSpPr>
          <p:grpSpPr>
            <a:xfrm>
              <a:off x="853497" y="2903017"/>
              <a:ext cx="2983159" cy="457200"/>
              <a:chOff x="853497" y="2903017"/>
              <a:chExt cx="2983159" cy="457200"/>
            </a:xfrm>
          </p:grpSpPr>
          <p:sp>
            <p:nvSpPr>
              <p:cNvPr id="9" name="Srdce 8"/>
              <p:cNvSpPr/>
              <p:nvPr/>
            </p:nvSpPr>
            <p:spPr>
              <a:xfrm>
                <a:off x="853497" y="2903017"/>
                <a:ext cx="576064" cy="457200"/>
              </a:xfrm>
              <a:prstGeom prst="heart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Srdce 77"/>
              <p:cNvSpPr/>
              <p:nvPr/>
            </p:nvSpPr>
            <p:spPr>
              <a:xfrm>
                <a:off x="1655862" y="2903017"/>
                <a:ext cx="576064" cy="457200"/>
              </a:xfrm>
              <a:prstGeom prst="heart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Srdce 79"/>
              <p:cNvSpPr/>
              <p:nvPr/>
            </p:nvSpPr>
            <p:spPr>
              <a:xfrm>
                <a:off x="2458227" y="2903017"/>
                <a:ext cx="576064" cy="457200"/>
              </a:xfrm>
              <a:prstGeom prst="heart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Srdce 83"/>
              <p:cNvSpPr/>
              <p:nvPr/>
            </p:nvSpPr>
            <p:spPr>
              <a:xfrm>
                <a:off x="3260592" y="2903017"/>
                <a:ext cx="576064" cy="457200"/>
              </a:xfrm>
              <a:prstGeom prst="heart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5" name="Skupina 84"/>
            <p:cNvGrpSpPr/>
            <p:nvPr/>
          </p:nvGrpSpPr>
          <p:grpSpPr>
            <a:xfrm>
              <a:off x="853497" y="3437161"/>
              <a:ext cx="2983159" cy="457200"/>
              <a:chOff x="853497" y="2903017"/>
              <a:chExt cx="2983159" cy="457200"/>
            </a:xfrm>
          </p:grpSpPr>
          <p:sp>
            <p:nvSpPr>
              <p:cNvPr id="86" name="Srdce 85"/>
              <p:cNvSpPr/>
              <p:nvPr/>
            </p:nvSpPr>
            <p:spPr>
              <a:xfrm>
                <a:off x="853497" y="2903017"/>
                <a:ext cx="576064" cy="457200"/>
              </a:xfrm>
              <a:prstGeom prst="heart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Srdce 86"/>
              <p:cNvSpPr/>
              <p:nvPr/>
            </p:nvSpPr>
            <p:spPr>
              <a:xfrm>
                <a:off x="1655862" y="2903017"/>
                <a:ext cx="576064" cy="457200"/>
              </a:xfrm>
              <a:prstGeom prst="heart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Srdce 87"/>
              <p:cNvSpPr/>
              <p:nvPr/>
            </p:nvSpPr>
            <p:spPr>
              <a:xfrm>
                <a:off x="2458227" y="2903017"/>
                <a:ext cx="576064" cy="457200"/>
              </a:xfrm>
              <a:prstGeom prst="heart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Srdce 88"/>
              <p:cNvSpPr/>
              <p:nvPr/>
            </p:nvSpPr>
            <p:spPr>
              <a:xfrm>
                <a:off x="3260592" y="2903017"/>
                <a:ext cx="576064" cy="457200"/>
              </a:xfrm>
              <a:prstGeom prst="heart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0" name="Skupina 89"/>
            <p:cNvGrpSpPr/>
            <p:nvPr/>
          </p:nvGrpSpPr>
          <p:grpSpPr>
            <a:xfrm>
              <a:off x="853497" y="3971305"/>
              <a:ext cx="2983159" cy="457200"/>
              <a:chOff x="853497" y="2903017"/>
              <a:chExt cx="2983159" cy="457200"/>
            </a:xfrm>
          </p:grpSpPr>
          <p:sp>
            <p:nvSpPr>
              <p:cNvPr id="91" name="Srdce 90"/>
              <p:cNvSpPr/>
              <p:nvPr/>
            </p:nvSpPr>
            <p:spPr>
              <a:xfrm>
                <a:off x="853497" y="2903017"/>
                <a:ext cx="576064" cy="457200"/>
              </a:xfrm>
              <a:prstGeom prst="heart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2" name="Srdce 91"/>
              <p:cNvSpPr/>
              <p:nvPr/>
            </p:nvSpPr>
            <p:spPr>
              <a:xfrm>
                <a:off x="1655862" y="2903017"/>
                <a:ext cx="576064" cy="457200"/>
              </a:xfrm>
              <a:prstGeom prst="heart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3" name="Srdce 92"/>
              <p:cNvSpPr/>
              <p:nvPr/>
            </p:nvSpPr>
            <p:spPr>
              <a:xfrm>
                <a:off x="2458227" y="2903017"/>
                <a:ext cx="576064" cy="457200"/>
              </a:xfrm>
              <a:prstGeom prst="heart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Srdce 93"/>
              <p:cNvSpPr/>
              <p:nvPr/>
            </p:nvSpPr>
            <p:spPr>
              <a:xfrm>
                <a:off x="3260592" y="2903017"/>
                <a:ext cx="576064" cy="457200"/>
              </a:xfrm>
              <a:prstGeom prst="heart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5" name="Skupina 94"/>
            <p:cNvGrpSpPr/>
            <p:nvPr/>
          </p:nvGrpSpPr>
          <p:grpSpPr>
            <a:xfrm>
              <a:off x="853497" y="4584016"/>
              <a:ext cx="2983159" cy="457200"/>
              <a:chOff x="853497" y="2903017"/>
              <a:chExt cx="2983159" cy="457200"/>
            </a:xfrm>
          </p:grpSpPr>
          <p:sp>
            <p:nvSpPr>
              <p:cNvPr id="96" name="Srdce 95"/>
              <p:cNvSpPr/>
              <p:nvPr/>
            </p:nvSpPr>
            <p:spPr>
              <a:xfrm>
                <a:off x="853497" y="2903017"/>
                <a:ext cx="576064" cy="457200"/>
              </a:xfrm>
              <a:prstGeom prst="heart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7" name="Srdce 96"/>
              <p:cNvSpPr/>
              <p:nvPr/>
            </p:nvSpPr>
            <p:spPr>
              <a:xfrm>
                <a:off x="1655862" y="2903017"/>
                <a:ext cx="576064" cy="457200"/>
              </a:xfrm>
              <a:prstGeom prst="heart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8" name="Srdce 97"/>
              <p:cNvSpPr/>
              <p:nvPr/>
            </p:nvSpPr>
            <p:spPr>
              <a:xfrm>
                <a:off x="2458227" y="2903017"/>
                <a:ext cx="576064" cy="457200"/>
              </a:xfrm>
              <a:prstGeom prst="heart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9" name="Srdce 98"/>
              <p:cNvSpPr/>
              <p:nvPr/>
            </p:nvSpPr>
            <p:spPr>
              <a:xfrm>
                <a:off x="3260592" y="2903017"/>
                <a:ext cx="576064" cy="457200"/>
              </a:xfrm>
              <a:prstGeom prst="heart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100" name="TextovéPole 99"/>
          <p:cNvSpPr txBox="1"/>
          <p:nvPr/>
        </p:nvSpPr>
        <p:spPr>
          <a:xfrm>
            <a:off x="4283968" y="3310876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Alena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1" name="TextovéPole 100"/>
              <p:cNvSpPr txBox="1"/>
              <p:nvPr/>
            </p:nvSpPr>
            <p:spPr>
              <a:xfrm>
                <a:off x="5856312" y="3216170"/>
                <a:ext cx="1872208" cy="7148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  <m:r>
                      <a:rPr lang="cs-CZ" sz="2800" b="1" i="1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  <m:r>
                      <a:rPr lang="cs-CZ" sz="28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𝐳</m:t>
                    </m:r>
                    <m:r>
                      <a:rPr lang="cs-CZ" sz="2800" b="1" i="1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  <m:r>
                      <a:rPr lang="cs-CZ" sz="28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𝟏𝟔</m:t>
                    </m:r>
                    <m:r>
                      <a:rPr lang="cs-CZ" sz="28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=</m:t>
                    </m:r>
                    <m:r>
                      <a:rPr lang="cs-CZ" sz="2800" b="1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𝟐</m:t>
                    </m:r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01" name="TextovéPole 10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56312" y="3216170"/>
                <a:ext cx="1872208" cy="71481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2" name="TextovéPole 101"/>
              <p:cNvSpPr txBox="1"/>
              <p:nvPr/>
            </p:nvSpPr>
            <p:spPr>
              <a:xfrm>
                <a:off x="5871356" y="4150843"/>
                <a:ext cx="1872208" cy="7126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0099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99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99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2800" b="1" i="1" smtClean="0">
                        <a:solidFill>
                          <a:srgbClr val="00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  <m:r>
                      <a:rPr lang="cs-CZ" sz="2800" b="1" i="0" smtClean="0">
                        <a:solidFill>
                          <a:srgbClr val="00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𝐳</m:t>
                    </m:r>
                    <m:r>
                      <a:rPr lang="cs-CZ" sz="2800" b="1" i="1" smtClean="0">
                        <a:solidFill>
                          <a:srgbClr val="00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  <m:r>
                      <a:rPr lang="cs-CZ" sz="2800" b="1" i="0" smtClean="0">
                        <a:solidFill>
                          <a:srgbClr val="00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𝟏𝟔</m:t>
                    </m:r>
                    <m:r>
                      <a:rPr lang="cs-CZ" sz="2800" b="1" i="0" smtClean="0">
                        <a:solidFill>
                          <a:srgbClr val="00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=</m:t>
                    </m:r>
                  </m:oMath>
                </a14:m>
                <a:r>
                  <a:rPr lang="cs-CZ" sz="2800" b="1" dirty="0" smtClean="0">
                    <a:solidFill>
                      <a:srgbClr val="0099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8 </a:t>
                </a:r>
                <a:endParaRPr lang="cs-CZ" sz="2800" b="1" dirty="0">
                  <a:solidFill>
                    <a:srgbClr val="0099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02" name="TextovéPole 10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1356" y="4150843"/>
                <a:ext cx="1872208" cy="712631"/>
              </a:xfrm>
              <a:prstGeom prst="rect">
                <a:avLst/>
              </a:prstGeom>
              <a:blipFill rotWithShape="1">
                <a:blip r:embed="rId4"/>
                <a:stretch>
                  <a:fillRect r="-9121" b="-170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 flipV="1">
            <a:off x="853497" y="2492896"/>
            <a:ext cx="576064" cy="560965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V="1">
            <a:off x="853497" y="3030393"/>
            <a:ext cx="576064" cy="560965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V="1">
            <a:off x="853497" y="3567890"/>
            <a:ext cx="576064" cy="560965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 flipV="1">
            <a:off x="853497" y="4192057"/>
            <a:ext cx="576064" cy="560965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 flipV="1">
            <a:off x="1655862" y="2525906"/>
            <a:ext cx="576064" cy="56096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 flipV="1">
            <a:off x="1655862" y="3030393"/>
            <a:ext cx="576064" cy="56096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 flipV="1">
            <a:off x="2459815" y="2485211"/>
            <a:ext cx="576064" cy="560965"/>
          </a:xfrm>
          <a:prstGeom prst="line">
            <a:avLst/>
          </a:prstGeom>
          <a:ln w="38100">
            <a:solidFill>
              <a:srgbClr val="00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 flipV="1">
            <a:off x="2458227" y="3027040"/>
            <a:ext cx="576064" cy="560965"/>
          </a:xfrm>
          <a:prstGeom prst="line">
            <a:avLst/>
          </a:prstGeom>
          <a:ln w="38100">
            <a:solidFill>
              <a:srgbClr val="00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 flipV="1">
            <a:off x="2456639" y="3568869"/>
            <a:ext cx="576064" cy="560965"/>
          </a:xfrm>
          <a:prstGeom prst="line">
            <a:avLst/>
          </a:prstGeom>
          <a:ln w="38100">
            <a:solidFill>
              <a:srgbClr val="00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flipV="1">
            <a:off x="2419571" y="4225777"/>
            <a:ext cx="576064" cy="560965"/>
          </a:xfrm>
          <a:prstGeom prst="line">
            <a:avLst/>
          </a:prstGeom>
          <a:ln w="38100">
            <a:solidFill>
              <a:srgbClr val="00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 flipV="1">
            <a:off x="3260592" y="2466075"/>
            <a:ext cx="576064" cy="560965"/>
          </a:xfrm>
          <a:prstGeom prst="line">
            <a:avLst/>
          </a:prstGeom>
          <a:ln w="38100">
            <a:solidFill>
              <a:srgbClr val="00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flipV="1">
            <a:off x="3260592" y="3030393"/>
            <a:ext cx="576064" cy="560965"/>
          </a:xfrm>
          <a:prstGeom prst="line">
            <a:avLst/>
          </a:prstGeom>
          <a:ln w="38100">
            <a:solidFill>
              <a:srgbClr val="00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 flipV="1">
            <a:off x="3260592" y="3594711"/>
            <a:ext cx="576064" cy="560965"/>
          </a:xfrm>
          <a:prstGeom prst="line">
            <a:avLst/>
          </a:prstGeom>
          <a:ln w="38100">
            <a:solidFill>
              <a:srgbClr val="00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flipV="1">
            <a:off x="3260592" y="4226675"/>
            <a:ext cx="576064" cy="560965"/>
          </a:xfrm>
          <a:prstGeom prst="line">
            <a:avLst/>
          </a:prstGeom>
          <a:ln w="38100">
            <a:solidFill>
              <a:srgbClr val="00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630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1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1" dur="2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" grpId="0"/>
      <p:bldP spid="74" grpId="0"/>
      <p:bldP spid="77" grpId="0"/>
      <p:bldP spid="6" grpId="0"/>
      <p:bldP spid="82" grpId="0"/>
      <p:bldP spid="100" grpId="0"/>
      <p:bldP spid="101" grpId="0"/>
      <p:bldP spid="10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666</TotalTime>
  <Words>234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</cp:lastModifiedBy>
  <cp:revision>62</cp:revision>
  <dcterms:created xsi:type="dcterms:W3CDTF">2011-06-20T10:40:08Z</dcterms:created>
  <dcterms:modified xsi:type="dcterms:W3CDTF">2013-05-08T11:15:50Z</dcterms:modified>
</cp:coreProperties>
</file>