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68" r:id="rId4"/>
    <p:sldId id="272" r:id="rId5"/>
    <p:sldId id="273" r:id="rId6"/>
    <p:sldId id="27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6600"/>
    <a:srgbClr val="009900"/>
    <a:srgbClr val="FFCCFF"/>
    <a:srgbClr val="800080"/>
    <a:srgbClr val="CC6600"/>
    <a:srgbClr val="FFFFCC"/>
    <a:srgbClr val="FFCC99"/>
    <a:srgbClr val="FF3300"/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VY_32_INOVACE_05M_Zlomek</a:t>
          </a:r>
          <a:r>
            <a:rPr lang="cs-CZ" sz="1600" baseline="0" dirty="0" smtClean="0">
              <a:solidFill>
                <a:schemeClr val="tx2"/>
              </a:solidFill>
            </a:rPr>
            <a:t>, </a:t>
          </a:r>
          <a:r>
            <a:rPr lang="cs-CZ" sz="1600" baseline="0" smtClean="0">
              <a:solidFill>
                <a:schemeClr val="tx2"/>
              </a:solidFill>
            </a:rPr>
            <a:t>výpočet více částí </a:t>
          </a:r>
          <a:r>
            <a:rPr lang="cs-CZ" sz="1600" baseline="0" dirty="0" smtClean="0">
              <a:solidFill>
                <a:schemeClr val="tx2"/>
              </a:solidFill>
            </a:rPr>
            <a:t>z celku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VY_32_INOVACE_05M_Zlomek</a:t>
          </a:r>
          <a:r>
            <a:rPr lang="cs-CZ" sz="1600" kern="1200" baseline="0" dirty="0" smtClean="0">
              <a:solidFill>
                <a:schemeClr val="tx2"/>
              </a:solidFill>
            </a:rPr>
            <a:t>, </a:t>
          </a:r>
          <a:r>
            <a:rPr lang="cs-CZ" sz="1600" kern="1200" baseline="0" smtClean="0">
              <a:solidFill>
                <a:schemeClr val="tx2"/>
              </a:solidFill>
            </a:rPr>
            <a:t>výpočet více částí </a:t>
          </a:r>
          <a:r>
            <a:rPr lang="cs-CZ" sz="1600" kern="1200" baseline="0" dirty="0" smtClean="0">
              <a:solidFill>
                <a:schemeClr val="tx2"/>
              </a:solidFill>
            </a:rPr>
            <a:t>z celku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6454825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výpočtu jedné části z celku, výpočet více částí z celku.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24.2.2013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5004048" y="2348880"/>
            <a:ext cx="3528392" cy="866360"/>
          </a:xfrm>
          <a:prstGeom prst="rect">
            <a:avLst/>
          </a:prstGeom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</a:t>
            </a:r>
            <a:r>
              <a:rPr lang="cs-CZ" sz="3200" b="1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     =  12 vajec</a:t>
            </a:r>
            <a:endParaRPr lang="cs-CZ" sz="3200" b="1" dirty="0">
              <a:ln w="11430"/>
              <a:solidFill>
                <a:schemeClr val="tx1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98" name="Picture 2" descr="C:\Users\spravce\AppData\Local\Microsoft\Windows\Temporary Internet Files\Content.IE5\ED78VNRJ\MP9004424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92" y="2178351"/>
            <a:ext cx="3779912" cy="28349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 rot="5400000">
            <a:off x="-504564" y="3150459"/>
            <a:ext cx="2880320" cy="936105"/>
            <a:chOff x="5148064" y="2564904"/>
            <a:chExt cx="1446786" cy="1440160"/>
          </a:xfrm>
        </p:grpSpPr>
        <p:grpSp>
          <p:nvGrpSpPr>
            <p:cNvPr id="21" name="Skupina 20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25" name="Oblouk 24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louk 25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23" name="Oblouk 22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louk 23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7" name="Skupina 26"/>
          <p:cNvGrpSpPr/>
          <p:nvPr/>
        </p:nvGrpSpPr>
        <p:grpSpPr>
          <a:xfrm rot="5400000">
            <a:off x="458346" y="3169046"/>
            <a:ext cx="2880320" cy="936105"/>
            <a:chOff x="5148064" y="2564904"/>
            <a:chExt cx="1446786" cy="1440160"/>
          </a:xfrm>
        </p:grpSpPr>
        <p:grpSp>
          <p:nvGrpSpPr>
            <p:cNvPr id="28" name="Skupina 27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32" name="Oblouk 31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louk 32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9" name="Skupina 28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30" name="Oblouk 29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louk 30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 rot="5400000">
            <a:off x="1427751" y="3127766"/>
            <a:ext cx="2880320" cy="936105"/>
            <a:chOff x="5148064" y="2564904"/>
            <a:chExt cx="1446786" cy="1440160"/>
          </a:xfrm>
        </p:grpSpPr>
        <p:grpSp>
          <p:nvGrpSpPr>
            <p:cNvPr id="35" name="Skupina 34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39" name="Oblouk 38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louk 39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37" name="Oblouk 36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louk 37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1" name="Skupina 40"/>
          <p:cNvGrpSpPr/>
          <p:nvPr/>
        </p:nvGrpSpPr>
        <p:grpSpPr>
          <a:xfrm rot="5400000">
            <a:off x="2363857" y="3127767"/>
            <a:ext cx="2880320" cy="936105"/>
            <a:chOff x="5148064" y="2564904"/>
            <a:chExt cx="1446786" cy="1440160"/>
          </a:xfrm>
        </p:grpSpPr>
        <p:grpSp>
          <p:nvGrpSpPr>
            <p:cNvPr id="42" name="Skupina 41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46" name="Oblouk 45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louk 46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44" name="Oblouk 43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louk 44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9" name="Nadpis 3"/>
          <p:cNvSpPr txBox="1">
            <a:spLocks/>
          </p:cNvSpPr>
          <p:nvPr/>
        </p:nvSpPr>
        <p:spPr>
          <a:xfrm>
            <a:off x="619944" y="989112"/>
            <a:ext cx="8305800" cy="866360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Výpočet jedné části z celku</a:t>
            </a:r>
            <a:endParaRPr lang="cs-CZ" sz="44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Nadpis 3"/>
              <p:cNvSpPr txBox="1">
                <a:spLocks/>
              </p:cNvSpPr>
              <p:nvPr/>
            </p:nvSpPr>
            <p:spPr>
              <a:xfrm>
                <a:off x="5024062" y="3068960"/>
                <a:ext cx="2160240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C0000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4 části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0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4062" y="3068960"/>
                <a:ext cx="2160240" cy="866360"/>
              </a:xfrm>
              <a:prstGeom prst="rect">
                <a:avLst/>
              </a:prstGeom>
              <a:blipFill rotWithShape="1">
                <a:blip r:embed="rId3"/>
                <a:stretch>
                  <a:fillRect l="-1014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Nadpis 3"/>
              <p:cNvSpPr txBox="1">
                <a:spLocks/>
              </p:cNvSpPr>
              <p:nvPr/>
            </p:nvSpPr>
            <p:spPr>
              <a:xfrm>
                <a:off x="5024062" y="3924703"/>
                <a:ext cx="2160240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1 část 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1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4062" y="3924703"/>
                <a:ext cx="2160240" cy="866360"/>
              </a:xfrm>
              <a:prstGeom prst="rect">
                <a:avLst/>
              </a:prstGeom>
              <a:blipFill rotWithShape="1">
                <a:blip r:embed="rId4"/>
                <a:stretch>
                  <a:fillRect l="-10141" b="-190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5" name="Skupina 54"/>
          <p:cNvGrpSpPr/>
          <p:nvPr/>
        </p:nvGrpSpPr>
        <p:grpSpPr>
          <a:xfrm>
            <a:off x="4104455" y="5366387"/>
            <a:ext cx="4266699" cy="921229"/>
            <a:chOff x="4104455" y="5366387"/>
            <a:chExt cx="4266699" cy="921229"/>
          </a:xfrm>
        </p:grpSpPr>
        <p:sp>
          <p:nvSpPr>
            <p:cNvPr id="54" name="Obdélník 53"/>
            <p:cNvSpPr/>
            <p:nvPr/>
          </p:nvSpPr>
          <p:spPr>
            <a:xfrm>
              <a:off x="4104455" y="5373216"/>
              <a:ext cx="4104457" cy="91440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4262910" y="5366387"/>
              <a:ext cx="4108244" cy="873189"/>
              <a:chOff x="818387" y="5438395"/>
              <a:chExt cx="4928779" cy="873189"/>
            </a:xfrm>
            <a:noFill/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52" name="Nadpis 3"/>
                  <p:cNvSpPr txBox="1">
                    <a:spLocks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grpFill/>
                </p:spPr>
                <p:txBody>
                  <a:bodyPr anchor="ctr">
                    <a:noAutofit/>
                    <a:scene3d>
                      <a:camera prst="orthographicFront"/>
                      <a:lightRig rig="glow" dir="tl">
                        <a:rot lat="0" lon="0" rev="5400000"/>
                      </a:lightRig>
                    </a:scene3d>
                    <a:sp3d contourW="12700">
                      <a:bevelT w="25400" h="25400"/>
                      <a:contourClr>
                        <a:schemeClr val="accent6">
                          <a:shade val="73000"/>
                        </a:schemeClr>
                      </a:contourClr>
                    </a:sp3d>
                  </a:bodyPr>
                  <a:lstStyle>
                    <a:lvl1pPr algn="l" rtl="0" eaLnBrk="1" latinLnBrk="0" hangingPunct="1">
                      <a:spcBef>
                        <a:spcPct val="0"/>
                      </a:spcBef>
                      <a:buNone/>
                      <a:defRPr kumimoji="0" sz="5000" b="0" kern="120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+mj-ea"/>
                        <a:cs typeface="+mj-cs"/>
                      </a:defRPr>
                    </a:lvl1pPr>
                  </a:lstStyle>
                  <a:p>
                    <a:r>
                      <a:rPr lang="cs-CZ" sz="3200" b="1" dirty="0" smtClean="0">
                        <a:ln w="11430"/>
                        <a:solidFill>
                          <a:srgbClr val="002060"/>
                        </a:solidFill>
                        <a:effectLst>
                          <a:outerShdw blurRad="80000" dist="40000" dir="5040000" algn="tl">
                            <a:srgbClr val="000000">
                              <a:alpha val="30000"/>
                            </a:srgbClr>
                          </a:outerShdw>
                        </a:effectLst>
                      </a:rPr>
                      <a:t> </a:t>
                    </a:r>
                    <a14:m>
                      <m:oMath xmlns:m="http://schemas.openxmlformats.org/officeDocument/2006/math">
                        <m:f>
                          <m:fPr>
                            <m:ctrlP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𝟒</m:t>
                            </m:r>
                          </m:den>
                        </m:f>
                      </m:oMath>
                    </a14:m>
                    <a:endParaRPr lang="cs-CZ" sz="3200" b="1" dirty="0">
                      <a:ln w="11430"/>
                      <a:solidFill>
                        <a:srgbClr val="002060"/>
                      </a:solidFill>
                      <a:effectLst>
                        <a:outerShdw blurRad="80000" dist="40000" dir="5040000" algn="tl">
                          <a:srgbClr val="000000">
                            <a:alpha val="30000"/>
                          </a:srgbClr>
                        </a:outerShdw>
                      </a:effectLst>
                    </a:endParaRPr>
                  </a:p>
                </p:txBody>
              </p:sp>
            </mc:Choice>
            <mc:Fallback xmlns="">
              <p:sp>
                <p:nvSpPr>
                  <p:cNvPr id="52" name="Nadpis 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b="-279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53" name="Nadpis 3"/>
              <p:cNvSpPr txBox="1">
                <a:spLocks/>
              </p:cNvSpPr>
              <p:nvPr/>
            </p:nvSpPr>
            <p:spPr>
              <a:xfrm>
                <a:off x="1309476" y="5438395"/>
                <a:ext cx="4437690" cy="866360"/>
              </a:xfrm>
              <a:prstGeom prst="rect">
                <a:avLst/>
              </a:prstGeom>
              <a:grpFill/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z</a:t>
                </a:r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 12  =  12  :  4  =  3</a:t>
                </a:r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0708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9" grpId="0"/>
      <p:bldP spid="50" grpId="0"/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842762" y="1956809"/>
            <a:ext cx="3528392" cy="866360"/>
          </a:xfrm>
          <a:prstGeom prst="rect">
            <a:avLst/>
          </a:prstGeom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</a:t>
            </a:r>
            <a:r>
              <a:rPr lang="cs-CZ" sz="3200" b="1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     =  12 vajec</a:t>
            </a:r>
            <a:endParaRPr lang="cs-CZ" sz="3200" b="1" dirty="0">
              <a:ln w="11430"/>
              <a:solidFill>
                <a:schemeClr val="tx1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98" name="Picture 2" descr="C:\Users\spravce\AppData\Local\Microsoft\Windows\Temporary Internet Files\Content.IE5\ED78VNRJ\MP9004424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92" y="2178351"/>
            <a:ext cx="3779912" cy="28349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 rot="5400000">
            <a:off x="-504564" y="3150459"/>
            <a:ext cx="2880320" cy="936105"/>
            <a:chOff x="5148064" y="2564904"/>
            <a:chExt cx="1446786" cy="1440160"/>
          </a:xfrm>
        </p:grpSpPr>
        <p:grpSp>
          <p:nvGrpSpPr>
            <p:cNvPr id="21" name="Skupina 20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25" name="Oblouk 24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louk 25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23" name="Oblouk 22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louk 23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7" name="Skupina 26"/>
          <p:cNvGrpSpPr/>
          <p:nvPr/>
        </p:nvGrpSpPr>
        <p:grpSpPr>
          <a:xfrm rot="5400000">
            <a:off x="458346" y="3169046"/>
            <a:ext cx="2880320" cy="936105"/>
            <a:chOff x="5148064" y="2564904"/>
            <a:chExt cx="1446786" cy="1440160"/>
          </a:xfrm>
        </p:grpSpPr>
        <p:grpSp>
          <p:nvGrpSpPr>
            <p:cNvPr id="28" name="Skupina 27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32" name="Oblouk 31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louk 32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9" name="Skupina 28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30" name="Oblouk 29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louk 30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 rot="5400000">
            <a:off x="1427751" y="3127766"/>
            <a:ext cx="2880320" cy="936105"/>
            <a:chOff x="5148064" y="2564904"/>
            <a:chExt cx="1446786" cy="1440160"/>
          </a:xfrm>
        </p:grpSpPr>
        <p:grpSp>
          <p:nvGrpSpPr>
            <p:cNvPr id="35" name="Skupina 34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39" name="Oblouk 38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louk 39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37" name="Oblouk 36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louk 37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1" name="Skupina 40"/>
          <p:cNvGrpSpPr/>
          <p:nvPr/>
        </p:nvGrpSpPr>
        <p:grpSpPr>
          <a:xfrm rot="5400000">
            <a:off x="2363857" y="3127767"/>
            <a:ext cx="2880320" cy="936105"/>
            <a:chOff x="5148064" y="2564904"/>
            <a:chExt cx="1446786" cy="1440160"/>
          </a:xfrm>
        </p:grpSpPr>
        <p:grpSp>
          <p:nvGrpSpPr>
            <p:cNvPr id="42" name="Skupina 41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46" name="Oblouk 45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louk 46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44" name="Oblouk 43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louk 44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9" name="Nadpis 3"/>
          <p:cNvSpPr txBox="1">
            <a:spLocks/>
          </p:cNvSpPr>
          <p:nvPr/>
        </p:nvSpPr>
        <p:spPr>
          <a:xfrm>
            <a:off x="619944" y="989112"/>
            <a:ext cx="8305800" cy="866360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Výpočet více částí z celku</a:t>
            </a:r>
            <a:endParaRPr lang="cs-CZ" sz="44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Nadpis 3"/>
              <p:cNvSpPr txBox="1">
                <a:spLocks/>
              </p:cNvSpPr>
              <p:nvPr/>
            </p:nvSpPr>
            <p:spPr>
              <a:xfrm>
                <a:off x="4842762" y="2635780"/>
                <a:ext cx="2160240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C0000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4 části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0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762" y="2635780"/>
                <a:ext cx="2160240" cy="866360"/>
              </a:xfrm>
              <a:prstGeom prst="rect">
                <a:avLst/>
              </a:prstGeom>
              <a:blipFill rotWithShape="1">
                <a:blip r:embed="rId3"/>
                <a:stretch>
                  <a:fillRect l="-9859"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Nadpis 3"/>
              <p:cNvSpPr txBox="1">
                <a:spLocks/>
              </p:cNvSpPr>
              <p:nvPr/>
            </p:nvSpPr>
            <p:spPr>
              <a:xfrm>
                <a:off x="4842762" y="3356992"/>
                <a:ext cx="2160240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1 část 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1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762" y="3356992"/>
                <a:ext cx="2160240" cy="866360"/>
              </a:xfrm>
              <a:prstGeom prst="rect">
                <a:avLst/>
              </a:prstGeom>
              <a:blipFill rotWithShape="1">
                <a:blip r:embed="rId4"/>
                <a:stretch>
                  <a:fillRect l="-9859" b="-190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5" name="Skupina 54"/>
          <p:cNvGrpSpPr/>
          <p:nvPr/>
        </p:nvGrpSpPr>
        <p:grpSpPr>
          <a:xfrm>
            <a:off x="4734440" y="4243839"/>
            <a:ext cx="4266699" cy="921229"/>
            <a:chOff x="4104455" y="5366387"/>
            <a:chExt cx="4266699" cy="921229"/>
          </a:xfrm>
        </p:grpSpPr>
        <p:sp>
          <p:nvSpPr>
            <p:cNvPr id="54" name="Obdélník 53"/>
            <p:cNvSpPr/>
            <p:nvPr/>
          </p:nvSpPr>
          <p:spPr>
            <a:xfrm>
              <a:off x="4104455" y="5373216"/>
              <a:ext cx="4104457" cy="91440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4262910" y="5366387"/>
              <a:ext cx="4108244" cy="873189"/>
              <a:chOff x="818387" y="5438395"/>
              <a:chExt cx="4928779" cy="873189"/>
            </a:xfrm>
            <a:noFill/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52" name="Nadpis 3"/>
                  <p:cNvSpPr txBox="1">
                    <a:spLocks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grpFill/>
                </p:spPr>
                <p:txBody>
                  <a:bodyPr anchor="ctr">
                    <a:noAutofit/>
                    <a:scene3d>
                      <a:camera prst="orthographicFront"/>
                      <a:lightRig rig="glow" dir="tl">
                        <a:rot lat="0" lon="0" rev="5400000"/>
                      </a:lightRig>
                    </a:scene3d>
                    <a:sp3d contourW="12700">
                      <a:bevelT w="25400" h="25400"/>
                      <a:contourClr>
                        <a:schemeClr val="accent6">
                          <a:shade val="73000"/>
                        </a:schemeClr>
                      </a:contourClr>
                    </a:sp3d>
                  </a:bodyPr>
                  <a:lstStyle>
                    <a:lvl1pPr algn="l" rtl="0" eaLnBrk="1" latinLnBrk="0" hangingPunct="1">
                      <a:spcBef>
                        <a:spcPct val="0"/>
                      </a:spcBef>
                      <a:buNone/>
                      <a:defRPr kumimoji="0" sz="5000" b="0" kern="120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+mj-ea"/>
                        <a:cs typeface="+mj-cs"/>
                      </a:defRPr>
                    </a:lvl1pPr>
                  </a:lstStyle>
                  <a:p>
                    <a:r>
                      <a:rPr lang="cs-CZ" sz="3200" b="1" dirty="0" smtClean="0">
                        <a:ln w="11430"/>
                        <a:solidFill>
                          <a:srgbClr val="002060"/>
                        </a:solidFill>
                        <a:effectLst>
                          <a:outerShdw blurRad="80000" dist="40000" dir="5040000" algn="tl">
                            <a:srgbClr val="000000">
                              <a:alpha val="30000"/>
                            </a:srgbClr>
                          </a:outerShdw>
                        </a:effectLst>
                      </a:rPr>
                      <a:t> </a:t>
                    </a:r>
                    <a14:m>
                      <m:oMath xmlns:m="http://schemas.openxmlformats.org/officeDocument/2006/math">
                        <m:f>
                          <m:fPr>
                            <m:ctrlP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𝟒</m:t>
                            </m:r>
                          </m:den>
                        </m:f>
                      </m:oMath>
                    </a14:m>
                    <a:endParaRPr lang="cs-CZ" sz="3200" b="1" dirty="0">
                      <a:ln w="11430"/>
                      <a:solidFill>
                        <a:srgbClr val="002060"/>
                      </a:solidFill>
                      <a:effectLst>
                        <a:outerShdw blurRad="80000" dist="40000" dir="5040000" algn="tl">
                          <a:srgbClr val="000000">
                            <a:alpha val="30000"/>
                          </a:srgbClr>
                        </a:outerShdw>
                      </a:effectLst>
                    </a:endParaRPr>
                  </a:p>
                </p:txBody>
              </p:sp>
            </mc:Choice>
            <mc:Fallback xmlns="">
              <p:sp>
                <p:nvSpPr>
                  <p:cNvPr id="52" name="Nadpis 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b="-279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53" name="Nadpis 3"/>
              <p:cNvSpPr txBox="1">
                <a:spLocks/>
              </p:cNvSpPr>
              <p:nvPr/>
            </p:nvSpPr>
            <p:spPr>
              <a:xfrm>
                <a:off x="1309476" y="5438395"/>
                <a:ext cx="4437690" cy="866360"/>
              </a:xfrm>
              <a:prstGeom prst="rect">
                <a:avLst/>
              </a:prstGeom>
              <a:grpFill/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z</a:t>
                </a:r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 12  =  12  :  4  =  3</a:t>
                </a:r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Nadpis 3"/>
              <p:cNvSpPr txBox="1">
                <a:spLocks/>
              </p:cNvSpPr>
              <p:nvPr/>
            </p:nvSpPr>
            <p:spPr>
              <a:xfrm>
                <a:off x="467544" y="5415877"/>
                <a:ext cx="2457225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006600"/>
                    </a:solidFill>
                    <a:effectLst/>
                  </a:rPr>
                  <a:t>3 části 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006600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006600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006600"/>
                            </a:solidFill>
                            <a:effectLst/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660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56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415877"/>
                <a:ext cx="2457225" cy="86636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7" name="Skupina 56"/>
          <p:cNvGrpSpPr/>
          <p:nvPr/>
        </p:nvGrpSpPr>
        <p:grpSpPr>
          <a:xfrm>
            <a:off x="2785030" y="5422706"/>
            <a:ext cx="6216109" cy="921229"/>
            <a:chOff x="4104455" y="5366387"/>
            <a:chExt cx="5531386" cy="921229"/>
          </a:xfrm>
        </p:grpSpPr>
        <p:sp>
          <p:nvSpPr>
            <p:cNvPr id="58" name="Obdélník 57"/>
            <p:cNvSpPr/>
            <p:nvPr/>
          </p:nvSpPr>
          <p:spPr>
            <a:xfrm>
              <a:off x="4104455" y="5373216"/>
              <a:ext cx="5531386" cy="91440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= 9</a:t>
              </a:r>
              <a:endParaRPr lang="cs-CZ" dirty="0"/>
            </a:p>
          </p:txBody>
        </p:sp>
        <p:grpSp>
          <p:nvGrpSpPr>
            <p:cNvPr id="59" name="Skupina 58"/>
            <p:cNvGrpSpPr/>
            <p:nvPr/>
          </p:nvGrpSpPr>
          <p:grpSpPr>
            <a:xfrm>
              <a:off x="4262910" y="5366387"/>
              <a:ext cx="5248663" cy="873189"/>
              <a:chOff x="818387" y="5438395"/>
              <a:chExt cx="6296973" cy="873189"/>
            </a:xfrm>
            <a:noFill/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0" name="Nadpis 3"/>
                  <p:cNvSpPr txBox="1">
                    <a:spLocks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grpFill/>
                </p:spPr>
                <p:txBody>
                  <a:bodyPr anchor="ctr">
                    <a:noAutofit/>
                    <a:scene3d>
                      <a:camera prst="orthographicFront"/>
                      <a:lightRig rig="glow" dir="tl">
                        <a:rot lat="0" lon="0" rev="5400000"/>
                      </a:lightRig>
                    </a:scene3d>
                    <a:sp3d contourW="12700">
                      <a:bevelT w="25400" h="25400"/>
                      <a:contourClr>
                        <a:schemeClr val="accent6">
                          <a:shade val="73000"/>
                        </a:schemeClr>
                      </a:contourClr>
                    </a:sp3d>
                  </a:bodyPr>
                  <a:lstStyle>
                    <a:lvl1pPr algn="l" rtl="0" eaLnBrk="1" latinLnBrk="0" hangingPunct="1">
                      <a:spcBef>
                        <a:spcPct val="0"/>
                      </a:spcBef>
                      <a:buNone/>
                      <a:defRPr kumimoji="0" sz="5000" b="0" kern="120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+mj-ea"/>
                        <a:cs typeface="+mj-cs"/>
                      </a:defRPr>
                    </a:lvl1pPr>
                  </a:lstStyle>
                  <a:p>
                    <a:r>
                      <a:rPr lang="cs-CZ" sz="3200" b="1" dirty="0" smtClean="0">
                        <a:ln w="11430"/>
                        <a:solidFill>
                          <a:srgbClr val="002060"/>
                        </a:solidFill>
                        <a:effectLst>
                          <a:outerShdw blurRad="80000" dist="40000" dir="5040000" algn="tl">
                            <a:srgbClr val="000000">
                              <a:alpha val="30000"/>
                            </a:srgbClr>
                          </a:outerShdw>
                        </a:effectLst>
                      </a:rPr>
                      <a:t> </a:t>
                    </a:r>
                    <a14:m>
                      <m:oMath xmlns:m="http://schemas.openxmlformats.org/officeDocument/2006/math">
                        <m:f>
                          <m:fPr>
                            <m:ctrlP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1" i="1" smtClean="0">
                                <a:ln w="11430"/>
                                <a:solidFill>
                                  <a:srgbClr val="00800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𝟑</m:t>
                            </m:r>
                          </m:num>
                          <m:den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𝟒</m:t>
                            </m:r>
                          </m:den>
                        </m:f>
                      </m:oMath>
                    </a14:m>
                    <a:endParaRPr lang="cs-CZ" sz="3200" b="1" dirty="0">
                      <a:ln w="11430"/>
                      <a:solidFill>
                        <a:srgbClr val="002060"/>
                      </a:solidFill>
                      <a:effectLst>
                        <a:outerShdw blurRad="80000" dist="40000" dir="5040000" algn="tl">
                          <a:srgbClr val="000000">
                            <a:alpha val="30000"/>
                          </a:srgbClr>
                        </a:outerShdw>
                      </a:effectLst>
                    </a:endParaRPr>
                  </a:p>
                </p:txBody>
              </p:sp>
            </mc:Choice>
            <mc:Fallback xmlns="">
              <p:sp>
                <p:nvSpPr>
                  <p:cNvPr id="60" name="Nadpis 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 b="-281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61" name="Nadpis 3"/>
              <p:cNvSpPr txBox="1">
                <a:spLocks/>
              </p:cNvSpPr>
              <p:nvPr/>
            </p:nvSpPr>
            <p:spPr>
              <a:xfrm>
                <a:off x="1309476" y="5438395"/>
                <a:ext cx="5805884" cy="866360"/>
              </a:xfrm>
              <a:prstGeom prst="rect">
                <a:avLst/>
              </a:prstGeom>
              <a:grpFill/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z</a:t>
                </a:r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 12  =  </a:t>
                </a:r>
                <a:r>
                  <a:rPr lang="cs-CZ" sz="3200" b="1" dirty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(</a:t>
                </a:r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12  :  4) x </a:t>
                </a:r>
                <a:r>
                  <a:rPr lang="cs-CZ" sz="3200" b="1" dirty="0" smtClean="0">
                    <a:ln w="11430"/>
                    <a:solidFill>
                      <a:srgbClr val="00800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3</a:t>
                </a:r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   =  3 x 3 = 9</a:t>
                </a:r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41191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9" grpId="0"/>
      <p:bldP spid="50" grpId="0"/>
      <p:bldP spid="51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8541941"/>
              </p:ext>
            </p:extLst>
          </p:nvPr>
        </p:nvGraphicFramePr>
        <p:xfrm>
          <a:off x="899592" y="1235400"/>
          <a:ext cx="347613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5226"/>
                <a:gridCol w="695226"/>
                <a:gridCol w="695226"/>
                <a:gridCol w="695226"/>
                <a:gridCol w="69522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44008" y="1340767"/>
                <a:ext cx="424847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𝐳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𝟏𝟓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𝟏𝟓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: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sz="2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1340767"/>
                <a:ext cx="4248472" cy="7861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0357889"/>
              </p:ext>
            </p:extLst>
          </p:nvPr>
        </p:nvGraphicFramePr>
        <p:xfrm>
          <a:off x="899592" y="2996952"/>
          <a:ext cx="347613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5226"/>
                <a:gridCol w="695226"/>
                <a:gridCol w="695226"/>
                <a:gridCol w="695226"/>
                <a:gridCol w="69522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2545228"/>
              </p:ext>
            </p:extLst>
          </p:nvPr>
        </p:nvGraphicFramePr>
        <p:xfrm>
          <a:off x="899592" y="4725144"/>
          <a:ext cx="347613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5226"/>
                <a:gridCol w="695226"/>
                <a:gridCol w="695226"/>
                <a:gridCol w="695226"/>
                <a:gridCol w="69522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643129" y="3140968"/>
                <a:ext cx="424847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𝒛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𝟏𝟓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𝟏𝟓</m:t>
                          </m:r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𝟔</m:t>
                      </m:r>
                    </m:oMath>
                  </m:oMathPara>
                </a14:m>
                <a:endParaRPr lang="cs-CZ" sz="2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3129" y="3140968"/>
                <a:ext cx="4248472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678288" y="4869160"/>
                <a:ext cx="424847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𝒛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𝟏𝟓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𝟏𝟓</m:t>
                          </m:r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𝟗</m:t>
                      </m:r>
                    </m:oMath>
                  </m:oMathPara>
                </a14:m>
                <a:endParaRPr lang="cs-CZ" sz="2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8288" y="4869160"/>
                <a:ext cx="4248472" cy="786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50439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508861"/>
              </p:ext>
            </p:extLst>
          </p:nvPr>
        </p:nvGraphicFramePr>
        <p:xfrm>
          <a:off x="899592" y="1235400"/>
          <a:ext cx="347613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5226"/>
                <a:gridCol w="695226"/>
                <a:gridCol w="695226"/>
                <a:gridCol w="695226"/>
                <a:gridCol w="69522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1240469"/>
              </p:ext>
            </p:extLst>
          </p:nvPr>
        </p:nvGraphicFramePr>
        <p:xfrm>
          <a:off x="899592" y="2996952"/>
          <a:ext cx="347613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5226"/>
                <a:gridCol w="695226"/>
                <a:gridCol w="695226"/>
                <a:gridCol w="695226"/>
                <a:gridCol w="69522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0438065"/>
              </p:ext>
            </p:extLst>
          </p:nvPr>
        </p:nvGraphicFramePr>
        <p:xfrm>
          <a:off x="899592" y="4725144"/>
          <a:ext cx="347613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5226"/>
                <a:gridCol w="695226"/>
                <a:gridCol w="695226"/>
                <a:gridCol w="695226"/>
                <a:gridCol w="69522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842385" y="3140967"/>
                <a:ext cx="424847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𝒛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𝟏𝟓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𝟏𝟓</m:t>
                          </m:r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𝟏𝟓</m:t>
                      </m:r>
                    </m:oMath>
                  </m:oMathPara>
                </a14:m>
                <a:endParaRPr lang="cs-CZ" sz="2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385" y="3140967"/>
                <a:ext cx="4248472" cy="786177"/>
              </a:xfrm>
              <a:prstGeom prst="rect">
                <a:avLst/>
              </a:prstGeom>
              <a:blipFill rotWithShape="1">
                <a:blip r:embed="rId2"/>
                <a:stretch>
                  <a:fillRect b="-15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842385" y="4725888"/>
                <a:ext cx="2486000" cy="9905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4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4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:r>
                  <a:rPr lang="cs-CZ" sz="4000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</a:t>
                </a:r>
                <a:r>
                  <a:rPr lang="cs-CZ" sz="4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celek</a:t>
                </a:r>
                <a:endParaRPr lang="cs-CZ" sz="4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385" y="4725888"/>
                <a:ext cx="2486000" cy="990592"/>
              </a:xfrm>
              <a:prstGeom prst="rect">
                <a:avLst/>
              </a:prstGeom>
              <a:blipFill rotWithShape="1">
                <a:blip r:embed="rId3"/>
                <a:stretch>
                  <a:fillRect r="-10539" b="-184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771188" y="1412776"/>
                <a:ext cx="424847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𝒛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𝟏𝟓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𝟏𝟓</m:t>
                          </m:r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400" b="1" i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𝟏𝟐</m:t>
                      </m:r>
                    </m:oMath>
                  </m:oMathPara>
                </a14:m>
                <a:endParaRPr lang="cs-CZ" sz="2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1188" y="1412776"/>
                <a:ext cx="4248472" cy="786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686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673</TotalTime>
  <Words>258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60</cp:revision>
  <dcterms:created xsi:type="dcterms:W3CDTF">2011-06-20T10:40:08Z</dcterms:created>
  <dcterms:modified xsi:type="dcterms:W3CDTF">2013-05-08T11:16:14Z</dcterms:modified>
</cp:coreProperties>
</file>