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8" r:id="rId2"/>
    <p:sldId id="257" r:id="rId3"/>
    <p:sldId id="279" r:id="rId4"/>
    <p:sldId id="280" r:id="rId5"/>
    <p:sldId id="281" r:id="rId6"/>
    <p:sldId id="282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FF"/>
    <a:srgbClr val="009900"/>
    <a:srgbClr val="008000"/>
    <a:srgbClr val="006600"/>
    <a:srgbClr val="800080"/>
    <a:srgbClr val="CC6600"/>
    <a:srgbClr val="FFFFCC"/>
    <a:srgbClr val="FFCC99"/>
    <a:srgbClr val="FF3300"/>
    <a:srgbClr val="66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Styl s motivem 1 – zvýraznění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775DCB02-9BB8-47FD-8907-85C794F793BA}" styleName="Styl s motivem 1 – zvýraznění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ED083AE6-46FA-4A59-8FB0-9F97EB10719F}" styleName="Světlý styl 3 – zvýraznění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C4B1156A-380E-4F78-BDF5-A606A8083BF9}" styleName="Střední styl 4 – zvýraznění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F2DE63D5-997A-4646-A377-4702673A728D}" styleName="Světlý styl 2 – zvýraznění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F353AF2-72CC-413E-92DB-BF4F24AD5CA0}" type="doc">
      <dgm:prSet loTypeId="urn:microsoft.com/office/officeart/2005/8/layout/target3" loCatId="list" qsTypeId="urn:microsoft.com/office/officeart/2005/8/quickstyle/simple1" qsCatId="simple" csTypeId="urn:microsoft.com/office/officeart/2005/8/colors/accent1_4" csCatId="accent1" phldr="1"/>
      <dgm:spPr/>
      <dgm:t>
        <a:bodyPr/>
        <a:lstStyle/>
        <a:p>
          <a:endParaRPr lang="cs-CZ"/>
        </a:p>
      </dgm:t>
    </dgm:pt>
    <dgm:pt modelId="{EF97F5D6-4A81-49EA-AC2D-4DBD5DC024D2}">
      <dgm:prSet phldrT="[Text]" custT="1"/>
      <dgm:spPr/>
      <dgm:t>
        <a:bodyPr/>
        <a:lstStyle/>
        <a:p>
          <a:pPr algn="l"/>
          <a:r>
            <a:rPr lang="cs-CZ" sz="1000" dirty="0" smtClean="0"/>
            <a:t>NÁZEV ŠKOLY: </a:t>
          </a:r>
        </a:p>
        <a:p>
          <a:pPr algn="l"/>
          <a:r>
            <a:rPr lang="cs-CZ" sz="1600" b="0" dirty="0" smtClean="0">
              <a:solidFill>
                <a:schemeClr val="tx2"/>
              </a:solidFill>
            </a:rPr>
            <a:t>Základní škola a Mateřská škola Hrabová, okres Šumperk, </a:t>
          </a:r>
          <a:br>
            <a:rPr lang="cs-CZ" sz="1600" b="0" dirty="0" smtClean="0">
              <a:solidFill>
                <a:schemeClr val="tx2"/>
              </a:solidFill>
            </a:rPr>
          </a:br>
          <a:r>
            <a:rPr lang="cs-CZ" sz="1600" b="0" dirty="0" smtClean="0">
              <a:solidFill>
                <a:schemeClr val="tx2"/>
              </a:solidFill>
            </a:rPr>
            <a:t>příspěvková organizace</a:t>
          </a:r>
          <a:endParaRPr lang="cs-CZ" sz="1600" b="0" dirty="0">
            <a:solidFill>
              <a:schemeClr val="tx2"/>
            </a:solidFill>
          </a:endParaRPr>
        </a:p>
      </dgm:t>
    </dgm:pt>
    <dgm:pt modelId="{7563FBF7-3DDC-465D-BFB3-CCBD043EF7C8}" type="parTrans" cxnId="{DFA5906B-6EA5-4235-BDDD-5E3D281D7D4B}">
      <dgm:prSet/>
      <dgm:spPr/>
      <dgm:t>
        <a:bodyPr/>
        <a:lstStyle/>
        <a:p>
          <a:endParaRPr lang="cs-CZ"/>
        </a:p>
      </dgm:t>
    </dgm:pt>
    <dgm:pt modelId="{7373E4F6-653C-4C87-955D-7F4AB4C33900}" type="sibTrans" cxnId="{DFA5906B-6EA5-4235-BDDD-5E3D281D7D4B}">
      <dgm:prSet/>
      <dgm:spPr/>
      <dgm:t>
        <a:bodyPr/>
        <a:lstStyle/>
        <a:p>
          <a:endParaRPr lang="cs-CZ"/>
        </a:p>
      </dgm:t>
    </dgm:pt>
    <dgm:pt modelId="{3B7B90AD-211A-416E-B220-0498D530F9D4}">
      <dgm:prSet phldrT="[Text]" custT="1"/>
      <dgm:spPr/>
      <dgm:t>
        <a:bodyPr/>
        <a:lstStyle/>
        <a:p>
          <a:pPr algn="l"/>
          <a:r>
            <a:rPr lang="cs-CZ" sz="1100" dirty="0" smtClean="0"/>
            <a:t>AUTOR</a:t>
          </a:r>
          <a:r>
            <a:rPr lang="cs-CZ" sz="1200" dirty="0" smtClean="0"/>
            <a:t>: </a:t>
          </a:r>
        </a:p>
        <a:p>
          <a:pPr algn="l"/>
          <a:r>
            <a:rPr lang="cs-CZ" sz="1600" dirty="0" smtClean="0">
              <a:solidFill>
                <a:schemeClr val="tx2"/>
              </a:solidFill>
            </a:rPr>
            <a:t>Jana </a:t>
          </a:r>
          <a:r>
            <a:rPr lang="cs-CZ" sz="1600" dirty="0" err="1" smtClean="0">
              <a:solidFill>
                <a:schemeClr val="tx2"/>
              </a:solidFill>
            </a:rPr>
            <a:t>Vondálová</a:t>
          </a:r>
          <a:endParaRPr lang="cs-CZ" sz="1600" dirty="0">
            <a:solidFill>
              <a:schemeClr val="tx2"/>
            </a:solidFill>
          </a:endParaRPr>
        </a:p>
      </dgm:t>
    </dgm:pt>
    <dgm:pt modelId="{996B20E9-9F16-41B0-A645-060C9E9B098F}" type="parTrans" cxnId="{6306325C-5F31-4D89-8B95-B8FF062169D2}">
      <dgm:prSet/>
      <dgm:spPr/>
      <dgm:t>
        <a:bodyPr/>
        <a:lstStyle/>
        <a:p>
          <a:endParaRPr lang="cs-CZ"/>
        </a:p>
      </dgm:t>
    </dgm:pt>
    <dgm:pt modelId="{86B34A85-A92D-403C-9B20-6EDA919B8C7F}" type="sibTrans" cxnId="{6306325C-5F31-4D89-8B95-B8FF062169D2}">
      <dgm:prSet/>
      <dgm:spPr/>
      <dgm:t>
        <a:bodyPr/>
        <a:lstStyle/>
        <a:p>
          <a:endParaRPr lang="cs-CZ"/>
        </a:p>
      </dgm:t>
    </dgm:pt>
    <dgm:pt modelId="{39D30570-46AC-465C-B7B9-D2118E079C21}">
      <dgm:prSet custT="1"/>
      <dgm:spPr/>
      <dgm:t>
        <a:bodyPr/>
        <a:lstStyle/>
        <a:p>
          <a:pPr algn="l" rtl="0"/>
          <a:r>
            <a:rPr lang="cs-CZ" sz="1100" dirty="0" smtClean="0"/>
            <a:t>NÁZEV</a:t>
          </a:r>
          <a:r>
            <a:rPr lang="cs-CZ" sz="1200" dirty="0" smtClean="0"/>
            <a:t>:</a:t>
          </a:r>
          <a:r>
            <a:rPr lang="cs-CZ" sz="1200" baseline="0" dirty="0" smtClean="0"/>
            <a:t> </a:t>
          </a:r>
        </a:p>
        <a:p>
          <a:pPr algn="l" rtl="0"/>
          <a:r>
            <a:rPr lang="cs-CZ" sz="1600" baseline="0" dirty="0" smtClean="0">
              <a:solidFill>
                <a:schemeClr val="tx2"/>
              </a:solidFill>
            </a:rPr>
            <a:t>VY_32_INOVACE_07M_Zlomek</a:t>
          </a:r>
          <a:r>
            <a:rPr lang="cs-CZ" sz="1600" baseline="0" dirty="0" smtClean="0">
              <a:solidFill>
                <a:schemeClr val="tx2"/>
              </a:solidFill>
            </a:rPr>
            <a:t>, výpočet více částí z celku - 3</a:t>
          </a:r>
          <a:endParaRPr lang="cs-CZ" sz="1600" dirty="0">
            <a:solidFill>
              <a:schemeClr val="tx2"/>
            </a:solidFill>
          </a:endParaRPr>
        </a:p>
      </dgm:t>
    </dgm:pt>
    <dgm:pt modelId="{A6F7274A-88A1-4BCE-8FB0-62EE35F83F10}" type="parTrans" cxnId="{5C6B039B-AF89-4B00-B899-F464E7644587}">
      <dgm:prSet/>
      <dgm:spPr/>
      <dgm:t>
        <a:bodyPr/>
        <a:lstStyle/>
        <a:p>
          <a:endParaRPr lang="cs-CZ"/>
        </a:p>
      </dgm:t>
    </dgm:pt>
    <dgm:pt modelId="{042502C9-8BC2-44E4-BE13-0FDD80F6318E}" type="sibTrans" cxnId="{5C6B039B-AF89-4B00-B899-F464E7644587}">
      <dgm:prSet/>
      <dgm:spPr/>
      <dgm:t>
        <a:bodyPr/>
        <a:lstStyle/>
        <a:p>
          <a:endParaRPr lang="cs-CZ"/>
        </a:p>
      </dgm:t>
    </dgm:pt>
    <dgm:pt modelId="{8BB4EE2B-3DD1-4F6C-861B-A1986E402398}">
      <dgm:prSet phldrT="[Text]" custT="1"/>
      <dgm:spPr/>
      <dgm:t>
        <a:bodyPr/>
        <a:lstStyle/>
        <a:p>
          <a:pPr algn="l"/>
          <a:r>
            <a:rPr lang="cs-CZ" sz="1100" dirty="0" smtClean="0"/>
            <a:t>TEMA</a:t>
          </a:r>
          <a:r>
            <a:rPr lang="cs-CZ" sz="1200" dirty="0" smtClean="0"/>
            <a:t>: </a:t>
          </a:r>
        </a:p>
        <a:p>
          <a:pPr algn="l"/>
          <a:r>
            <a:rPr lang="cs-CZ" sz="1600" dirty="0" smtClean="0">
              <a:solidFill>
                <a:schemeClr val="tx2"/>
              </a:solidFill>
            </a:rPr>
            <a:t>Zlomky a desetinná čísla</a:t>
          </a:r>
          <a:endParaRPr lang="cs-CZ" sz="1600" dirty="0">
            <a:solidFill>
              <a:schemeClr val="tx2"/>
            </a:solidFill>
          </a:endParaRPr>
        </a:p>
      </dgm:t>
    </dgm:pt>
    <dgm:pt modelId="{29383A11-AD56-45CC-B5C3-AC11C040F5B1}" type="parTrans" cxnId="{E6D7D482-6F21-497F-82EC-44F65D87031C}">
      <dgm:prSet/>
      <dgm:spPr/>
      <dgm:t>
        <a:bodyPr/>
        <a:lstStyle/>
        <a:p>
          <a:endParaRPr lang="cs-CZ"/>
        </a:p>
      </dgm:t>
    </dgm:pt>
    <dgm:pt modelId="{243AEA9C-9BFA-452C-84FC-1210094BAA6D}" type="sibTrans" cxnId="{E6D7D482-6F21-497F-82EC-44F65D87031C}">
      <dgm:prSet/>
      <dgm:spPr/>
      <dgm:t>
        <a:bodyPr/>
        <a:lstStyle/>
        <a:p>
          <a:endParaRPr lang="cs-CZ"/>
        </a:p>
      </dgm:t>
    </dgm:pt>
    <dgm:pt modelId="{E81CD3C7-D9D7-4E6D-AC07-05960AAD1AA5}">
      <dgm:prSet phldrT="[Text]" custT="1"/>
      <dgm:spPr/>
      <dgm:t>
        <a:bodyPr/>
        <a:lstStyle/>
        <a:p>
          <a:pPr algn="l" rtl="0"/>
          <a:r>
            <a:rPr lang="cs-CZ" sz="1100" dirty="0" smtClean="0"/>
            <a:t>ČÍSLO PROJEKTU: </a:t>
          </a:r>
        </a:p>
        <a:p>
          <a:pPr algn="l" rtl="0"/>
          <a:r>
            <a:rPr lang="cs-CZ" sz="1600" dirty="0" smtClean="0">
              <a:solidFill>
                <a:schemeClr val="tx2"/>
              </a:solidFill>
            </a:rPr>
            <a:t>CZ.1.07/1.4.00/21.2151</a:t>
          </a:r>
          <a:endParaRPr lang="cs-CZ" sz="1600" dirty="0">
            <a:solidFill>
              <a:schemeClr val="tx2"/>
            </a:solidFill>
          </a:endParaRPr>
        </a:p>
      </dgm:t>
    </dgm:pt>
    <dgm:pt modelId="{7245EA7F-793B-4883-9851-AF0AA788D391}" type="parTrans" cxnId="{F2EB77BB-2709-4D71-A906-64A8DEA8DDF0}">
      <dgm:prSet/>
      <dgm:spPr/>
      <dgm:t>
        <a:bodyPr/>
        <a:lstStyle/>
        <a:p>
          <a:endParaRPr lang="cs-CZ"/>
        </a:p>
      </dgm:t>
    </dgm:pt>
    <dgm:pt modelId="{96EE4542-B607-4615-A04B-1397F987623E}" type="sibTrans" cxnId="{F2EB77BB-2709-4D71-A906-64A8DEA8DDF0}">
      <dgm:prSet/>
      <dgm:spPr/>
      <dgm:t>
        <a:bodyPr/>
        <a:lstStyle/>
        <a:p>
          <a:endParaRPr lang="cs-CZ"/>
        </a:p>
      </dgm:t>
    </dgm:pt>
    <dgm:pt modelId="{05900486-F285-4F2C-8DF3-A0DDB0829592}" type="pres">
      <dgm:prSet presAssocID="{2F353AF2-72CC-413E-92DB-BF4F24AD5CA0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208CE6D0-44AD-4998-8097-B276A63D874C}" type="pres">
      <dgm:prSet presAssocID="{EF97F5D6-4A81-49EA-AC2D-4DBD5DC024D2}" presName="circle1" presStyleLbl="node1" presStyleIdx="0" presStyleCnt="5"/>
      <dgm:spPr/>
    </dgm:pt>
    <dgm:pt modelId="{AA133BE2-EF4B-4020-844B-D67B374EAE8B}" type="pres">
      <dgm:prSet presAssocID="{EF97F5D6-4A81-49EA-AC2D-4DBD5DC024D2}" presName="space" presStyleCnt="0"/>
      <dgm:spPr/>
    </dgm:pt>
    <dgm:pt modelId="{91668161-6AB6-4600-BEB5-9A84821678A3}" type="pres">
      <dgm:prSet presAssocID="{EF97F5D6-4A81-49EA-AC2D-4DBD5DC024D2}" presName="rect1" presStyleLbl="alignAcc1" presStyleIdx="0" presStyleCnt="5"/>
      <dgm:spPr/>
      <dgm:t>
        <a:bodyPr/>
        <a:lstStyle/>
        <a:p>
          <a:endParaRPr lang="cs-CZ"/>
        </a:p>
      </dgm:t>
    </dgm:pt>
    <dgm:pt modelId="{91E186ED-28CF-4034-A313-5604B0EEB730}" type="pres">
      <dgm:prSet presAssocID="{3B7B90AD-211A-416E-B220-0498D530F9D4}" presName="vertSpace2" presStyleLbl="node1" presStyleIdx="0" presStyleCnt="5"/>
      <dgm:spPr/>
    </dgm:pt>
    <dgm:pt modelId="{C64A6C0D-CF78-4ACB-8F4A-CCD935C1FBB7}" type="pres">
      <dgm:prSet presAssocID="{3B7B90AD-211A-416E-B220-0498D530F9D4}" presName="circle2" presStyleLbl="node1" presStyleIdx="1" presStyleCnt="5" custScaleX="98947"/>
      <dgm:spPr/>
    </dgm:pt>
    <dgm:pt modelId="{045F7912-B345-435E-946A-BC4C65067EF9}" type="pres">
      <dgm:prSet presAssocID="{3B7B90AD-211A-416E-B220-0498D530F9D4}" presName="rect2" presStyleLbl="alignAcc1" presStyleIdx="1" presStyleCnt="5"/>
      <dgm:spPr/>
      <dgm:t>
        <a:bodyPr/>
        <a:lstStyle/>
        <a:p>
          <a:endParaRPr lang="cs-CZ"/>
        </a:p>
      </dgm:t>
    </dgm:pt>
    <dgm:pt modelId="{9F98E0FA-BF01-4AAB-87E0-F07981F90ACE}" type="pres">
      <dgm:prSet presAssocID="{39D30570-46AC-465C-B7B9-D2118E079C21}" presName="vertSpace3" presStyleLbl="node1" presStyleIdx="1" presStyleCnt="5"/>
      <dgm:spPr/>
    </dgm:pt>
    <dgm:pt modelId="{5676EFBF-D8A4-4E4C-A218-C4399BD5E49A}" type="pres">
      <dgm:prSet presAssocID="{39D30570-46AC-465C-B7B9-D2118E079C21}" presName="circle3" presStyleLbl="node1" presStyleIdx="2" presStyleCnt="5"/>
      <dgm:spPr/>
    </dgm:pt>
    <dgm:pt modelId="{C0595DA9-4779-42AD-9BA6-AB30B8E7C49C}" type="pres">
      <dgm:prSet presAssocID="{39D30570-46AC-465C-B7B9-D2118E079C21}" presName="rect3" presStyleLbl="alignAcc1" presStyleIdx="2" presStyleCnt="5"/>
      <dgm:spPr/>
      <dgm:t>
        <a:bodyPr/>
        <a:lstStyle/>
        <a:p>
          <a:endParaRPr lang="cs-CZ"/>
        </a:p>
      </dgm:t>
    </dgm:pt>
    <dgm:pt modelId="{D22C5642-D50A-4FF8-932E-7F4108879926}" type="pres">
      <dgm:prSet presAssocID="{8BB4EE2B-3DD1-4F6C-861B-A1986E402398}" presName="vertSpace4" presStyleLbl="node1" presStyleIdx="2" presStyleCnt="5"/>
      <dgm:spPr/>
    </dgm:pt>
    <dgm:pt modelId="{0FB98643-7663-4C7A-BD01-B6BE55507DA1}" type="pres">
      <dgm:prSet presAssocID="{8BB4EE2B-3DD1-4F6C-861B-A1986E402398}" presName="circle4" presStyleLbl="node1" presStyleIdx="3" presStyleCnt="5"/>
      <dgm:spPr/>
    </dgm:pt>
    <dgm:pt modelId="{EE18BECF-67A7-4F75-A7D6-01AB5C0911E8}" type="pres">
      <dgm:prSet presAssocID="{8BB4EE2B-3DD1-4F6C-861B-A1986E402398}" presName="rect4" presStyleLbl="alignAcc1" presStyleIdx="3" presStyleCnt="5"/>
      <dgm:spPr/>
      <dgm:t>
        <a:bodyPr/>
        <a:lstStyle/>
        <a:p>
          <a:endParaRPr lang="cs-CZ"/>
        </a:p>
      </dgm:t>
    </dgm:pt>
    <dgm:pt modelId="{79C80046-B813-4403-AB48-C3F699B5AB0C}" type="pres">
      <dgm:prSet presAssocID="{E81CD3C7-D9D7-4E6D-AC07-05960AAD1AA5}" presName="vertSpace5" presStyleLbl="node1" presStyleIdx="3" presStyleCnt="5"/>
      <dgm:spPr/>
    </dgm:pt>
    <dgm:pt modelId="{B8348495-AEA3-4A34-9EAA-ED359EDEA045}" type="pres">
      <dgm:prSet presAssocID="{E81CD3C7-D9D7-4E6D-AC07-05960AAD1AA5}" presName="circle5" presStyleLbl="node1" presStyleIdx="4" presStyleCnt="5"/>
      <dgm:spPr/>
    </dgm:pt>
    <dgm:pt modelId="{940248A8-C27D-4549-ABB0-909E43312830}" type="pres">
      <dgm:prSet presAssocID="{E81CD3C7-D9D7-4E6D-AC07-05960AAD1AA5}" presName="rect5" presStyleLbl="alignAcc1" presStyleIdx="4" presStyleCnt="5"/>
      <dgm:spPr/>
      <dgm:t>
        <a:bodyPr/>
        <a:lstStyle/>
        <a:p>
          <a:endParaRPr lang="cs-CZ"/>
        </a:p>
      </dgm:t>
    </dgm:pt>
    <dgm:pt modelId="{A4691E4C-21F8-4B6C-80D5-8BACB392AE8F}" type="pres">
      <dgm:prSet presAssocID="{EF97F5D6-4A81-49EA-AC2D-4DBD5DC024D2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CB9F28B-DB1F-4922-97D3-333C74FC431A}" type="pres">
      <dgm:prSet presAssocID="{3B7B90AD-211A-416E-B220-0498D530F9D4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692F28C-2F5B-423A-93EB-69A42D5F3DDD}" type="pres">
      <dgm:prSet presAssocID="{39D30570-46AC-465C-B7B9-D2118E079C21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5CA3B44-A969-4D9A-8861-21E0649C4A87}" type="pres">
      <dgm:prSet presAssocID="{8BB4EE2B-3DD1-4F6C-861B-A1986E402398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07F3C6C-76AA-4290-97E0-390671EAD5D9}" type="pres">
      <dgm:prSet presAssocID="{E81CD3C7-D9D7-4E6D-AC07-05960AAD1AA5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E8AF893-E86A-4A95-88C0-54689AD8A6F8}" type="presOf" srcId="{3B7B90AD-211A-416E-B220-0498D530F9D4}" destId="{045F7912-B345-435E-946A-BC4C65067EF9}" srcOrd="0" destOrd="0" presId="urn:microsoft.com/office/officeart/2005/8/layout/target3"/>
    <dgm:cxn modelId="{B0402053-0A2D-498B-8D93-64A0C7236B37}" type="presOf" srcId="{8BB4EE2B-3DD1-4F6C-861B-A1986E402398}" destId="{25CA3B44-A969-4D9A-8861-21E0649C4A87}" srcOrd="1" destOrd="0" presId="urn:microsoft.com/office/officeart/2005/8/layout/target3"/>
    <dgm:cxn modelId="{91450CA7-F421-4C24-87D7-9FCE52C73A6E}" type="presOf" srcId="{E81CD3C7-D9D7-4E6D-AC07-05960AAD1AA5}" destId="{107F3C6C-76AA-4290-97E0-390671EAD5D9}" srcOrd="1" destOrd="0" presId="urn:microsoft.com/office/officeart/2005/8/layout/target3"/>
    <dgm:cxn modelId="{03DE809A-65F5-42C2-A5BB-FFCC2238E6DB}" type="presOf" srcId="{3B7B90AD-211A-416E-B220-0498D530F9D4}" destId="{BCB9F28B-DB1F-4922-97D3-333C74FC431A}" srcOrd="1" destOrd="0" presId="urn:microsoft.com/office/officeart/2005/8/layout/target3"/>
    <dgm:cxn modelId="{9917B7F9-A3D0-4DD9-AB85-9F20EA350A00}" type="presOf" srcId="{EF97F5D6-4A81-49EA-AC2D-4DBD5DC024D2}" destId="{A4691E4C-21F8-4B6C-80D5-8BACB392AE8F}" srcOrd="1" destOrd="0" presId="urn:microsoft.com/office/officeart/2005/8/layout/target3"/>
    <dgm:cxn modelId="{DFA5906B-6EA5-4235-BDDD-5E3D281D7D4B}" srcId="{2F353AF2-72CC-413E-92DB-BF4F24AD5CA0}" destId="{EF97F5D6-4A81-49EA-AC2D-4DBD5DC024D2}" srcOrd="0" destOrd="0" parTransId="{7563FBF7-3DDC-465D-BFB3-CCBD043EF7C8}" sibTransId="{7373E4F6-653C-4C87-955D-7F4AB4C33900}"/>
    <dgm:cxn modelId="{E6D7D482-6F21-497F-82EC-44F65D87031C}" srcId="{2F353AF2-72CC-413E-92DB-BF4F24AD5CA0}" destId="{8BB4EE2B-3DD1-4F6C-861B-A1986E402398}" srcOrd="3" destOrd="0" parTransId="{29383A11-AD56-45CC-B5C3-AC11C040F5B1}" sibTransId="{243AEA9C-9BFA-452C-84FC-1210094BAA6D}"/>
    <dgm:cxn modelId="{5C6B039B-AF89-4B00-B899-F464E7644587}" srcId="{2F353AF2-72CC-413E-92DB-BF4F24AD5CA0}" destId="{39D30570-46AC-465C-B7B9-D2118E079C21}" srcOrd="2" destOrd="0" parTransId="{A6F7274A-88A1-4BCE-8FB0-62EE35F83F10}" sibTransId="{042502C9-8BC2-44E4-BE13-0FDD80F6318E}"/>
    <dgm:cxn modelId="{A413D867-89BD-4740-A7A7-B2F6AE66361D}" type="presOf" srcId="{39D30570-46AC-465C-B7B9-D2118E079C21}" destId="{4692F28C-2F5B-423A-93EB-69A42D5F3DDD}" srcOrd="1" destOrd="0" presId="urn:microsoft.com/office/officeart/2005/8/layout/target3"/>
    <dgm:cxn modelId="{84926722-6B81-4102-AEEF-241E3219906F}" type="presOf" srcId="{39D30570-46AC-465C-B7B9-D2118E079C21}" destId="{C0595DA9-4779-42AD-9BA6-AB30B8E7C49C}" srcOrd="0" destOrd="0" presId="urn:microsoft.com/office/officeart/2005/8/layout/target3"/>
    <dgm:cxn modelId="{5806B700-65F5-4D21-944A-233E501A7472}" type="presOf" srcId="{E81CD3C7-D9D7-4E6D-AC07-05960AAD1AA5}" destId="{940248A8-C27D-4549-ABB0-909E43312830}" srcOrd="0" destOrd="0" presId="urn:microsoft.com/office/officeart/2005/8/layout/target3"/>
    <dgm:cxn modelId="{6306325C-5F31-4D89-8B95-B8FF062169D2}" srcId="{2F353AF2-72CC-413E-92DB-BF4F24AD5CA0}" destId="{3B7B90AD-211A-416E-B220-0498D530F9D4}" srcOrd="1" destOrd="0" parTransId="{996B20E9-9F16-41B0-A645-060C9E9B098F}" sibTransId="{86B34A85-A92D-403C-9B20-6EDA919B8C7F}"/>
    <dgm:cxn modelId="{2F7558E5-8C6F-4DCB-95B3-101F9507EAFB}" type="presOf" srcId="{2F353AF2-72CC-413E-92DB-BF4F24AD5CA0}" destId="{05900486-F285-4F2C-8DF3-A0DDB0829592}" srcOrd="0" destOrd="0" presId="urn:microsoft.com/office/officeart/2005/8/layout/target3"/>
    <dgm:cxn modelId="{F2EB77BB-2709-4D71-A906-64A8DEA8DDF0}" srcId="{2F353AF2-72CC-413E-92DB-BF4F24AD5CA0}" destId="{E81CD3C7-D9D7-4E6D-AC07-05960AAD1AA5}" srcOrd="4" destOrd="0" parTransId="{7245EA7F-793B-4883-9851-AF0AA788D391}" sibTransId="{96EE4542-B607-4615-A04B-1397F987623E}"/>
    <dgm:cxn modelId="{7BCFE544-E2FE-451A-A882-B0DA074D6521}" type="presOf" srcId="{8BB4EE2B-3DD1-4F6C-861B-A1986E402398}" destId="{EE18BECF-67A7-4F75-A7D6-01AB5C0911E8}" srcOrd="0" destOrd="0" presId="urn:microsoft.com/office/officeart/2005/8/layout/target3"/>
    <dgm:cxn modelId="{3F6F0BFB-8264-4E79-8D7D-F4450F0CF2BD}" type="presOf" srcId="{EF97F5D6-4A81-49EA-AC2D-4DBD5DC024D2}" destId="{91668161-6AB6-4600-BEB5-9A84821678A3}" srcOrd="0" destOrd="0" presId="urn:microsoft.com/office/officeart/2005/8/layout/target3"/>
    <dgm:cxn modelId="{AEA5B056-8954-45C4-82C9-79F37C93874D}" type="presParOf" srcId="{05900486-F285-4F2C-8DF3-A0DDB0829592}" destId="{208CE6D0-44AD-4998-8097-B276A63D874C}" srcOrd="0" destOrd="0" presId="urn:microsoft.com/office/officeart/2005/8/layout/target3"/>
    <dgm:cxn modelId="{0D3C87F8-40AD-4AA0-B29F-27600F2B3229}" type="presParOf" srcId="{05900486-F285-4F2C-8DF3-A0DDB0829592}" destId="{AA133BE2-EF4B-4020-844B-D67B374EAE8B}" srcOrd="1" destOrd="0" presId="urn:microsoft.com/office/officeart/2005/8/layout/target3"/>
    <dgm:cxn modelId="{04DF85D6-46D8-47AB-827E-E1A1734F83FD}" type="presParOf" srcId="{05900486-F285-4F2C-8DF3-A0DDB0829592}" destId="{91668161-6AB6-4600-BEB5-9A84821678A3}" srcOrd="2" destOrd="0" presId="urn:microsoft.com/office/officeart/2005/8/layout/target3"/>
    <dgm:cxn modelId="{53EEA201-3EE3-4743-B595-FBDAB3D46331}" type="presParOf" srcId="{05900486-F285-4F2C-8DF3-A0DDB0829592}" destId="{91E186ED-28CF-4034-A313-5604B0EEB730}" srcOrd="3" destOrd="0" presId="urn:microsoft.com/office/officeart/2005/8/layout/target3"/>
    <dgm:cxn modelId="{0C3817ED-2B94-4036-8FE0-BD025CA51B1E}" type="presParOf" srcId="{05900486-F285-4F2C-8DF3-A0DDB0829592}" destId="{C64A6C0D-CF78-4ACB-8F4A-CCD935C1FBB7}" srcOrd="4" destOrd="0" presId="urn:microsoft.com/office/officeart/2005/8/layout/target3"/>
    <dgm:cxn modelId="{D472F908-2D13-4891-9A0F-4D98A1096FA3}" type="presParOf" srcId="{05900486-F285-4F2C-8DF3-A0DDB0829592}" destId="{045F7912-B345-435E-946A-BC4C65067EF9}" srcOrd="5" destOrd="0" presId="urn:microsoft.com/office/officeart/2005/8/layout/target3"/>
    <dgm:cxn modelId="{2EAEB936-F5E2-4455-9F7D-DB7C0B8483E8}" type="presParOf" srcId="{05900486-F285-4F2C-8DF3-A0DDB0829592}" destId="{9F98E0FA-BF01-4AAB-87E0-F07981F90ACE}" srcOrd="6" destOrd="0" presId="urn:microsoft.com/office/officeart/2005/8/layout/target3"/>
    <dgm:cxn modelId="{A6488B8F-B5DA-460C-B4D6-D9130884394F}" type="presParOf" srcId="{05900486-F285-4F2C-8DF3-A0DDB0829592}" destId="{5676EFBF-D8A4-4E4C-A218-C4399BD5E49A}" srcOrd="7" destOrd="0" presId="urn:microsoft.com/office/officeart/2005/8/layout/target3"/>
    <dgm:cxn modelId="{32BC915D-2C20-4786-8786-951B45288837}" type="presParOf" srcId="{05900486-F285-4F2C-8DF3-A0DDB0829592}" destId="{C0595DA9-4779-42AD-9BA6-AB30B8E7C49C}" srcOrd="8" destOrd="0" presId="urn:microsoft.com/office/officeart/2005/8/layout/target3"/>
    <dgm:cxn modelId="{000803DA-3D52-4CD4-A5B0-CB77DBC66545}" type="presParOf" srcId="{05900486-F285-4F2C-8DF3-A0DDB0829592}" destId="{D22C5642-D50A-4FF8-932E-7F4108879926}" srcOrd="9" destOrd="0" presId="urn:microsoft.com/office/officeart/2005/8/layout/target3"/>
    <dgm:cxn modelId="{3F27ECDA-89A7-4E94-A27D-DA3C581CCDFD}" type="presParOf" srcId="{05900486-F285-4F2C-8DF3-A0DDB0829592}" destId="{0FB98643-7663-4C7A-BD01-B6BE55507DA1}" srcOrd="10" destOrd="0" presId="urn:microsoft.com/office/officeart/2005/8/layout/target3"/>
    <dgm:cxn modelId="{DA8D86B4-06A0-48D8-84C3-D2A3F2CF1D4C}" type="presParOf" srcId="{05900486-F285-4F2C-8DF3-A0DDB0829592}" destId="{EE18BECF-67A7-4F75-A7D6-01AB5C0911E8}" srcOrd="11" destOrd="0" presId="urn:microsoft.com/office/officeart/2005/8/layout/target3"/>
    <dgm:cxn modelId="{B7CB6932-91D9-43FE-88E7-34F2DDD9F413}" type="presParOf" srcId="{05900486-F285-4F2C-8DF3-A0DDB0829592}" destId="{79C80046-B813-4403-AB48-C3F699B5AB0C}" srcOrd="12" destOrd="0" presId="urn:microsoft.com/office/officeart/2005/8/layout/target3"/>
    <dgm:cxn modelId="{38B01D14-F0B2-47A2-8F59-DD3F7846A895}" type="presParOf" srcId="{05900486-F285-4F2C-8DF3-A0DDB0829592}" destId="{B8348495-AEA3-4A34-9EAA-ED359EDEA045}" srcOrd="13" destOrd="0" presId="urn:microsoft.com/office/officeart/2005/8/layout/target3"/>
    <dgm:cxn modelId="{489F8135-183E-46B4-A19E-B3801ABE2704}" type="presParOf" srcId="{05900486-F285-4F2C-8DF3-A0DDB0829592}" destId="{940248A8-C27D-4549-ABB0-909E43312830}" srcOrd="14" destOrd="0" presId="urn:microsoft.com/office/officeart/2005/8/layout/target3"/>
    <dgm:cxn modelId="{2C38098C-E258-4482-B257-DB0E8F5005B8}" type="presParOf" srcId="{05900486-F285-4F2C-8DF3-A0DDB0829592}" destId="{A4691E4C-21F8-4B6C-80D5-8BACB392AE8F}" srcOrd="15" destOrd="0" presId="urn:microsoft.com/office/officeart/2005/8/layout/target3"/>
    <dgm:cxn modelId="{7F7D7D81-14EF-4590-A62F-2BD6BF0291CF}" type="presParOf" srcId="{05900486-F285-4F2C-8DF3-A0DDB0829592}" destId="{BCB9F28B-DB1F-4922-97D3-333C74FC431A}" srcOrd="16" destOrd="0" presId="urn:microsoft.com/office/officeart/2005/8/layout/target3"/>
    <dgm:cxn modelId="{5B1D783A-77E3-479F-B916-1CD6FCC87BB5}" type="presParOf" srcId="{05900486-F285-4F2C-8DF3-A0DDB0829592}" destId="{4692F28C-2F5B-423A-93EB-69A42D5F3DDD}" srcOrd="17" destOrd="0" presId="urn:microsoft.com/office/officeart/2005/8/layout/target3"/>
    <dgm:cxn modelId="{712AED34-FBF5-4425-A924-13088DE72F6D}" type="presParOf" srcId="{05900486-F285-4F2C-8DF3-A0DDB0829592}" destId="{25CA3B44-A969-4D9A-8861-21E0649C4A87}" srcOrd="18" destOrd="0" presId="urn:microsoft.com/office/officeart/2005/8/layout/target3"/>
    <dgm:cxn modelId="{C4055F9D-2DC1-462A-95C8-B066A2C911D9}" type="presParOf" srcId="{05900486-F285-4F2C-8DF3-A0DDB0829592}" destId="{107F3C6C-76AA-4290-97E0-390671EAD5D9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8CE6D0-44AD-4998-8097-B276A63D874C}">
      <dsp:nvSpPr>
        <dsp:cNvPr id="0" name=""/>
        <dsp:cNvSpPr/>
      </dsp:nvSpPr>
      <dsp:spPr>
        <a:xfrm>
          <a:off x="0" y="0"/>
          <a:ext cx="4104456" cy="410445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1668161-6AB6-4600-BEB5-9A84821678A3}">
      <dsp:nvSpPr>
        <dsp:cNvPr id="0" name=""/>
        <dsp:cNvSpPr/>
      </dsp:nvSpPr>
      <dsp:spPr>
        <a:xfrm>
          <a:off x="2052228" y="0"/>
          <a:ext cx="5796643" cy="410445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000" kern="1200" dirty="0" smtClean="0"/>
            <a:t>NÁZEV ŠKOLY: </a:t>
          </a:r>
        </a:p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>
              <a:solidFill>
                <a:schemeClr val="tx2"/>
              </a:solidFill>
            </a:rPr>
            <a:t>Základní škola a Mateřská škola Hrabová, okres Šumperk, </a:t>
          </a:r>
          <a:br>
            <a:rPr lang="cs-CZ" sz="1600" b="0" kern="1200" dirty="0" smtClean="0">
              <a:solidFill>
                <a:schemeClr val="tx2"/>
              </a:solidFill>
            </a:rPr>
          </a:br>
          <a:r>
            <a:rPr lang="cs-CZ" sz="1600" b="0" kern="1200" dirty="0" smtClean="0">
              <a:solidFill>
                <a:schemeClr val="tx2"/>
              </a:solidFill>
            </a:rPr>
            <a:t>příspěvková organizace</a:t>
          </a:r>
          <a:endParaRPr lang="cs-CZ" sz="1600" b="0" kern="1200" dirty="0">
            <a:solidFill>
              <a:schemeClr val="tx2"/>
            </a:solidFill>
          </a:endParaRPr>
        </a:p>
      </dsp:txBody>
      <dsp:txXfrm>
        <a:off x="2052228" y="0"/>
        <a:ext cx="5796643" cy="656712"/>
      </dsp:txXfrm>
    </dsp:sp>
    <dsp:sp modelId="{C64A6C0D-CF78-4ACB-8F4A-CCD935C1FBB7}">
      <dsp:nvSpPr>
        <dsp:cNvPr id="0" name=""/>
        <dsp:cNvSpPr/>
      </dsp:nvSpPr>
      <dsp:spPr>
        <a:xfrm>
          <a:off x="430967" y="639641"/>
          <a:ext cx="3208376" cy="324252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312210"/>
            <a:satOff val="-18034"/>
            <a:lumOff val="1981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45F7912-B345-435E-946A-BC4C65067EF9}">
      <dsp:nvSpPr>
        <dsp:cNvPr id="0" name=""/>
        <dsp:cNvSpPr/>
      </dsp:nvSpPr>
      <dsp:spPr>
        <a:xfrm>
          <a:off x="2052228" y="656712"/>
          <a:ext cx="5796643" cy="324252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312210"/>
              <a:satOff val="-18034"/>
              <a:lumOff val="1981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AUTOR</a:t>
          </a:r>
          <a:r>
            <a:rPr lang="cs-CZ" sz="1200" kern="1200" dirty="0" smtClean="0"/>
            <a:t>: </a:t>
          </a:r>
        </a:p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chemeClr val="tx2"/>
              </a:solidFill>
            </a:rPr>
            <a:t>Jana </a:t>
          </a:r>
          <a:r>
            <a:rPr lang="cs-CZ" sz="1600" kern="1200" dirty="0" err="1" smtClean="0">
              <a:solidFill>
                <a:schemeClr val="tx2"/>
              </a:solidFill>
            </a:rPr>
            <a:t>Vondálová</a:t>
          </a:r>
          <a:endParaRPr lang="cs-CZ" sz="1600" kern="1200" dirty="0">
            <a:solidFill>
              <a:schemeClr val="tx2"/>
            </a:solidFill>
          </a:endParaRPr>
        </a:p>
      </dsp:txBody>
      <dsp:txXfrm>
        <a:off x="2052228" y="656712"/>
        <a:ext cx="5796643" cy="656712"/>
      </dsp:txXfrm>
    </dsp:sp>
    <dsp:sp modelId="{5676EFBF-D8A4-4E4C-A218-C4399BD5E49A}">
      <dsp:nvSpPr>
        <dsp:cNvPr id="0" name=""/>
        <dsp:cNvSpPr/>
      </dsp:nvSpPr>
      <dsp:spPr>
        <a:xfrm>
          <a:off x="861935" y="1313425"/>
          <a:ext cx="2380584" cy="238058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624420"/>
            <a:satOff val="-36069"/>
            <a:lumOff val="3963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0595DA9-4779-42AD-9BA6-AB30B8E7C49C}">
      <dsp:nvSpPr>
        <dsp:cNvPr id="0" name=""/>
        <dsp:cNvSpPr/>
      </dsp:nvSpPr>
      <dsp:spPr>
        <a:xfrm>
          <a:off x="2052228" y="1313425"/>
          <a:ext cx="5796643" cy="238058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624420"/>
              <a:satOff val="-36069"/>
              <a:lumOff val="3963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NÁZEV</a:t>
          </a:r>
          <a:r>
            <a:rPr lang="cs-CZ" sz="1200" kern="1200" dirty="0" smtClean="0"/>
            <a:t>:</a:t>
          </a:r>
          <a:r>
            <a:rPr lang="cs-CZ" sz="1200" kern="1200" baseline="0" dirty="0" smtClean="0"/>
            <a:t> </a:t>
          </a:r>
        </a:p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baseline="0" dirty="0" smtClean="0">
              <a:solidFill>
                <a:schemeClr val="tx2"/>
              </a:solidFill>
            </a:rPr>
            <a:t>VY_32_INOVACE_07M_Zlomek</a:t>
          </a:r>
          <a:r>
            <a:rPr lang="cs-CZ" sz="1600" kern="1200" baseline="0" dirty="0" smtClean="0">
              <a:solidFill>
                <a:schemeClr val="tx2"/>
              </a:solidFill>
            </a:rPr>
            <a:t>, výpočet více částí z celku - 3</a:t>
          </a:r>
          <a:endParaRPr lang="cs-CZ" sz="1600" kern="1200" dirty="0">
            <a:solidFill>
              <a:schemeClr val="tx2"/>
            </a:solidFill>
          </a:endParaRPr>
        </a:p>
      </dsp:txBody>
      <dsp:txXfrm>
        <a:off x="2052228" y="1313425"/>
        <a:ext cx="5796643" cy="656712"/>
      </dsp:txXfrm>
    </dsp:sp>
    <dsp:sp modelId="{0FB98643-7663-4C7A-BD01-B6BE55507DA1}">
      <dsp:nvSpPr>
        <dsp:cNvPr id="0" name=""/>
        <dsp:cNvSpPr/>
      </dsp:nvSpPr>
      <dsp:spPr>
        <a:xfrm>
          <a:off x="1292903" y="1970138"/>
          <a:ext cx="1518648" cy="151864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624420"/>
            <a:satOff val="-36069"/>
            <a:lumOff val="3963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E18BECF-67A7-4F75-A7D6-01AB5C0911E8}">
      <dsp:nvSpPr>
        <dsp:cNvPr id="0" name=""/>
        <dsp:cNvSpPr/>
      </dsp:nvSpPr>
      <dsp:spPr>
        <a:xfrm>
          <a:off x="2052228" y="1970138"/>
          <a:ext cx="5796643" cy="151864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624420"/>
              <a:satOff val="-36069"/>
              <a:lumOff val="3963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TEMA</a:t>
          </a:r>
          <a:r>
            <a:rPr lang="cs-CZ" sz="1200" kern="1200" dirty="0" smtClean="0"/>
            <a:t>: </a:t>
          </a:r>
        </a:p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chemeClr val="tx2"/>
              </a:solidFill>
            </a:rPr>
            <a:t>Zlomky a desetinná čísla</a:t>
          </a:r>
          <a:endParaRPr lang="cs-CZ" sz="1600" kern="1200" dirty="0">
            <a:solidFill>
              <a:schemeClr val="tx2"/>
            </a:solidFill>
          </a:endParaRPr>
        </a:p>
      </dsp:txBody>
      <dsp:txXfrm>
        <a:off x="2052228" y="1970138"/>
        <a:ext cx="5796643" cy="656712"/>
      </dsp:txXfrm>
    </dsp:sp>
    <dsp:sp modelId="{B8348495-AEA3-4A34-9EAA-ED359EDEA045}">
      <dsp:nvSpPr>
        <dsp:cNvPr id="0" name=""/>
        <dsp:cNvSpPr/>
      </dsp:nvSpPr>
      <dsp:spPr>
        <a:xfrm>
          <a:off x="1723871" y="2626851"/>
          <a:ext cx="656712" cy="6567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312210"/>
            <a:satOff val="-18034"/>
            <a:lumOff val="1981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40248A8-C27D-4549-ABB0-909E43312830}">
      <dsp:nvSpPr>
        <dsp:cNvPr id="0" name=""/>
        <dsp:cNvSpPr/>
      </dsp:nvSpPr>
      <dsp:spPr>
        <a:xfrm>
          <a:off x="2052228" y="2626851"/>
          <a:ext cx="5796643" cy="6567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312210"/>
              <a:satOff val="-18034"/>
              <a:lumOff val="1981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ČÍSLO PROJEKTU: </a:t>
          </a:r>
        </a:p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chemeClr val="tx2"/>
              </a:solidFill>
            </a:rPr>
            <a:t>CZ.1.07/1.4.00/21.2151</a:t>
          </a:r>
          <a:endParaRPr lang="cs-CZ" sz="1600" kern="1200" dirty="0">
            <a:solidFill>
              <a:schemeClr val="tx2"/>
            </a:solidFill>
          </a:endParaRPr>
        </a:p>
      </dsp:txBody>
      <dsp:txXfrm>
        <a:off x="2052228" y="2626851"/>
        <a:ext cx="5796643" cy="65671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2.5.2013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2.5.2013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2.5.2013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2.5.2013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t>2.5.2013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4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wmf"/><Relationship Id="rId3" Type="http://schemas.openxmlformats.org/officeDocument/2006/relationships/image" Target="../media/image16.png"/><Relationship Id="rId7" Type="http://schemas.openxmlformats.org/officeDocument/2006/relationships/image" Target="../media/image14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7" Type="http://schemas.openxmlformats.org/officeDocument/2006/relationships/image" Target="../media/image20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287008811"/>
              </p:ext>
            </p:extLst>
          </p:nvPr>
        </p:nvGraphicFramePr>
        <p:xfrm>
          <a:off x="683568" y="620688"/>
          <a:ext cx="7848872" cy="41044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5157192"/>
            <a:ext cx="5407025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01709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b="1" dirty="0" smtClean="0"/>
              <a:t>ANOTACE</a:t>
            </a:r>
            <a:endParaRPr lang="cs-CZ" sz="4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Procvičování výpočtu více částí z celku, využití </a:t>
            </a:r>
            <a:br>
              <a:rPr lang="cs-CZ" dirty="0" smtClean="0"/>
            </a:br>
            <a:r>
              <a:rPr lang="cs-CZ" dirty="0" smtClean="0"/>
              <a:t>v převodech jednotek délky, hmotnosti, objemu a času.</a:t>
            </a:r>
          </a:p>
          <a:p>
            <a:r>
              <a:rPr lang="cs-CZ" dirty="0"/>
              <a:t>Určeno pro práci na interaktivní tabuli</a:t>
            </a:r>
            <a:r>
              <a:rPr lang="cs-CZ" dirty="0" smtClean="0"/>
              <a:t>.</a:t>
            </a:r>
          </a:p>
          <a:p>
            <a:r>
              <a:rPr lang="cs-CZ" dirty="0" smtClean="0"/>
              <a:t>Vytvořeno 14.3.2013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67223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71667" y="980728"/>
            <a:ext cx="84969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Zlomky a jednotky délky</a:t>
            </a:r>
            <a:endParaRPr lang="cs-CZ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pic>
        <p:nvPicPr>
          <p:cNvPr id="1026" name="Picture 2" descr="C:\Users\spravce\AppData\Local\Microsoft\Windows\Temporary Internet Files\Content.IE5\ED78VNRJ\MC900433845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8484" y="260648"/>
            <a:ext cx="2664296" cy="26642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534410" y="2035217"/>
            <a:ext cx="84969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Kolik centimetrů je?</a:t>
            </a:r>
            <a:endParaRPr lang="cs-CZ" sz="2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3583373"/>
              </p:ext>
            </p:extLst>
          </p:nvPr>
        </p:nvGraphicFramePr>
        <p:xfrm>
          <a:off x="611560" y="2496882"/>
          <a:ext cx="7776864" cy="2291080"/>
        </p:xfrm>
        <a:graphic>
          <a:graphicData uri="http://schemas.openxmlformats.org/drawingml/2006/table">
            <a:tbl>
              <a:tblPr firstRow="1" bandRow="1">
                <a:tableStyleId>{F2DE63D5-997A-4646-A377-4702673A728D}</a:tableStyleId>
              </a:tblPr>
              <a:tblGrid>
                <a:gridCol w="3312368"/>
                <a:gridCol w="2232248"/>
                <a:gridCol w="2232248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Zadání: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Výpočet: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Odpověď: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1278">
                <a:tc>
                  <a:txBody>
                    <a:bodyPr/>
                    <a:lstStyle/>
                    <a:p>
                      <a:r>
                        <a:rPr lang="cs-CZ" dirty="0" smtClean="0"/>
                        <a:t>jedna polovina metru</a:t>
                      </a:r>
                    </a:p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tři čtvrtiny metru</a:t>
                      </a:r>
                    </a:p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dvě pětiny decimetru</a:t>
                      </a:r>
                    </a:p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7" name="TextovéPole 6"/>
          <p:cNvSpPr txBox="1"/>
          <p:nvPr/>
        </p:nvSpPr>
        <p:spPr>
          <a:xfrm>
            <a:off x="629137" y="4851461"/>
            <a:ext cx="84969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Kolik metrů je?</a:t>
            </a:r>
            <a:endParaRPr lang="cs-CZ" sz="2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graphicFrame>
        <p:nvGraphicFramePr>
          <p:cNvPr id="8" name="Tabulk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0799705"/>
              </p:ext>
            </p:extLst>
          </p:nvPr>
        </p:nvGraphicFramePr>
        <p:xfrm>
          <a:off x="603443" y="5335709"/>
          <a:ext cx="7776864" cy="12801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312368"/>
                <a:gridCol w="2232248"/>
                <a:gridCol w="2232248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půl</a:t>
                      </a:r>
                      <a:r>
                        <a:rPr lang="cs-CZ" baseline="0" dirty="0" smtClean="0"/>
                        <a:t> kilometru</a:t>
                      </a:r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tři čtvrtě kilometru</a:t>
                      </a:r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TextovéPole 8"/>
          <p:cNvSpPr txBox="1"/>
          <p:nvPr/>
        </p:nvSpPr>
        <p:spPr>
          <a:xfrm>
            <a:off x="3995936" y="2924944"/>
            <a:ext cx="20162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100 : 2 = 50</a:t>
            </a:r>
            <a:endParaRPr lang="cs-CZ" sz="20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995936" y="3631342"/>
            <a:ext cx="20162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(100 : 4) x 3 = 75</a:t>
            </a:r>
            <a:endParaRPr lang="cs-CZ" sz="20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995936" y="4332977"/>
            <a:ext cx="20162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(10 : 5) x 2 = 4</a:t>
            </a:r>
            <a:endParaRPr lang="cs-CZ" sz="2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/>
              <p:cNvSpPr txBox="1"/>
              <p:nvPr/>
            </p:nvSpPr>
            <p:spPr>
              <a:xfrm>
                <a:off x="6228184" y="2924944"/>
                <a:ext cx="1944216" cy="83471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cs-CZ" sz="20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00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2000">
                            <a:latin typeface="Cambria Math"/>
                          </a:rPr>
                          <m:t>2</m:t>
                        </m:r>
                      </m:den>
                    </m:f>
                    <m:r>
                      <a:rPr lang="cs-CZ" sz="2000">
                        <a:latin typeface="Cambria Math"/>
                      </a:rPr>
                      <m:t> </m:t>
                    </m:r>
                    <m:r>
                      <m:rPr>
                        <m:sty m:val="p"/>
                      </m:rPr>
                      <a:rPr lang="cs-CZ" sz="2000">
                        <a:latin typeface="Cambria Math"/>
                      </a:rPr>
                      <m:t>m</m:t>
                    </m:r>
                  </m:oMath>
                </a14:m>
                <a:r>
                  <a:rPr lang="cs-CZ" sz="2000" dirty="0"/>
                  <a:t> je 50 cm</a:t>
                </a:r>
              </a:p>
              <a:p>
                <a:endParaRPr lang="cs-CZ" sz="2000" dirty="0"/>
              </a:p>
            </p:txBody>
          </p:sp>
        </mc:Choice>
        <mc:Fallback xmlns=""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28184" y="2924944"/>
                <a:ext cx="1944216" cy="834716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/>
              <p:cNvSpPr txBox="1"/>
              <p:nvPr/>
            </p:nvSpPr>
            <p:spPr>
              <a:xfrm>
                <a:off x="6230551" y="3535694"/>
                <a:ext cx="1944216" cy="86260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cs-CZ" sz="20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000" b="0" i="0" smtClean="0">
                            <a:latin typeface="Cambria Math"/>
                          </a:rPr>
                          <m:t>3</m:t>
                        </m:r>
                      </m:num>
                      <m:den>
                        <m:r>
                          <a:rPr lang="cs-CZ" sz="2000" b="0" i="0" smtClean="0">
                            <a:latin typeface="Cambria Math"/>
                          </a:rPr>
                          <m:t>4</m:t>
                        </m:r>
                      </m:den>
                    </m:f>
                    <m:r>
                      <a:rPr lang="cs-CZ" sz="2000">
                        <a:latin typeface="Cambria Math"/>
                      </a:rPr>
                      <m:t> </m:t>
                    </m:r>
                    <m:r>
                      <m:rPr>
                        <m:sty m:val="p"/>
                      </m:rPr>
                      <a:rPr lang="cs-CZ" sz="2000">
                        <a:latin typeface="Cambria Math"/>
                      </a:rPr>
                      <m:t>m</m:t>
                    </m:r>
                  </m:oMath>
                </a14:m>
                <a:r>
                  <a:rPr lang="cs-CZ" sz="2000" dirty="0"/>
                  <a:t> je </a:t>
                </a:r>
                <a:r>
                  <a:rPr lang="cs-CZ" sz="2000" dirty="0" smtClean="0"/>
                  <a:t>75 </a:t>
                </a:r>
                <a:r>
                  <a:rPr lang="cs-CZ" sz="2000" dirty="0"/>
                  <a:t>cm</a:t>
                </a:r>
              </a:p>
              <a:p>
                <a:endParaRPr lang="cs-CZ" sz="2000" dirty="0"/>
              </a:p>
            </p:txBody>
          </p:sp>
        </mc:Choice>
        <mc:Fallback xmlns=""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30551" y="3535694"/>
                <a:ext cx="1944216" cy="862608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/>
              <p:cNvSpPr txBox="1"/>
              <p:nvPr/>
            </p:nvSpPr>
            <p:spPr>
              <a:xfrm>
                <a:off x="6228184" y="4170706"/>
                <a:ext cx="1944216" cy="114505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cs-CZ" sz="20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000">
                            <a:latin typeface="Cambria Math"/>
                          </a:rPr>
                          <m:t>2</m:t>
                        </m:r>
                      </m:num>
                      <m:den>
                        <m:r>
                          <a:rPr lang="cs-CZ" sz="2000">
                            <a:latin typeface="Cambria Math"/>
                          </a:rPr>
                          <m:t>5</m:t>
                        </m:r>
                      </m:den>
                    </m:f>
                    <m:r>
                      <a:rPr lang="cs-CZ" sz="2000">
                        <a:latin typeface="Cambria Math"/>
                      </a:rPr>
                      <m:t> </m:t>
                    </m:r>
                    <m:r>
                      <m:rPr>
                        <m:sty m:val="p"/>
                      </m:rPr>
                      <a:rPr lang="cs-CZ" sz="2000">
                        <a:latin typeface="Cambria Math"/>
                      </a:rPr>
                      <m:t>dm</m:t>
                    </m:r>
                  </m:oMath>
                </a14:m>
                <a:r>
                  <a:rPr lang="cs-CZ" sz="2000" dirty="0"/>
                  <a:t> jsou 4 cm</a:t>
                </a:r>
              </a:p>
              <a:p>
                <a:pPr>
                  <a:defRPr/>
                </a:pPr>
                <a:endParaRPr lang="cs-CZ" sz="2000" dirty="0"/>
              </a:p>
              <a:p>
                <a:endParaRPr lang="cs-CZ" sz="2000" dirty="0"/>
              </a:p>
            </p:txBody>
          </p:sp>
        </mc:Choice>
        <mc:Fallback xmlns="">
          <p:sp>
            <p:nvSpPr>
              <p:cNvPr id="16" name="TextovéPole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28184" y="4170706"/>
                <a:ext cx="1944216" cy="1145057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ovéPole 10"/>
          <p:cNvSpPr txBox="1"/>
          <p:nvPr/>
        </p:nvSpPr>
        <p:spPr>
          <a:xfrm>
            <a:off x="3995936" y="5445224"/>
            <a:ext cx="194421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1000 : 2 = 500</a:t>
            </a:r>
          </a:p>
          <a:p>
            <a:endParaRPr lang="cs-CZ" sz="20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923928" y="6116007"/>
            <a:ext cx="216024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(1000 : 4) x 3 = 750</a:t>
            </a:r>
          </a:p>
          <a:p>
            <a:endParaRPr lang="cs-CZ" sz="2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/>
              <p:cNvSpPr txBox="1"/>
              <p:nvPr/>
            </p:nvSpPr>
            <p:spPr>
              <a:xfrm>
                <a:off x="6300192" y="5388157"/>
                <a:ext cx="1800200" cy="79124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cs-CZ" i="1">
                            <a:latin typeface="Cambria Math"/>
                          </a:rPr>
                        </m:ctrlPr>
                      </m:fPr>
                      <m:num>
                        <m:r>
                          <a:rPr lang="cs-CZ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>
                            <a:latin typeface="Cambria Math"/>
                          </a:rPr>
                          <m:t>2</m:t>
                        </m:r>
                      </m:den>
                    </m:f>
                    <m:r>
                      <a:rPr lang="cs-CZ">
                        <a:latin typeface="Cambria Math"/>
                      </a:rPr>
                      <m:t> </m:t>
                    </m:r>
                    <m:r>
                      <m:rPr>
                        <m:sty m:val="p"/>
                      </m:rPr>
                      <a:rPr lang="cs-CZ">
                        <a:latin typeface="Cambria Math"/>
                      </a:rPr>
                      <m:t>km</m:t>
                    </m:r>
                  </m:oMath>
                </a14:m>
                <a:r>
                  <a:rPr lang="cs-CZ" dirty="0"/>
                  <a:t> je 500 m</a:t>
                </a:r>
              </a:p>
              <a:p>
                <a:endParaRPr lang="cs-CZ" sz="2000" dirty="0"/>
              </a:p>
            </p:txBody>
          </p:sp>
        </mc:Choice>
        <mc:Fallback xmlns=""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00192" y="5388157"/>
                <a:ext cx="1800200" cy="791242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ovéPole 17"/>
              <p:cNvSpPr txBox="1"/>
              <p:nvPr/>
            </p:nvSpPr>
            <p:spPr>
              <a:xfrm>
                <a:off x="6338563" y="6032073"/>
                <a:ext cx="1728192" cy="76104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cs-CZ" i="1">
                            <a:latin typeface="Cambria Math"/>
                          </a:rPr>
                        </m:ctrlPr>
                      </m:fPr>
                      <m:num>
                        <m:r>
                          <a:rPr lang="cs-CZ">
                            <a:latin typeface="Cambria Math"/>
                          </a:rPr>
                          <m:t>3</m:t>
                        </m:r>
                      </m:num>
                      <m:den>
                        <m:r>
                          <a:rPr lang="cs-CZ">
                            <a:latin typeface="Cambria Math"/>
                          </a:rPr>
                          <m:t>4</m:t>
                        </m:r>
                      </m:den>
                    </m:f>
                    <m:r>
                      <a:rPr lang="cs-CZ">
                        <a:latin typeface="Cambria Math"/>
                      </a:rPr>
                      <m:t> </m:t>
                    </m:r>
                    <m:r>
                      <m:rPr>
                        <m:sty m:val="p"/>
                      </m:rPr>
                      <a:rPr lang="cs-CZ">
                        <a:latin typeface="Cambria Math"/>
                      </a:rPr>
                      <m:t>km</m:t>
                    </m:r>
                  </m:oMath>
                </a14:m>
                <a:r>
                  <a:rPr lang="cs-CZ" dirty="0"/>
                  <a:t> je 750 m</a:t>
                </a:r>
              </a:p>
              <a:p>
                <a:endParaRPr lang="cs-CZ" dirty="0"/>
              </a:p>
            </p:txBody>
          </p:sp>
        </mc:Choice>
        <mc:Fallback xmlns="">
          <p:sp>
            <p:nvSpPr>
              <p:cNvPr id="18" name="TextovéPole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38563" y="6032073"/>
                <a:ext cx="1728192" cy="761042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81390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7" grpId="0"/>
      <p:bldP spid="9" grpId="0"/>
      <p:bldP spid="12" grpId="0"/>
      <p:bldP spid="13" grpId="0"/>
      <p:bldP spid="10" grpId="0"/>
      <p:bldP spid="15" grpId="0"/>
      <p:bldP spid="16" grpId="0"/>
      <p:bldP spid="11" grpId="0"/>
      <p:bldP spid="14" grpId="0"/>
      <p:bldP spid="17" grpId="0"/>
      <p:bldP spid="1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71667" y="980728"/>
            <a:ext cx="84969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Zlomky a jednotky hmotnosti</a:t>
            </a:r>
            <a:endParaRPr lang="cs-CZ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34410" y="2035217"/>
            <a:ext cx="84969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Kolik kilogramů je?</a:t>
            </a:r>
            <a:endParaRPr lang="cs-CZ" sz="2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0914552"/>
              </p:ext>
            </p:extLst>
          </p:nvPr>
        </p:nvGraphicFramePr>
        <p:xfrm>
          <a:off x="611560" y="2496882"/>
          <a:ext cx="7776864" cy="2291080"/>
        </p:xfrm>
        <a:graphic>
          <a:graphicData uri="http://schemas.openxmlformats.org/drawingml/2006/table">
            <a:tbl>
              <a:tblPr firstRow="1" bandRow="1">
                <a:tableStyleId>{F2DE63D5-997A-4646-A377-4702673A728D}</a:tableStyleId>
              </a:tblPr>
              <a:tblGrid>
                <a:gridCol w="3312368"/>
                <a:gridCol w="2232248"/>
                <a:gridCol w="2232248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Zadání: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Výpočet: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Odpověď: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1278">
                <a:tc>
                  <a:txBody>
                    <a:bodyPr/>
                    <a:lstStyle/>
                    <a:p>
                      <a:r>
                        <a:rPr lang="cs-CZ" dirty="0" smtClean="0"/>
                        <a:t>jedna polovina tuny</a:t>
                      </a:r>
                    </a:p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tři čtvrtiny metrického centu</a:t>
                      </a:r>
                    </a:p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dvě pětiny tuny</a:t>
                      </a:r>
                    </a:p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7" name="TextovéPole 6"/>
          <p:cNvSpPr txBox="1"/>
          <p:nvPr/>
        </p:nvSpPr>
        <p:spPr>
          <a:xfrm>
            <a:off x="629137" y="4851461"/>
            <a:ext cx="84969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Kolik gramů je?</a:t>
            </a:r>
            <a:endParaRPr lang="cs-CZ" sz="2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graphicFrame>
        <p:nvGraphicFramePr>
          <p:cNvPr id="8" name="Tabulk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3063391"/>
              </p:ext>
            </p:extLst>
          </p:nvPr>
        </p:nvGraphicFramePr>
        <p:xfrm>
          <a:off x="603443" y="5335709"/>
          <a:ext cx="7776864" cy="12801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312368"/>
                <a:gridCol w="2232248"/>
                <a:gridCol w="2232248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půl</a:t>
                      </a:r>
                      <a:r>
                        <a:rPr lang="cs-CZ" baseline="0" dirty="0" smtClean="0"/>
                        <a:t> kilogramu</a:t>
                      </a:r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tři čtvrtě kilogramu</a:t>
                      </a:r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TextovéPole 8"/>
          <p:cNvSpPr txBox="1"/>
          <p:nvPr/>
        </p:nvSpPr>
        <p:spPr>
          <a:xfrm>
            <a:off x="3995936" y="2924944"/>
            <a:ext cx="20162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1000 : 2 = 500</a:t>
            </a:r>
            <a:endParaRPr lang="cs-CZ" sz="20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995936" y="3631342"/>
            <a:ext cx="20162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(100 : 4) x 3 = 75</a:t>
            </a:r>
            <a:endParaRPr lang="cs-CZ" sz="20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995935" y="4332977"/>
            <a:ext cx="22346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(1000 : 5) x 2 = 400</a:t>
            </a:r>
            <a:endParaRPr lang="cs-CZ" sz="2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/>
              <p:cNvSpPr txBox="1"/>
              <p:nvPr/>
            </p:nvSpPr>
            <p:spPr>
              <a:xfrm>
                <a:off x="6228184" y="2924944"/>
                <a:ext cx="1944216" cy="83471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cs-CZ" sz="20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00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2000">
                            <a:latin typeface="Cambria Math"/>
                          </a:rPr>
                          <m:t>2</m:t>
                        </m:r>
                      </m:den>
                    </m:f>
                    <m:r>
                      <a:rPr lang="cs-CZ" sz="2000">
                        <a:latin typeface="Cambria Math"/>
                      </a:rPr>
                      <m:t> </m:t>
                    </m:r>
                    <m:r>
                      <m:rPr>
                        <m:sty m:val="p"/>
                      </m:rPr>
                      <a:rPr lang="cs-CZ" sz="2000" b="0" i="0" smtClean="0">
                        <a:latin typeface="Cambria Math"/>
                      </a:rPr>
                      <m:t>t</m:t>
                    </m:r>
                  </m:oMath>
                </a14:m>
                <a:r>
                  <a:rPr lang="cs-CZ" sz="2000" dirty="0" smtClean="0"/>
                  <a:t> </a:t>
                </a:r>
                <a:r>
                  <a:rPr lang="cs-CZ" sz="2000" dirty="0"/>
                  <a:t>je </a:t>
                </a:r>
                <a:r>
                  <a:rPr lang="cs-CZ" sz="2000" dirty="0" smtClean="0"/>
                  <a:t>500 kg</a:t>
                </a:r>
                <a:endParaRPr lang="cs-CZ" sz="2000" dirty="0"/>
              </a:p>
              <a:p>
                <a:endParaRPr lang="cs-CZ" sz="2000" dirty="0"/>
              </a:p>
            </p:txBody>
          </p:sp>
        </mc:Choice>
        <mc:Fallback xmlns=""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28184" y="2924944"/>
                <a:ext cx="1944216" cy="834716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/>
              <p:cNvSpPr txBox="1"/>
              <p:nvPr/>
            </p:nvSpPr>
            <p:spPr>
              <a:xfrm>
                <a:off x="6230551" y="3535694"/>
                <a:ext cx="1944216" cy="86260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cs-CZ" sz="20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000" b="0" i="0" smtClean="0">
                            <a:latin typeface="Cambria Math"/>
                          </a:rPr>
                          <m:t>3</m:t>
                        </m:r>
                      </m:num>
                      <m:den>
                        <m:r>
                          <a:rPr lang="cs-CZ" sz="2000" b="0" i="0" smtClean="0">
                            <a:latin typeface="Cambria Math"/>
                          </a:rPr>
                          <m:t>4</m:t>
                        </m:r>
                      </m:den>
                    </m:f>
                    <m:r>
                      <a:rPr lang="cs-CZ" sz="2000">
                        <a:latin typeface="Cambria Math"/>
                      </a:rPr>
                      <m:t> </m:t>
                    </m:r>
                    <m:r>
                      <m:rPr>
                        <m:sty m:val="p"/>
                      </m:rPr>
                      <a:rPr lang="cs-CZ" sz="2000" b="0" i="0" smtClean="0">
                        <a:latin typeface="Cambria Math"/>
                      </a:rPr>
                      <m:t>q</m:t>
                    </m:r>
                  </m:oMath>
                </a14:m>
                <a:r>
                  <a:rPr lang="cs-CZ" sz="2000" dirty="0" smtClean="0"/>
                  <a:t> </a:t>
                </a:r>
                <a:r>
                  <a:rPr lang="cs-CZ" sz="2000" dirty="0"/>
                  <a:t>je </a:t>
                </a:r>
                <a:r>
                  <a:rPr lang="cs-CZ" sz="2000" dirty="0" smtClean="0"/>
                  <a:t>75 kg</a:t>
                </a:r>
                <a:endParaRPr lang="cs-CZ" sz="2000" dirty="0"/>
              </a:p>
              <a:p>
                <a:endParaRPr lang="cs-CZ" sz="2000" dirty="0"/>
              </a:p>
            </p:txBody>
          </p:sp>
        </mc:Choice>
        <mc:Fallback xmlns=""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30551" y="3535694"/>
                <a:ext cx="1944216" cy="862608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/>
              <p:cNvSpPr txBox="1"/>
              <p:nvPr/>
            </p:nvSpPr>
            <p:spPr>
              <a:xfrm>
                <a:off x="6228184" y="4170706"/>
                <a:ext cx="1944216" cy="114505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cs-CZ" sz="20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000">
                            <a:latin typeface="Cambria Math"/>
                          </a:rPr>
                          <m:t>2</m:t>
                        </m:r>
                      </m:num>
                      <m:den>
                        <m:r>
                          <a:rPr lang="cs-CZ" sz="2000">
                            <a:latin typeface="Cambria Math"/>
                          </a:rPr>
                          <m:t>5</m:t>
                        </m:r>
                      </m:den>
                    </m:f>
                    <m:r>
                      <a:rPr lang="cs-CZ" sz="2000">
                        <a:latin typeface="Cambria Math"/>
                      </a:rPr>
                      <m:t> </m:t>
                    </m:r>
                    <m:r>
                      <m:rPr>
                        <m:sty m:val="p"/>
                      </m:rPr>
                      <a:rPr lang="cs-CZ" sz="2000" b="0" i="0" smtClean="0">
                        <a:latin typeface="Cambria Math"/>
                      </a:rPr>
                      <m:t>t</m:t>
                    </m:r>
                  </m:oMath>
                </a14:m>
                <a:r>
                  <a:rPr lang="cs-CZ" sz="2000" dirty="0" smtClean="0"/>
                  <a:t> je 400 kg</a:t>
                </a:r>
                <a:endParaRPr lang="cs-CZ" sz="2000" dirty="0"/>
              </a:p>
              <a:p>
                <a:pPr>
                  <a:defRPr/>
                </a:pPr>
                <a:endParaRPr lang="cs-CZ" sz="2000" dirty="0"/>
              </a:p>
              <a:p>
                <a:endParaRPr lang="cs-CZ" sz="2000" dirty="0"/>
              </a:p>
            </p:txBody>
          </p:sp>
        </mc:Choice>
        <mc:Fallback xmlns="">
          <p:sp>
            <p:nvSpPr>
              <p:cNvPr id="16" name="TextovéPole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28184" y="4170706"/>
                <a:ext cx="1944216" cy="1145057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ovéPole 10"/>
          <p:cNvSpPr txBox="1"/>
          <p:nvPr/>
        </p:nvSpPr>
        <p:spPr>
          <a:xfrm>
            <a:off x="3995936" y="5445224"/>
            <a:ext cx="194421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1000 : 2 = 500</a:t>
            </a:r>
          </a:p>
          <a:p>
            <a:endParaRPr lang="cs-CZ" sz="20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923928" y="6116007"/>
            <a:ext cx="216024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(1000 : 4) x 3 = 750</a:t>
            </a:r>
          </a:p>
          <a:p>
            <a:endParaRPr lang="cs-CZ" sz="2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/>
              <p:cNvSpPr txBox="1"/>
              <p:nvPr/>
            </p:nvSpPr>
            <p:spPr>
              <a:xfrm>
                <a:off x="6300192" y="5388157"/>
                <a:ext cx="1800200" cy="4834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>
                            <a:latin typeface="Cambria Math"/>
                          </a:rPr>
                          <m:t>2</m:t>
                        </m:r>
                      </m:den>
                    </m:f>
                    <m:r>
                      <a:rPr lang="cs-CZ">
                        <a:latin typeface="Cambria Math"/>
                      </a:rPr>
                      <m:t> </m:t>
                    </m:r>
                    <m:r>
                      <m:rPr>
                        <m:sty m:val="p"/>
                      </m:rPr>
                      <a:rPr lang="cs-CZ">
                        <a:latin typeface="Cambria Math"/>
                      </a:rPr>
                      <m:t>kg</m:t>
                    </m:r>
                  </m:oMath>
                </a14:m>
                <a:r>
                  <a:rPr lang="cs-CZ" dirty="0"/>
                  <a:t> je 500 g</a:t>
                </a:r>
                <a:endParaRPr lang="cs-CZ" sz="2000" dirty="0"/>
              </a:p>
            </p:txBody>
          </p:sp>
        </mc:Choice>
        <mc:Fallback xmlns=""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00192" y="5388157"/>
                <a:ext cx="1800200" cy="483466"/>
              </a:xfrm>
              <a:prstGeom prst="rect">
                <a:avLst/>
              </a:prstGeom>
              <a:blipFill rotWithShape="1">
                <a:blip r:embed="rId5"/>
                <a:stretch>
                  <a:fillRect b="-886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ovéPole 17"/>
              <p:cNvSpPr txBox="1"/>
              <p:nvPr/>
            </p:nvSpPr>
            <p:spPr>
              <a:xfrm>
                <a:off x="6338563" y="6032073"/>
                <a:ext cx="1728192" cy="76104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>
                            <a:latin typeface="Cambria Math"/>
                          </a:rPr>
                          <m:t>3</m:t>
                        </m:r>
                      </m:num>
                      <m:den>
                        <m:r>
                          <a:rPr lang="cs-CZ">
                            <a:latin typeface="Cambria Math"/>
                          </a:rPr>
                          <m:t>4</m:t>
                        </m:r>
                      </m:den>
                    </m:f>
                    <m:r>
                      <a:rPr lang="cs-CZ">
                        <a:latin typeface="Cambria Math"/>
                      </a:rPr>
                      <m:t> </m:t>
                    </m:r>
                    <m:r>
                      <m:rPr>
                        <m:sty m:val="p"/>
                      </m:rPr>
                      <a:rPr lang="cs-CZ">
                        <a:latin typeface="Cambria Math"/>
                      </a:rPr>
                      <m:t>kg</m:t>
                    </m:r>
                  </m:oMath>
                </a14:m>
                <a:r>
                  <a:rPr lang="cs-CZ" dirty="0"/>
                  <a:t> je 750 </a:t>
                </a:r>
                <a:r>
                  <a:rPr lang="cs-CZ" dirty="0" smtClean="0"/>
                  <a:t>g</a:t>
                </a:r>
                <a:endParaRPr lang="cs-CZ" dirty="0"/>
              </a:p>
              <a:p>
                <a:endParaRPr lang="cs-CZ" dirty="0"/>
              </a:p>
            </p:txBody>
          </p:sp>
        </mc:Choice>
        <mc:Fallback xmlns="">
          <p:sp>
            <p:nvSpPr>
              <p:cNvPr id="18" name="TextovéPole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38563" y="6032073"/>
                <a:ext cx="1728192" cy="761042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050" name="Picture 2" descr="C:\Users\spravce\AppData\Local\Microsoft\Windows\Temporary Internet Files\Content.IE5\D3HOF0F3\MP900409011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792042"/>
            <a:ext cx="1461052" cy="147400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8882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7" grpId="0"/>
      <p:bldP spid="9" grpId="0"/>
      <p:bldP spid="12" grpId="0"/>
      <p:bldP spid="13" grpId="0"/>
      <p:bldP spid="10" grpId="0"/>
      <p:bldP spid="15" grpId="0"/>
      <p:bldP spid="16" grpId="0"/>
      <p:bldP spid="11" grpId="0"/>
      <p:bldP spid="14" grpId="0"/>
      <p:bldP spid="17" grpId="0"/>
      <p:bldP spid="1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71667" y="980728"/>
            <a:ext cx="84969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Zlomky a jednotky objemu</a:t>
            </a:r>
            <a:endParaRPr lang="cs-CZ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34410" y="2035217"/>
            <a:ext cx="84969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Kolik litrů je?</a:t>
            </a:r>
            <a:endParaRPr lang="cs-CZ" sz="2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5195556"/>
              </p:ext>
            </p:extLst>
          </p:nvPr>
        </p:nvGraphicFramePr>
        <p:xfrm>
          <a:off x="611560" y="2496882"/>
          <a:ext cx="7776864" cy="2291080"/>
        </p:xfrm>
        <a:graphic>
          <a:graphicData uri="http://schemas.openxmlformats.org/drawingml/2006/table">
            <a:tbl>
              <a:tblPr firstRow="1" bandRow="1">
                <a:tableStyleId>{F2DE63D5-997A-4646-A377-4702673A728D}</a:tableStyleId>
              </a:tblPr>
              <a:tblGrid>
                <a:gridCol w="3312368"/>
                <a:gridCol w="2232248"/>
                <a:gridCol w="2232248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Zadání: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Výpočet: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Odpověď: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1278">
                <a:tc>
                  <a:txBody>
                    <a:bodyPr/>
                    <a:lstStyle/>
                    <a:p>
                      <a:r>
                        <a:rPr lang="cs-CZ" dirty="0" smtClean="0"/>
                        <a:t>jedna polovina hektolitru</a:t>
                      </a:r>
                    </a:p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tři čtvrtiny hektolitru</a:t>
                      </a:r>
                    </a:p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dvě pětiny hektolitru</a:t>
                      </a:r>
                    </a:p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7" name="TextovéPole 6"/>
          <p:cNvSpPr txBox="1"/>
          <p:nvPr/>
        </p:nvSpPr>
        <p:spPr>
          <a:xfrm>
            <a:off x="629137" y="4851461"/>
            <a:ext cx="84969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Kolik mililitrů je?</a:t>
            </a:r>
            <a:endParaRPr lang="cs-CZ" sz="2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graphicFrame>
        <p:nvGraphicFramePr>
          <p:cNvPr id="8" name="Tabulk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21125180"/>
              </p:ext>
            </p:extLst>
          </p:nvPr>
        </p:nvGraphicFramePr>
        <p:xfrm>
          <a:off x="603443" y="5335709"/>
          <a:ext cx="7776864" cy="12801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312368"/>
                <a:gridCol w="2232248"/>
                <a:gridCol w="2232248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půl</a:t>
                      </a:r>
                      <a:r>
                        <a:rPr lang="cs-CZ" baseline="0" dirty="0" smtClean="0"/>
                        <a:t> litru</a:t>
                      </a:r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tři čtvrtě litru</a:t>
                      </a:r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TextovéPole 8"/>
          <p:cNvSpPr txBox="1"/>
          <p:nvPr/>
        </p:nvSpPr>
        <p:spPr>
          <a:xfrm>
            <a:off x="3995936" y="2924944"/>
            <a:ext cx="20162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100 : 2 = 50</a:t>
            </a:r>
            <a:endParaRPr lang="cs-CZ" sz="20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995936" y="3631342"/>
            <a:ext cx="20162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(100 : 4) x 3 = 75</a:t>
            </a:r>
            <a:endParaRPr lang="cs-CZ" sz="20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995935" y="4332977"/>
            <a:ext cx="22346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(100 : 5) x 2 = 40</a:t>
            </a:r>
            <a:endParaRPr lang="cs-CZ" sz="2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/>
              <p:cNvSpPr txBox="1"/>
              <p:nvPr/>
            </p:nvSpPr>
            <p:spPr>
              <a:xfrm>
                <a:off x="6228184" y="2924944"/>
                <a:ext cx="1944216" cy="83471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cs-CZ" sz="20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00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2000">
                            <a:latin typeface="Cambria Math"/>
                          </a:rPr>
                          <m:t>2</m:t>
                        </m:r>
                      </m:den>
                    </m:f>
                    <m:r>
                      <a:rPr lang="cs-CZ" sz="2000">
                        <a:latin typeface="Cambria Math"/>
                      </a:rPr>
                      <m:t> </m:t>
                    </m:r>
                    <m:r>
                      <m:rPr>
                        <m:sty m:val="p"/>
                      </m:rPr>
                      <a:rPr lang="cs-CZ" sz="2000" b="0" i="0" smtClean="0">
                        <a:latin typeface="Cambria Math"/>
                      </a:rPr>
                      <m:t>hl</m:t>
                    </m:r>
                  </m:oMath>
                </a14:m>
                <a:r>
                  <a:rPr lang="cs-CZ" sz="2000" dirty="0" smtClean="0"/>
                  <a:t> </a:t>
                </a:r>
                <a:r>
                  <a:rPr lang="cs-CZ" sz="2000" dirty="0"/>
                  <a:t>je </a:t>
                </a:r>
                <a:r>
                  <a:rPr lang="cs-CZ" sz="2000" dirty="0" smtClean="0"/>
                  <a:t>50 l</a:t>
                </a:r>
                <a:endParaRPr lang="cs-CZ" sz="2000" dirty="0"/>
              </a:p>
              <a:p>
                <a:endParaRPr lang="cs-CZ" sz="2000" dirty="0"/>
              </a:p>
            </p:txBody>
          </p:sp>
        </mc:Choice>
        <mc:Fallback xmlns=""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28184" y="2924944"/>
                <a:ext cx="1944216" cy="834716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/>
              <p:cNvSpPr txBox="1"/>
              <p:nvPr/>
            </p:nvSpPr>
            <p:spPr>
              <a:xfrm>
                <a:off x="6230551" y="3535694"/>
                <a:ext cx="1944216" cy="86260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cs-CZ" sz="20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000" b="0" i="0" smtClean="0">
                            <a:latin typeface="Cambria Math"/>
                          </a:rPr>
                          <m:t>3</m:t>
                        </m:r>
                      </m:num>
                      <m:den>
                        <m:r>
                          <a:rPr lang="cs-CZ" sz="2000" b="0" i="0" smtClean="0">
                            <a:latin typeface="Cambria Math"/>
                          </a:rPr>
                          <m:t>4</m:t>
                        </m:r>
                      </m:den>
                    </m:f>
                    <m:r>
                      <a:rPr lang="cs-CZ" sz="2000">
                        <a:latin typeface="Cambria Math"/>
                      </a:rPr>
                      <m:t> </m:t>
                    </m:r>
                    <m:r>
                      <m:rPr>
                        <m:sty m:val="p"/>
                      </m:rPr>
                      <a:rPr lang="cs-CZ" sz="2000" b="0" i="0" smtClean="0">
                        <a:latin typeface="Cambria Math"/>
                      </a:rPr>
                      <m:t>hl</m:t>
                    </m:r>
                  </m:oMath>
                </a14:m>
                <a:r>
                  <a:rPr lang="cs-CZ" sz="2000" dirty="0" smtClean="0"/>
                  <a:t> </a:t>
                </a:r>
                <a:r>
                  <a:rPr lang="cs-CZ" sz="2000" dirty="0"/>
                  <a:t>je </a:t>
                </a:r>
                <a:r>
                  <a:rPr lang="cs-CZ" sz="2000" dirty="0" smtClean="0"/>
                  <a:t>75 l</a:t>
                </a:r>
                <a:endParaRPr lang="cs-CZ" sz="2000" dirty="0"/>
              </a:p>
              <a:p>
                <a:endParaRPr lang="cs-CZ" sz="2000" dirty="0"/>
              </a:p>
            </p:txBody>
          </p:sp>
        </mc:Choice>
        <mc:Fallback xmlns=""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30551" y="3535694"/>
                <a:ext cx="1944216" cy="862608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/>
              <p:cNvSpPr txBox="1"/>
              <p:nvPr/>
            </p:nvSpPr>
            <p:spPr>
              <a:xfrm>
                <a:off x="6228184" y="4170706"/>
                <a:ext cx="1944216" cy="114505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cs-CZ" sz="20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000">
                            <a:latin typeface="Cambria Math"/>
                          </a:rPr>
                          <m:t>2</m:t>
                        </m:r>
                      </m:num>
                      <m:den>
                        <m:r>
                          <a:rPr lang="cs-CZ" sz="2000">
                            <a:latin typeface="Cambria Math"/>
                          </a:rPr>
                          <m:t>5</m:t>
                        </m:r>
                      </m:den>
                    </m:f>
                    <m:r>
                      <a:rPr lang="cs-CZ" sz="2000">
                        <a:latin typeface="Cambria Math"/>
                      </a:rPr>
                      <m:t> </m:t>
                    </m:r>
                  </m:oMath>
                </a14:m>
                <a:r>
                  <a:rPr lang="cs-CZ" sz="2000" dirty="0" smtClean="0"/>
                  <a:t>hl je 40 l</a:t>
                </a:r>
                <a:endParaRPr lang="cs-CZ" sz="2000" dirty="0"/>
              </a:p>
              <a:p>
                <a:pPr>
                  <a:defRPr/>
                </a:pPr>
                <a:endParaRPr lang="cs-CZ" sz="2000" dirty="0"/>
              </a:p>
              <a:p>
                <a:endParaRPr lang="cs-CZ" sz="2000" dirty="0"/>
              </a:p>
            </p:txBody>
          </p:sp>
        </mc:Choice>
        <mc:Fallback xmlns="">
          <p:sp>
            <p:nvSpPr>
              <p:cNvPr id="16" name="TextovéPole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28184" y="4170706"/>
                <a:ext cx="1944216" cy="1145057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ovéPole 10"/>
          <p:cNvSpPr txBox="1"/>
          <p:nvPr/>
        </p:nvSpPr>
        <p:spPr>
          <a:xfrm>
            <a:off x="3995936" y="5445224"/>
            <a:ext cx="194421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1000 : 2 = 500</a:t>
            </a:r>
          </a:p>
          <a:p>
            <a:endParaRPr lang="cs-CZ" sz="20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923928" y="6116007"/>
            <a:ext cx="216024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(1000 : 4) x 3 = 750</a:t>
            </a:r>
          </a:p>
          <a:p>
            <a:endParaRPr lang="cs-CZ" sz="2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/>
              <p:cNvSpPr txBox="1"/>
              <p:nvPr/>
            </p:nvSpPr>
            <p:spPr>
              <a:xfrm>
                <a:off x="6300192" y="5388157"/>
                <a:ext cx="1800200" cy="4834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>
                            <a:latin typeface="Cambria Math"/>
                          </a:rPr>
                          <m:t>2</m:t>
                        </m:r>
                      </m:den>
                    </m:f>
                    <m:r>
                      <a:rPr lang="cs-CZ">
                        <a:latin typeface="Cambria Math"/>
                      </a:rPr>
                      <m:t> </m:t>
                    </m:r>
                    <m:r>
                      <m:rPr>
                        <m:sty m:val="p"/>
                      </m:rPr>
                      <a:rPr lang="cs-CZ" i="0" smtClean="0">
                        <a:latin typeface="Cambria Math"/>
                      </a:rPr>
                      <m:t>l</m:t>
                    </m:r>
                  </m:oMath>
                </a14:m>
                <a:r>
                  <a:rPr lang="cs-CZ" dirty="0"/>
                  <a:t> je 500 </a:t>
                </a:r>
                <a:r>
                  <a:rPr lang="cs-CZ" dirty="0" smtClean="0"/>
                  <a:t>ml</a:t>
                </a:r>
                <a:endParaRPr lang="cs-CZ" sz="2000" dirty="0"/>
              </a:p>
            </p:txBody>
          </p:sp>
        </mc:Choice>
        <mc:Fallback xmlns=""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00192" y="5388157"/>
                <a:ext cx="1800200" cy="483466"/>
              </a:xfrm>
              <a:prstGeom prst="rect">
                <a:avLst/>
              </a:prstGeom>
              <a:blipFill rotWithShape="1">
                <a:blip r:embed="rId5"/>
                <a:stretch>
                  <a:fillRect b="-886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ovéPole 17"/>
              <p:cNvSpPr txBox="1"/>
              <p:nvPr/>
            </p:nvSpPr>
            <p:spPr>
              <a:xfrm>
                <a:off x="6338563" y="6032073"/>
                <a:ext cx="1728192" cy="76104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>
                            <a:latin typeface="Cambria Math"/>
                          </a:rPr>
                          <m:t>3</m:t>
                        </m:r>
                      </m:num>
                      <m:den>
                        <m:r>
                          <a:rPr lang="cs-CZ">
                            <a:latin typeface="Cambria Math"/>
                          </a:rPr>
                          <m:t>4</m:t>
                        </m:r>
                      </m:den>
                    </m:f>
                    <m:r>
                      <a:rPr lang="cs-CZ">
                        <a:latin typeface="Cambria Math"/>
                      </a:rPr>
                      <m:t> </m:t>
                    </m:r>
                  </m:oMath>
                </a14:m>
                <a:r>
                  <a:rPr lang="cs-CZ" dirty="0" smtClean="0"/>
                  <a:t>l </a:t>
                </a:r>
                <a:r>
                  <a:rPr lang="cs-CZ" dirty="0"/>
                  <a:t>je 750 </a:t>
                </a:r>
                <a:r>
                  <a:rPr lang="cs-CZ" dirty="0" smtClean="0"/>
                  <a:t>ml</a:t>
                </a:r>
                <a:endParaRPr lang="cs-CZ" dirty="0"/>
              </a:p>
              <a:p>
                <a:endParaRPr lang="cs-CZ" dirty="0"/>
              </a:p>
            </p:txBody>
          </p:sp>
        </mc:Choice>
        <mc:Fallback xmlns="">
          <p:sp>
            <p:nvSpPr>
              <p:cNvPr id="18" name="TextovéPole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38563" y="6032073"/>
                <a:ext cx="1728192" cy="761042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4" name="Skupina 3"/>
          <p:cNvGrpSpPr/>
          <p:nvPr/>
        </p:nvGrpSpPr>
        <p:grpSpPr>
          <a:xfrm>
            <a:off x="6012160" y="546796"/>
            <a:ext cx="2620954" cy="1889443"/>
            <a:chOff x="6012160" y="546796"/>
            <a:chExt cx="2620954" cy="1889443"/>
          </a:xfrm>
        </p:grpSpPr>
        <p:pic>
          <p:nvPicPr>
            <p:cNvPr id="3074" name="Picture 2" descr="C:\Users\spravce\AppData\Local\Microsoft\Windows\Temporary Internet Files\Content.IE5\ED78VNRJ\MC900441751[1].png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12160" y="546796"/>
              <a:ext cx="1889443" cy="1889443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75" name="Picture 3" descr="C:\Users\spravce\AppData\Local\Microsoft\Windows\Temporary Internet Files\Content.IE5\12RGV47V\MC900112484[1].wmf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49820" y="633594"/>
              <a:ext cx="883294" cy="1632455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918244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7" grpId="0"/>
      <p:bldP spid="9" grpId="0"/>
      <p:bldP spid="12" grpId="0"/>
      <p:bldP spid="13" grpId="0"/>
      <p:bldP spid="10" grpId="0"/>
      <p:bldP spid="15" grpId="0"/>
      <p:bldP spid="16" grpId="0"/>
      <p:bldP spid="11" grpId="0"/>
      <p:bldP spid="14" grpId="0"/>
      <p:bldP spid="17" grpId="0"/>
      <p:bldP spid="1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71667" y="980728"/>
            <a:ext cx="84969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Zlomky a jednotky času</a:t>
            </a:r>
            <a:endParaRPr lang="cs-CZ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34410" y="2035217"/>
            <a:ext cx="84969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Kolik minut je?</a:t>
            </a:r>
            <a:endParaRPr lang="cs-CZ" sz="2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2805653"/>
              </p:ext>
            </p:extLst>
          </p:nvPr>
        </p:nvGraphicFramePr>
        <p:xfrm>
          <a:off x="611560" y="2496882"/>
          <a:ext cx="7776864" cy="2291080"/>
        </p:xfrm>
        <a:graphic>
          <a:graphicData uri="http://schemas.openxmlformats.org/drawingml/2006/table">
            <a:tbl>
              <a:tblPr firstRow="1" bandRow="1">
                <a:tableStyleId>{F2DE63D5-997A-4646-A377-4702673A728D}</a:tableStyleId>
              </a:tblPr>
              <a:tblGrid>
                <a:gridCol w="3312368"/>
                <a:gridCol w="2232248"/>
                <a:gridCol w="2232248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Zadání: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Výpočet: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Odpověď: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1278">
                <a:tc>
                  <a:txBody>
                    <a:bodyPr/>
                    <a:lstStyle/>
                    <a:p>
                      <a:r>
                        <a:rPr lang="cs-CZ" dirty="0" smtClean="0"/>
                        <a:t>jedna polovina hodiny</a:t>
                      </a:r>
                    </a:p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tři čtvrtiny hodiny</a:t>
                      </a:r>
                    </a:p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dvě třetiny</a:t>
                      </a:r>
                      <a:r>
                        <a:rPr lang="cs-CZ" baseline="0" dirty="0" smtClean="0"/>
                        <a:t> hodiny</a:t>
                      </a:r>
                      <a:endParaRPr lang="cs-CZ" dirty="0" smtClean="0"/>
                    </a:p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7" name="TextovéPole 6"/>
          <p:cNvSpPr txBox="1"/>
          <p:nvPr/>
        </p:nvSpPr>
        <p:spPr>
          <a:xfrm>
            <a:off x="629137" y="4851461"/>
            <a:ext cx="84969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Kolik hodin je?</a:t>
            </a:r>
            <a:endParaRPr lang="cs-CZ" sz="2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graphicFrame>
        <p:nvGraphicFramePr>
          <p:cNvPr id="8" name="Tabulk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8529042"/>
              </p:ext>
            </p:extLst>
          </p:nvPr>
        </p:nvGraphicFramePr>
        <p:xfrm>
          <a:off x="603443" y="5335709"/>
          <a:ext cx="7776864" cy="12801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312368"/>
                <a:gridCol w="2232248"/>
                <a:gridCol w="2232248"/>
              </a:tblGrid>
              <a:tr h="370840">
                <a:tc>
                  <a:txBody>
                    <a:bodyPr/>
                    <a:lstStyle/>
                    <a:p>
                      <a:r>
                        <a:rPr lang="cs-CZ" baseline="0" dirty="0" smtClean="0"/>
                        <a:t>jedna polovina dne</a:t>
                      </a:r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dvě</a:t>
                      </a:r>
                      <a:r>
                        <a:rPr lang="cs-CZ" baseline="0" dirty="0" smtClean="0"/>
                        <a:t> třetiny dne</a:t>
                      </a:r>
                      <a:endParaRPr lang="cs-CZ" dirty="0" smtClean="0"/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TextovéPole 8"/>
          <p:cNvSpPr txBox="1"/>
          <p:nvPr/>
        </p:nvSpPr>
        <p:spPr>
          <a:xfrm>
            <a:off x="3995936" y="2924944"/>
            <a:ext cx="20162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/>
              <a:t>6</a:t>
            </a:r>
            <a:r>
              <a:rPr lang="cs-CZ" sz="2000" dirty="0" smtClean="0"/>
              <a:t>0 : 2 = 30</a:t>
            </a:r>
            <a:endParaRPr lang="cs-CZ" sz="20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995936" y="3631342"/>
            <a:ext cx="20162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(60 : 4) x 3 = 45</a:t>
            </a:r>
            <a:endParaRPr lang="cs-CZ" sz="20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995935" y="4332977"/>
            <a:ext cx="22346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(60 : 3) x 2 = 40</a:t>
            </a:r>
            <a:endParaRPr lang="cs-CZ" sz="2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/>
              <p:cNvSpPr txBox="1"/>
              <p:nvPr/>
            </p:nvSpPr>
            <p:spPr>
              <a:xfrm>
                <a:off x="6228184" y="2924944"/>
                <a:ext cx="1944216" cy="83471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cs-CZ" sz="20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00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2000">
                            <a:latin typeface="Cambria Math"/>
                          </a:rPr>
                          <m:t>2</m:t>
                        </m:r>
                      </m:den>
                    </m:f>
                    <m:r>
                      <a:rPr lang="cs-CZ" sz="2000">
                        <a:latin typeface="Cambria Math"/>
                      </a:rPr>
                      <m:t> </m:t>
                    </m:r>
                    <m:r>
                      <m:rPr>
                        <m:sty m:val="p"/>
                      </m:rPr>
                      <a:rPr lang="cs-CZ" sz="2000" b="0" i="0" smtClean="0">
                        <a:latin typeface="Cambria Math"/>
                      </a:rPr>
                      <m:t>h</m:t>
                    </m:r>
                  </m:oMath>
                </a14:m>
                <a:r>
                  <a:rPr lang="cs-CZ" sz="2000" dirty="0" smtClean="0"/>
                  <a:t> </a:t>
                </a:r>
                <a:r>
                  <a:rPr lang="cs-CZ" sz="2000" dirty="0"/>
                  <a:t>je 3</a:t>
                </a:r>
                <a:r>
                  <a:rPr lang="cs-CZ" sz="2000" dirty="0" smtClean="0"/>
                  <a:t>0 min</a:t>
                </a:r>
                <a:endParaRPr lang="cs-CZ" sz="2000" dirty="0"/>
              </a:p>
              <a:p>
                <a:endParaRPr lang="cs-CZ" sz="2000" dirty="0"/>
              </a:p>
            </p:txBody>
          </p:sp>
        </mc:Choice>
        <mc:Fallback xmlns=""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28184" y="2924944"/>
                <a:ext cx="1944216" cy="834716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/>
              <p:cNvSpPr txBox="1"/>
              <p:nvPr/>
            </p:nvSpPr>
            <p:spPr>
              <a:xfrm>
                <a:off x="6230551" y="3535694"/>
                <a:ext cx="1944216" cy="86260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cs-CZ" sz="20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000" b="0" i="0" smtClean="0">
                            <a:latin typeface="Cambria Math"/>
                          </a:rPr>
                          <m:t>3</m:t>
                        </m:r>
                      </m:num>
                      <m:den>
                        <m:r>
                          <a:rPr lang="cs-CZ" sz="2000" b="0" i="0" smtClean="0">
                            <a:latin typeface="Cambria Math"/>
                          </a:rPr>
                          <m:t>4</m:t>
                        </m:r>
                      </m:den>
                    </m:f>
                    <m:r>
                      <a:rPr lang="cs-CZ" sz="2000">
                        <a:latin typeface="Cambria Math"/>
                      </a:rPr>
                      <m:t> </m:t>
                    </m:r>
                    <m:r>
                      <m:rPr>
                        <m:sty m:val="p"/>
                      </m:rPr>
                      <a:rPr lang="cs-CZ" sz="2000" b="0" i="0" smtClean="0">
                        <a:latin typeface="Cambria Math"/>
                      </a:rPr>
                      <m:t>h</m:t>
                    </m:r>
                  </m:oMath>
                </a14:m>
                <a:r>
                  <a:rPr lang="cs-CZ" sz="2000" dirty="0" smtClean="0"/>
                  <a:t> </a:t>
                </a:r>
                <a:r>
                  <a:rPr lang="cs-CZ" sz="2000" dirty="0"/>
                  <a:t>je 4</a:t>
                </a:r>
                <a:r>
                  <a:rPr lang="cs-CZ" sz="2000" dirty="0" smtClean="0"/>
                  <a:t>5 min</a:t>
                </a:r>
                <a:endParaRPr lang="cs-CZ" sz="2000" dirty="0"/>
              </a:p>
              <a:p>
                <a:endParaRPr lang="cs-CZ" sz="2000" dirty="0"/>
              </a:p>
            </p:txBody>
          </p:sp>
        </mc:Choice>
        <mc:Fallback xmlns=""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30551" y="3535694"/>
                <a:ext cx="1944216" cy="862608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/>
              <p:cNvSpPr txBox="1"/>
              <p:nvPr/>
            </p:nvSpPr>
            <p:spPr>
              <a:xfrm>
                <a:off x="6228184" y="4170706"/>
                <a:ext cx="1944216" cy="116833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cs-CZ" sz="20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000">
                            <a:latin typeface="Cambria Math"/>
                          </a:rPr>
                          <m:t>2</m:t>
                        </m:r>
                      </m:num>
                      <m:den>
                        <m:r>
                          <a:rPr lang="cs-CZ" sz="2000" b="0" i="0" smtClean="0">
                            <a:latin typeface="Cambria Math"/>
                          </a:rPr>
                          <m:t>3</m:t>
                        </m:r>
                      </m:den>
                    </m:f>
                    <m:r>
                      <a:rPr lang="cs-CZ" sz="2000">
                        <a:latin typeface="Cambria Math"/>
                      </a:rPr>
                      <m:t> </m:t>
                    </m:r>
                  </m:oMath>
                </a14:m>
                <a:r>
                  <a:rPr lang="cs-CZ" sz="2000" dirty="0" smtClean="0"/>
                  <a:t>h je 40 min</a:t>
                </a:r>
                <a:endParaRPr lang="cs-CZ" sz="2000" dirty="0"/>
              </a:p>
              <a:p>
                <a:pPr>
                  <a:defRPr/>
                </a:pPr>
                <a:endParaRPr lang="cs-CZ" sz="2000" dirty="0"/>
              </a:p>
              <a:p>
                <a:endParaRPr lang="cs-CZ" sz="2000" dirty="0"/>
              </a:p>
            </p:txBody>
          </p:sp>
        </mc:Choice>
        <mc:Fallback xmlns="">
          <p:sp>
            <p:nvSpPr>
              <p:cNvPr id="16" name="TextovéPole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28184" y="4170706"/>
                <a:ext cx="1944216" cy="1168333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ovéPole 10"/>
          <p:cNvSpPr txBox="1"/>
          <p:nvPr/>
        </p:nvSpPr>
        <p:spPr>
          <a:xfrm>
            <a:off x="3995936" y="5445224"/>
            <a:ext cx="194421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24 </a:t>
            </a:r>
            <a:r>
              <a:rPr lang="cs-CZ" dirty="0"/>
              <a:t>: 2 = </a:t>
            </a:r>
            <a:r>
              <a:rPr lang="cs-CZ" dirty="0" smtClean="0"/>
              <a:t>12</a:t>
            </a:r>
            <a:endParaRPr lang="cs-CZ" dirty="0"/>
          </a:p>
          <a:p>
            <a:endParaRPr lang="cs-CZ" sz="20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923928" y="6116007"/>
            <a:ext cx="216024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(24 : 3) </a:t>
            </a:r>
            <a:r>
              <a:rPr lang="cs-CZ" dirty="0"/>
              <a:t>x </a:t>
            </a:r>
            <a:r>
              <a:rPr lang="cs-CZ" dirty="0" smtClean="0"/>
              <a:t>2 </a:t>
            </a:r>
            <a:r>
              <a:rPr lang="cs-CZ" dirty="0"/>
              <a:t>= </a:t>
            </a:r>
            <a:r>
              <a:rPr lang="cs-CZ" dirty="0" smtClean="0"/>
              <a:t>16</a:t>
            </a:r>
            <a:endParaRPr lang="cs-CZ" dirty="0"/>
          </a:p>
          <a:p>
            <a:endParaRPr lang="cs-CZ" sz="2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/>
              <p:cNvSpPr txBox="1"/>
              <p:nvPr/>
            </p:nvSpPr>
            <p:spPr>
              <a:xfrm>
                <a:off x="6300192" y="5388157"/>
                <a:ext cx="1800200" cy="4834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>
                            <a:latin typeface="Cambria Math"/>
                          </a:rPr>
                          <m:t>2</m:t>
                        </m:r>
                      </m:den>
                    </m:f>
                    <m:r>
                      <a:rPr lang="cs-CZ">
                        <a:latin typeface="Cambria Math"/>
                      </a:rPr>
                      <m:t> </m:t>
                    </m:r>
                  </m:oMath>
                </a14:m>
                <a:r>
                  <a:rPr lang="cs-CZ" sz="2000" dirty="0" smtClean="0"/>
                  <a:t>dne je 12 h</a:t>
                </a:r>
                <a:endParaRPr lang="cs-CZ" sz="2000" dirty="0"/>
              </a:p>
            </p:txBody>
          </p:sp>
        </mc:Choice>
        <mc:Fallback xmlns=""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00192" y="5388157"/>
                <a:ext cx="1800200" cy="483466"/>
              </a:xfrm>
              <a:prstGeom prst="rect">
                <a:avLst/>
              </a:prstGeom>
              <a:blipFill rotWithShape="1">
                <a:blip r:embed="rId5"/>
                <a:stretch>
                  <a:fillRect b="-1265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ovéPole 17"/>
              <p:cNvSpPr txBox="1"/>
              <p:nvPr/>
            </p:nvSpPr>
            <p:spPr>
              <a:xfrm>
                <a:off x="6338563" y="6032073"/>
                <a:ext cx="1728192" cy="76245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0" smtClean="0">
                            <a:latin typeface="Cambria Math"/>
                          </a:rPr>
                          <m:t>2</m:t>
                        </m:r>
                      </m:num>
                      <m:den>
                        <m:r>
                          <a:rPr lang="cs-CZ" b="0" i="0" smtClean="0">
                            <a:latin typeface="Cambria Math"/>
                          </a:rPr>
                          <m:t>3</m:t>
                        </m:r>
                      </m:den>
                    </m:f>
                    <m:r>
                      <a:rPr lang="cs-CZ">
                        <a:latin typeface="Cambria Math"/>
                      </a:rPr>
                      <m:t> </m:t>
                    </m:r>
                  </m:oMath>
                </a14:m>
                <a:r>
                  <a:rPr lang="cs-CZ" dirty="0" smtClean="0"/>
                  <a:t>dne je 16 h</a:t>
                </a:r>
                <a:endParaRPr lang="cs-CZ" dirty="0"/>
              </a:p>
              <a:p>
                <a:endParaRPr lang="cs-CZ" dirty="0"/>
              </a:p>
            </p:txBody>
          </p:sp>
        </mc:Choice>
        <mc:Fallback xmlns="">
          <p:sp>
            <p:nvSpPr>
              <p:cNvPr id="18" name="TextovéPole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38563" y="6032073"/>
                <a:ext cx="1728192" cy="762453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098" name="Picture 2" descr="C:\Users\spravce\AppData\Local\Microsoft\Windows\Temporary Internet Files\Content.IE5\ED78VNRJ\MC900441468[1]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6597" y="692696"/>
            <a:ext cx="2091508" cy="20915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6632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7" grpId="0"/>
      <p:bldP spid="9" grpId="0"/>
      <p:bldP spid="12" grpId="0"/>
      <p:bldP spid="13" grpId="0"/>
      <p:bldP spid="10" grpId="0"/>
      <p:bldP spid="15" grpId="0"/>
      <p:bldP spid="16" grpId="0"/>
      <p:bldP spid="11" grpId="0"/>
      <p:bldP spid="14" grpId="0"/>
      <p:bldP spid="17" grpId="0"/>
      <p:bldP spid="1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400" b="1" dirty="0" smtClean="0">
                <a:solidFill>
                  <a:schemeClr val="accent1"/>
                </a:solidFill>
                <a:latin typeface="Calibri" pitchFamily="34" charset="0"/>
                <a:cs typeface="Calibri" pitchFamily="34" charset="0"/>
              </a:rPr>
              <a:t>CITACE</a:t>
            </a:r>
          </a:p>
        </p:txBody>
      </p:sp>
      <p:sp>
        <p:nvSpPr>
          <p:cNvPr id="3075" name="Zástupný symbol pro obsah 2"/>
          <p:cNvSpPr>
            <a:spLocks noGrp="1"/>
          </p:cNvSpPr>
          <p:nvPr>
            <p:ph idx="1"/>
          </p:nvPr>
        </p:nvSpPr>
        <p:spPr>
          <a:xfrm>
            <a:off x="827584" y="2132856"/>
            <a:ext cx="7772400" cy="901080"/>
          </a:xfrm>
        </p:spPr>
        <p:txBody>
          <a:bodyPr/>
          <a:lstStyle/>
          <a:p>
            <a:pPr>
              <a:buClr>
                <a:schemeClr val="bg2">
                  <a:lumMod val="75000"/>
                </a:schemeClr>
              </a:buClr>
              <a:buSzPct val="120000"/>
              <a:buFont typeface="Arial" pitchFamily="34" charset="0"/>
              <a:buChar char="•"/>
            </a:pPr>
            <a:r>
              <a:rPr lang="cs-CZ" dirty="0" smtClean="0">
                <a:latin typeface="Calibri" pitchFamily="34" charset="0"/>
                <a:cs typeface="Calibri" pitchFamily="34" charset="0"/>
              </a:rPr>
              <a:t>Obrázky – www.office.com</a:t>
            </a:r>
          </a:p>
        </p:txBody>
      </p:sp>
    </p:spTree>
    <p:extLst>
      <p:ext uri="{BB962C8B-B14F-4D97-AF65-F5344CB8AC3E}">
        <p14:creationId xmlns:p14="http://schemas.microsoft.com/office/powerpoint/2010/main" val="1398287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1155</TotalTime>
  <Words>509</Words>
  <Application>Microsoft Office PowerPoint</Application>
  <PresentationFormat>Předvádění na obrazovce (4:3)</PresentationFormat>
  <Paragraphs>100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Tok</vt:lpstr>
      <vt:lpstr>Prezentace aplikace PowerPoint</vt:lpstr>
      <vt:lpstr>ANOTACE</vt:lpstr>
      <vt:lpstr>Prezentace aplikace PowerPoint</vt:lpstr>
      <vt:lpstr>Prezentace aplikace PowerPoint</vt:lpstr>
      <vt:lpstr>Prezentace aplikace PowerPoint</vt:lpstr>
      <vt:lpstr>Prezentace aplikace PowerPoint</vt:lpstr>
      <vt:lpstr>CITACE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Jana Vondálová</dc:creator>
  <cp:lastModifiedBy>spravce</cp:lastModifiedBy>
  <cp:revision>85</cp:revision>
  <dcterms:created xsi:type="dcterms:W3CDTF">2011-06-20T10:40:08Z</dcterms:created>
  <dcterms:modified xsi:type="dcterms:W3CDTF">2013-05-02T03:49:15Z</dcterms:modified>
</cp:coreProperties>
</file>