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93" r:id="rId4"/>
    <p:sldId id="294" r:id="rId5"/>
    <p:sldId id="29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FFFF99"/>
    <a:srgbClr val="FFCCFF"/>
    <a:srgbClr val="009900"/>
    <a:srgbClr val="800080"/>
    <a:srgbClr val="FF3300"/>
    <a:srgbClr val="008000"/>
    <a:srgbClr val="006600"/>
    <a:srgbClr val="CC6600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VY_32_INOVACE_10M_Desetinný </a:t>
          </a:r>
          <a:r>
            <a:rPr lang="cs-CZ" sz="1600" baseline="0" dirty="0" smtClean="0">
              <a:solidFill>
                <a:schemeClr val="tx2"/>
              </a:solidFill>
            </a:rPr>
            <a:t>zlomek, desetinné číslo - 2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VY_32_INOVACE_10M_Desetinný </a:t>
          </a:r>
          <a:r>
            <a:rPr lang="cs-CZ" sz="1600" kern="1200" baseline="0" dirty="0" smtClean="0">
              <a:solidFill>
                <a:schemeClr val="tx2"/>
              </a:solidFill>
            </a:rPr>
            <a:t>zlomek, desetinné číslo - 2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3324878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Zápis a čtení desetinného zlomku a desetinného čísla. 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15.3.2013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3415" y="2420887"/>
            <a:ext cx="7776864" cy="830997"/>
          </a:xfrm>
          <a:prstGeom prst="rect">
            <a:avLst/>
          </a:prstGeom>
          <a:solidFill>
            <a:srgbClr val="FFCCFF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Desetinné zlomky jsou zlomky se jmenovatelem _____________________________, např.:__________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195531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Zopakuj si: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spravce\AppData\Local\Microsoft\Windows\Temporary Internet Files\Content.IE5\LSJT3K2V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734911"/>
            <a:ext cx="1827886" cy="15060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6112" y="3485930"/>
            <a:ext cx="7776864" cy="830997"/>
          </a:xfrm>
          <a:prstGeom prst="rect">
            <a:avLst/>
          </a:prstGeom>
          <a:solidFill>
            <a:srgbClr val="FFCCFF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Desetinný zlomek můžeme zapsat jako _____________________________, např.:__________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6112" y="4581128"/>
            <a:ext cx="7776864" cy="1200329"/>
          </a:xfrm>
          <a:prstGeom prst="rect">
            <a:avLst/>
          </a:prstGeom>
          <a:solidFill>
            <a:srgbClr val="FFCCFF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Desetinné číslo má dvě části:______________________, </a:t>
            </a:r>
          </a:p>
          <a:p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terá vyjadřuje počet celků, a _____________________,</a:t>
            </a:r>
          </a:p>
          <a:p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terá vyjadřuje část celku.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948264" y="2785587"/>
                <a:ext cx="720080" cy="670568"/>
              </a:xfrm>
              <a:prstGeom prst="rect">
                <a:avLst/>
              </a:prstGeom>
              <a:solidFill>
                <a:srgbClr val="FF99CC"/>
              </a:solidFill>
            </p:spPr>
            <p:txBody>
              <a:bodyPr wrap="square" rtlCol="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0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0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8264" y="2785587"/>
                <a:ext cx="720080" cy="670568"/>
              </a:xfrm>
              <a:prstGeom prst="rect">
                <a:avLst/>
              </a:prstGeom>
              <a:blipFill rotWithShape="1">
                <a:blip r:embed="rId3"/>
                <a:stretch>
                  <a:fillRect b="-9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763688" y="2842484"/>
            <a:ext cx="1944216" cy="461665"/>
          </a:xfrm>
          <a:prstGeom prst="rect">
            <a:avLst/>
          </a:prstGeom>
          <a:solidFill>
            <a:srgbClr val="FF99CC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10, 100, 1000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68734" y="3879816"/>
            <a:ext cx="2534123" cy="461665"/>
          </a:xfrm>
          <a:prstGeom prst="rect">
            <a:avLst/>
          </a:prstGeom>
          <a:solidFill>
            <a:srgbClr val="FF99CC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esetinné číslo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40624" y="3787013"/>
            <a:ext cx="720080" cy="461665"/>
          </a:xfrm>
          <a:prstGeom prst="rect">
            <a:avLst/>
          </a:prstGeom>
          <a:solidFill>
            <a:srgbClr val="FF99CC"/>
          </a:solidFill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55939" y="4437112"/>
            <a:ext cx="1656184" cy="461665"/>
          </a:xfrm>
          <a:prstGeom prst="rect">
            <a:avLst/>
          </a:prstGeom>
          <a:solidFill>
            <a:srgbClr val="FF99CC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ást celou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69388" y="5004221"/>
            <a:ext cx="2542972" cy="461665"/>
          </a:xfrm>
          <a:prstGeom prst="rect">
            <a:avLst/>
          </a:prstGeom>
          <a:solidFill>
            <a:srgbClr val="FF99CC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ást desetinnou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5830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4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1488238"/>
              </p:ext>
            </p:extLst>
          </p:nvPr>
        </p:nvGraphicFramePr>
        <p:xfrm>
          <a:off x="683568" y="1988840"/>
          <a:ext cx="1511935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511935"/>
              </a:tblGrid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9171664"/>
              </p:ext>
            </p:extLst>
          </p:nvPr>
        </p:nvGraphicFramePr>
        <p:xfrm>
          <a:off x="2339752" y="1988840"/>
          <a:ext cx="1511935" cy="578358"/>
        </p:xfrm>
        <a:graphic>
          <a:graphicData uri="http://schemas.openxmlformats.org/drawingml/2006/table">
            <a:tbl>
              <a:tblPr firstRow="1" firstCol="1" bandRow="1"/>
              <a:tblGrid>
                <a:gridCol w="1511935"/>
              </a:tblGrid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8434730"/>
              </p:ext>
            </p:extLst>
          </p:nvPr>
        </p:nvGraphicFramePr>
        <p:xfrm>
          <a:off x="683568" y="4365104"/>
          <a:ext cx="1511935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511935"/>
              </a:tblGrid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6910109"/>
              </p:ext>
            </p:extLst>
          </p:nvPr>
        </p:nvGraphicFramePr>
        <p:xfrm>
          <a:off x="2339752" y="4365104"/>
          <a:ext cx="1511935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511935"/>
              </a:tblGrid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0518880"/>
              </p:ext>
            </p:extLst>
          </p:nvPr>
        </p:nvGraphicFramePr>
        <p:xfrm>
          <a:off x="3995936" y="4365104"/>
          <a:ext cx="1511935" cy="1156716"/>
        </p:xfrm>
        <a:graphic>
          <a:graphicData uri="http://schemas.openxmlformats.org/drawingml/2006/table">
            <a:tbl>
              <a:tblPr firstRow="1" firstCol="1" bandRow="1"/>
              <a:tblGrid>
                <a:gridCol w="1511935"/>
              </a:tblGrid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99"/>
                    </a:solidFill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683568" y="980727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jako zlomek i desetinné číslo: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300192" y="1988840"/>
                <a:ext cx="1584176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latin typeface="Cambria Math"/>
                            </a:rPr>
                            <m:t>𝟏𝟑</m:t>
                          </m:r>
                        </m:num>
                        <m:den>
                          <m:r>
                            <a:rPr lang="cs-CZ" sz="2400" b="1" i="0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2400" b="1" i="0" smtClean="0">
                          <a:latin typeface="Cambria Math"/>
                        </a:rPr>
                        <m:t>=  </m:t>
                      </m:r>
                      <m:r>
                        <a:rPr lang="cs-CZ" sz="2400" b="1" i="0" smtClean="0">
                          <a:latin typeface="Cambria Math"/>
                        </a:rPr>
                        <m:t>𝟏</m:t>
                      </m:r>
                      <m:r>
                        <a:rPr lang="cs-CZ" sz="2400" b="1" i="0" smtClean="0">
                          <a:latin typeface="Cambria Math"/>
                        </a:rPr>
                        <m:t>,</m:t>
                      </m:r>
                      <m:r>
                        <a:rPr lang="cs-CZ" sz="2400" b="1" i="0" smtClean="0">
                          <a:latin typeface="Cambria Math"/>
                        </a:rPr>
                        <m:t>𝟑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1988840"/>
                <a:ext cx="1584176" cy="7861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300192" y="4354151"/>
                <a:ext cx="1584176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latin typeface="Cambria Math"/>
                            </a:rPr>
                            <m:t>𝟐𝟔</m:t>
                          </m:r>
                        </m:num>
                        <m:den>
                          <m:r>
                            <a:rPr lang="cs-CZ" sz="2400" b="1" i="0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2400" b="1" i="0" smtClean="0">
                          <a:latin typeface="Cambria Math"/>
                        </a:rPr>
                        <m:t>=  </m:t>
                      </m:r>
                      <m:r>
                        <a:rPr lang="cs-CZ" sz="2400" b="1" i="0" smtClean="0">
                          <a:latin typeface="Cambria Math"/>
                        </a:rPr>
                        <m:t>𝟐</m:t>
                      </m:r>
                      <m:r>
                        <a:rPr lang="cs-CZ" sz="2400" b="1" i="0" smtClean="0">
                          <a:latin typeface="Cambria Math"/>
                        </a:rPr>
                        <m:t>,</m:t>
                      </m:r>
                      <m:r>
                        <a:rPr lang="cs-CZ" sz="2400" b="1" i="0" smtClean="0">
                          <a:latin typeface="Cambria Math"/>
                        </a:rPr>
                        <m:t>𝟔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4354151"/>
                <a:ext cx="1584176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0035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2320629"/>
              </p:ext>
            </p:extLst>
          </p:nvPr>
        </p:nvGraphicFramePr>
        <p:xfrm>
          <a:off x="539552" y="1124744"/>
          <a:ext cx="1944220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</a:tblGrid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06984"/>
              </p:ext>
            </p:extLst>
          </p:nvPr>
        </p:nvGraphicFramePr>
        <p:xfrm>
          <a:off x="2627784" y="1124744"/>
          <a:ext cx="1944220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</a:tblGrid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0957388"/>
              </p:ext>
            </p:extLst>
          </p:nvPr>
        </p:nvGraphicFramePr>
        <p:xfrm>
          <a:off x="4860032" y="1196752"/>
          <a:ext cx="1954560" cy="578358"/>
        </p:xfrm>
        <a:graphic>
          <a:graphicData uri="http://schemas.openxmlformats.org/drawingml/2006/table">
            <a:tbl>
              <a:tblPr firstRow="1" firstCol="1" bandRow="1"/>
              <a:tblGrid>
                <a:gridCol w="195456"/>
                <a:gridCol w="195456"/>
                <a:gridCol w="195456"/>
                <a:gridCol w="195456"/>
                <a:gridCol w="195456"/>
                <a:gridCol w="195456"/>
                <a:gridCol w="195456"/>
                <a:gridCol w="195456"/>
                <a:gridCol w="195456"/>
                <a:gridCol w="195456"/>
              </a:tblGrid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8440729"/>
              </p:ext>
            </p:extLst>
          </p:nvPr>
        </p:nvGraphicFramePr>
        <p:xfrm>
          <a:off x="4860032" y="1988840"/>
          <a:ext cx="874440" cy="192786"/>
        </p:xfrm>
        <a:graphic>
          <a:graphicData uri="http://schemas.openxmlformats.org/drawingml/2006/table">
            <a:tbl>
              <a:tblPr firstRow="1" firstCol="1" bandRow="1"/>
              <a:tblGrid>
                <a:gridCol w="218610"/>
                <a:gridCol w="218610"/>
                <a:gridCol w="218610"/>
                <a:gridCol w="218610"/>
              </a:tblGrid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300192" y="2204864"/>
                <a:ext cx="2304256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latin typeface="Cambria Math"/>
                            </a:rPr>
                            <m:t>𝟐𝟑𝟒</m:t>
                          </m:r>
                        </m:num>
                        <m:den>
                          <m:r>
                            <a:rPr lang="cs-CZ" sz="2400" b="1" i="0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2400" b="1" i="0" smtClean="0">
                          <a:latin typeface="Cambria Math"/>
                        </a:rPr>
                        <m:t>=  </m:t>
                      </m:r>
                      <m:r>
                        <a:rPr lang="cs-CZ" sz="2400" b="1" i="0" smtClean="0">
                          <a:latin typeface="Cambria Math"/>
                        </a:rPr>
                        <m:t>𝟐</m:t>
                      </m:r>
                      <m:r>
                        <a:rPr lang="cs-CZ" sz="2400" b="1" i="0" smtClean="0">
                          <a:latin typeface="Cambria Math"/>
                        </a:rPr>
                        <m:t>,</m:t>
                      </m:r>
                      <m:r>
                        <a:rPr lang="cs-CZ" sz="2400" b="1" i="0" smtClean="0">
                          <a:latin typeface="Cambria Math"/>
                        </a:rPr>
                        <m:t>𝟑𝟒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2204864"/>
                <a:ext cx="2304256" cy="7861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8647995"/>
              </p:ext>
            </p:extLst>
          </p:nvPr>
        </p:nvGraphicFramePr>
        <p:xfrm>
          <a:off x="539552" y="3645024"/>
          <a:ext cx="1944220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</a:tblGrid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3466881"/>
              </p:ext>
            </p:extLst>
          </p:nvPr>
        </p:nvGraphicFramePr>
        <p:xfrm>
          <a:off x="2699792" y="3645024"/>
          <a:ext cx="1872210" cy="1156716"/>
        </p:xfrm>
        <a:graphic>
          <a:graphicData uri="http://schemas.openxmlformats.org/drawingml/2006/table">
            <a:tbl>
              <a:tblPr firstRow="1" firstCol="1" bandRow="1"/>
              <a:tblGrid>
                <a:gridCol w="187221"/>
                <a:gridCol w="187221"/>
                <a:gridCol w="187221"/>
                <a:gridCol w="187221"/>
                <a:gridCol w="187221"/>
                <a:gridCol w="187221"/>
                <a:gridCol w="187221"/>
                <a:gridCol w="187221"/>
                <a:gridCol w="187221"/>
                <a:gridCol w="187221"/>
              </a:tblGrid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0880968"/>
              </p:ext>
            </p:extLst>
          </p:nvPr>
        </p:nvGraphicFramePr>
        <p:xfrm>
          <a:off x="2699792" y="4941168"/>
          <a:ext cx="1450504" cy="192786"/>
        </p:xfrm>
        <a:graphic>
          <a:graphicData uri="http://schemas.openxmlformats.org/drawingml/2006/table">
            <a:tbl>
              <a:tblPr firstRow="1" firstCol="1" bandRow="1"/>
              <a:tblGrid>
                <a:gridCol w="181313"/>
                <a:gridCol w="181313"/>
                <a:gridCol w="181313"/>
                <a:gridCol w="181313"/>
                <a:gridCol w="181313"/>
                <a:gridCol w="181313"/>
                <a:gridCol w="181313"/>
                <a:gridCol w="181313"/>
              </a:tblGrid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300192" y="4509120"/>
                <a:ext cx="2304256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latin typeface="Cambria Math"/>
                            </a:rPr>
                            <m:t>𝟏𝟔𝟖</m:t>
                          </m:r>
                        </m:num>
                        <m:den>
                          <m:r>
                            <a:rPr lang="cs-CZ" sz="2400" b="1" i="0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2400" b="1" i="0" smtClean="0">
                          <a:latin typeface="Cambria Math"/>
                        </a:rPr>
                        <m:t>=  </m:t>
                      </m:r>
                      <m:r>
                        <a:rPr lang="cs-CZ" sz="2400" b="1" i="0" smtClean="0">
                          <a:latin typeface="Cambria Math"/>
                        </a:rPr>
                        <m:t>𝟏</m:t>
                      </m:r>
                      <m:r>
                        <a:rPr lang="cs-CZ" sz="2400" b="1" i="0" smtClean="0">
                          <a:latin typeface="Cambria Math"/>
                        </a:rPr>
                        <m:t>,</m:t>
                      </m:r>
                      <m:r>
                        <a:rPr lang="cs-CZ" sz="2400" b="1" i="0" smtClean="0">
                          <a:latin typeface="Cambria Math"/>
                        </a:rPr>
                        <m:t>𝟔𝟖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4509120"/>
                <a:ext cx="2304256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25860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1711</TotalTime>
  <Words>163</Words>
  <Application>Microsoft Office PowerPoint</Application>
  <PresentationFormat>Předvádění na obrazovce (4:3)</PresentationFormat>
  <Paragraphs>474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112</cp:revision>
  <dcterms:created xsi:type="dcterms:W3CDTF">2011-06-20T10:40:08Z</dcterms:created>
  <dcterms:modified xsi:type="dcterms:W3CDTF">2013-05-08T11:17:16Z</dcterms:modified>
</cp:coreProperties>
</file>