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8" r:id="rId2"/>
    <p:sldId id="257" r:id="rId3"/>
    <p:sldId id="296" r:id="rId4"/>
    <p:sldId id="297" r:id="rId5"/>
    <p:sldId id="298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  <a:srgbClr val="FFFF99"/>
    <a:srgbClr val="00FF00"/>
    <a:srgbClr val="FF3300"/>
    <a:srgbClr val="FF99CC"/>
    <a:srgbClr val="009900"/>
    <a:srgbClr val="800080"/>
    <a:srgbClr val="008000"/>
    <a:srgbClr val="006600"/>
    <a:srgbClr val="CC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532" autoAdjust="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smtClean="0">
              <a:solidFill>
                <a:schemeClr val="tx2"/>
              </a:solidFill>
            </a:rPr>
            <a:t>VY_32_INOVACE_11M_Desetinný </a:t>
          </a:r>
          <a:r>
            <a:rPr lang="cs-CZ" sz="1600" baseline="0" dirty="0" smtClean="0">
              <a:solidFill>
                <a:schemeClr val="tx2"/>
              </a:solidFill>
            </a:rPr>
            <a:t>zlomek, desetinné číslo - 3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Zlomky a desetinná čísla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smtClean="0">
              <a:solidFill>
                <a:schemeClr val="tx2"/>
              </a:solidFill>
            </a:rPr>
            <a:t>VY_32_INOVACE_11M_Desetinný </a:t>
          </a:r>
          <a:r>
            <a:rPr lang="cs-CZ" sz="1600" kern="1200" baseline="0" dirty="0" smtClean="0">
              <a:solidFill>
                <a:schemeClr val="tx2"/>
              </a:solidFill>
            </a:rPr>
            <a:t>zlomek, desetinné číslo - 3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Zlomky a desetinná čísla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62464889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Převody desetinného zlomku na desetinné číslo, desetinná místa. </a:t>
            </a:r>
          </a:p>
          <a:p>
            <a:r>
              <a:rPr lang="cs-CZ" dirty="0" smtClean="0"/>
              <a:t>Určeno </a:t>
            </a:r>
            <a:r>
              <a:rPr lang="cs-CZ" dirty="0"/>
              <a:t>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Vytvořeno 15.3.2013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124744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Zapiš zlomky jako desetinná čísla.</a:t>
            </a:r>
          </a:p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Vyznač červeně číslici na místě desetin, zeleně číslici na místě setin.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1691680" y="1916832"/>
            <a:ext cx="1152128" cy="0"/>
          </a:xfrm>
          <a:prstGeom prst="line">
            <a:avLst/>
          </a:prstGeom>
          <a:ln w="28575">
            <a:solidFill>
              <a:srgbClr val="FF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5076056" y="1916832"/>
            <a:ext cx="1152128" cy="0"/>
          </a:xfrm>
          <a:prstGeom prst="line">
            <a:avLst/>
          </a:prstGeom>
          <a:ln w="28575">
            <a:solidFill>
              <a:srgbClr val="FF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6300192" y="1916832"/>
            <a:ext cx="936104" cy="0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907704" y="2276872"/>
            <a:ext cx="792088" cy="0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775927" y="2708920"/>
                <a:ext cx="936104" cy="71468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0" smtClean="0"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2800" b="1" i="0" smtClean="0">
                            <a:latin typeface="Cambria Math"/>
                          </a:rPr>
                          <m:t>𝟏𝟎</m:t>
                        </m:r>
                      </m:den>
                    </m:f>
                  </m:oMath>
                </a14:m>
                <a:r>
                  <a:rPr lang="cs-CZ" sz="2800" b="1" dirty="0" smtClean="0"/>
                  <a:t> = </a:t>
                </a:r>
                <a:endParaRPr lang="cs-CZ" sz="2800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5927" y="2708920"/>
                <a:ext cx="936104" cy="714683"/>
              </a:xfrm>
              <a:prstGeom prst="rect">
                <a:avLst/>
              </a:prstGeom>
              <a:blipFill rotWithShape="1">
                <a:blip r:embed="rId2"/>
                <a:stretch>
                  <a:fillRect r="-5195" b="-101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705846" y="3619061"/>
                <a:ext cx="936104" cy="74180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0" smtClean="0">
                            <a:latin typeface="Cambria Math"/>
                          </a:rPr>
                          <m:t>𝟒𝟖</m:t>
                        </m:r>
                      </m:num>
                      <m:den>
                        <m:r>
                          <a:rPr lang="cs-CZ" sz="2800" b="1" i="0" smtClean="0">
                            <a:latin typeface="Cambria Math"/>
                          </a:rPr>
                          <m:t>𝟏𝟎𝟎</m:t>
                        </m:r>
                      </m:den>
                    </m:f>
                  </m:oMath>
                </a14:m>
                <a:r>
                  <a:rPr lang="cs-CZ" sz="2800" b="1" dirty="0" smtClean="0"/>
                  <a:t> = </a:t>
                </a:r>
                <a:endParaRPr lang="cs-CZ" sz="2800" b="1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5846" y="3619061"/>
                <a:ext cx="936104" cy="741806"/>
              </a:xfrm>
              <a:prstGeom prst="rect">
                <a:avLst/>
              </a:prstGeom>
              <a:blipFill rotWithShape="1">
                <a:blip r:embed="rId3"/>
                <a:stretch>
                  <a:fillRect r="-22222" b="-74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755576" y="4557599"/>
                <a:ext cx="936104" cy="71468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0" smtClean="0">
                            <a:latin typeface="Cambria Math"/>
                          </a:rPr>
                          <m:t>𝟏𝟗</m:t>
                        </m:r>
                      </m:num>
                      <m:den>
                        <m:r>
                          <a:rPr lang="cs-CZ" sz="2800" b="1" i="0" smtClean="0">
                            <a:latin typeface="Cambria Math"/>
                          </a:rPr>
                          <m:t>𝟏𝟎</m:t>
                        </m:r>
                      </m:den>
                    </m:f>
                  </m:oMath>
                </a14:m>
                <a:r>
                  <a:rPr lang="cs-CZ" sz="2800" b="1" dirty="0" smtClean="0"/>
                  <a:t> = </a:t>
                </a:r>
                <a:endParaRPr lang="cs-CZ" sz="2800" b="1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4557599"/>
                <a:ext cx="936104" cy="714683"/>
              </a:xfrm>
              <a:prstGeom prst="rect">
                <a:avLst/>
              </a:prstGeom>
              <a:blipFill rotWithShape="1">
                <a:blip r:embed="rId4"/>
                <a:stretch>
                  <a:fillRect r="-4545" b="-1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775927" y="5517232"/>
                <a:ext cx="936104" cy="71468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0" smtClean="0">
                            <a:latin typeface="Cambria Math"/>
                          </a:rPr>
                          <m:t>𝟏𝟓𝟎</m:t>
                        </m:r>
                      </m:num>
                      <m:den>
                        <m:r>
                          <a:rPr lang="cs-CZ" sz="2800" b="1" i="0" smtClean="0">
                            <a:latin typeface="Cambria Math"/>
                          </a:rPr>
                          <m:t>𝟏𝟎𝟎</m:t>
                        </m:r>
                      </m:den>
                    </m:f>
                  </m:oMath>
                </a14:m>
                <a:r>
                  <a:rPr lang="cs-CZ" sz="2800" b="1" dirty="0" smtClean="0"/>
                  <a:t> = </a:t>
                </a:r>
                <a:endParaRPr lang="cs-CZ" sz="2800" b="1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5927" y="5517232"/>
                <a:ext cx="936104" cy="714683"/>
              </a:xfrm>
              <a:prstGeom prst="rect">
                <a:avLst/>
              </a:prstGeom>
              <a:blipFill rotWithShape="1">
                <a:blip r:embed="rId5"/>
                <a:stretch>
                  <a:fillRect r="-22078" b="-1196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768957" y="2708920"/>
                <a:ext cx="936104" cy="74180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0" smtClean="0">
                            <a:latin typeface="Cambria Math"/>
                          </a:rPr>
                          <m:t>𝟓𝟎</m:t>
                        </m:r>
                      </m:num>
                      <m:den>
                        <m:r>
                          <a:rPr lang="cs-CZ" sz="2800" b="1" i="0" smtClean="0">
                            <a:latin typeface="Cambria Math"/>
                          </a:rPr>
                          <m:t>𝟏𝟎</m:t>
                        </m:r>
                      </m:den>
                    </m:f>
                  </m:oMath>
                </a14:m>
                <a:r>
                  <a:rPr lang="cs-CZ" sz="2800" b="1" dirty="0" smtClean="0"/>
                  <a:t> = </a:t>
                </a:r>
                <a:endParaRPr lang="cs-CZ" sz="2800" b="1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8957" y="2708920"/>
                <a:ext cx="936104" cy="741806"/>
              </a:xfrm>
              <a:prstGeom prst="rect">
                <a:avLst/>
              </a:prstGeom>
              <a:blipFill rotWithShape="1">
                <a:blip r:embed="rId6"/>
                <a:stretch>
                  <a:fillRect r="-5195" b="-73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716016" y="3619061"/>
                <a:ext cx="936104" cy="74180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0" smtClean="0">
                            <a:latin typeface="Cambria Math"/>
                          </a:rPr>
                          <m:t>𝟗</m:t>
                        </m:r>
                      </m:num>
                      <m:den>
                        <m:r>
                          <a:rPr lang="cs-CZ" sz="2800" b="1" i="0" smtClean="0">
                            <a:latin typeface="Cambria Math"/>
                          </a:rPr>
                          <m:t>𝟏𝟎𝟎</m:t>
                        </m:r>
                      </m:den>
                    </m:f>
                  </m:oMath>
                </a14:m>
                <a:r>
                  <a:rPr lang="cs-CZ" sz="2800" b="1" dirty="0" smtClean="0"/>
                  <a:t> = </a:t>
                </a:r>
                <a:endParaRPr lang="cs-CZ" sz="2800" b="1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16" y="3619061"/>
                <a:ext cx="936104" cy="741806"/>
              </a:xfrm>
              <a:prstGeom prst="rect">
                <a:avLst/>
              </a:prstGeom>
              <a:blipFill rotWithShape="1">
                <a:blip r:embed="rId7"/>
                <a:stretch>
                  <a:fillRect r="-22222" b="-74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768957" y="4557599"/>
                <a:ext cx="936104" cy="7126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0" smtClean="0">
                            <a:latin typeface="Cambria Math"/>
                          </a:rPr>
                          <m:t>𝟕𝟐</m:t>
                        </m:r>
                      </m:num>
                      <m:den>
                        <m:r>
                          <a:rPr lang="cs-CZ" sz="2800" b="1" i="0" smtClean="0">
                            <a:latin typeface="Cambria Math"/>
                          </a:rPr>
                          <m:t>𝟏𝟎𝟎</m:t>
                        </m:r>
                      </m:den>
                    </m:f>
                  </m:oMath>
                </a14:m>
                <a:r>
                  <a:rPr lang="cs-CZ" sz="2800" b="1" dirty="0" smtClean="0"/>
                  <a:t> = </a:t>
                </a:r>
                <a:endParaRPr lang="cs-CZ" sz="2800" b="1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8957" y="4557599"/>
                <a:ext cx="936104" cy="712631"/>
              </a:xfrm>
              <a:prstGeom prst="rect">
                <a:avLst/>
              </a:prstGeom>
              <a:blipFill rotWithShape="1">
                <a:blip r:embed="rId8"/>
                <a:stretch>
                  <a:fillRect r="-22078" b="-1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932040" y="5517232"/>
                <a:ext cx="936104" cy="74180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0" smtClean="0">
                            <a:latin typeface="Cambria Math"/>
                          </a:rPr>
                          <m:t>𝟖</m:t>
                        </m:r>
                      </m:num>
                      <m:den>
                        <m:r>
                          <a:rPr lang="cs-CZ" sz="2800" b="1" i="0" smtClean="0">
                            <a:latin typeface="Cambria Math"/>
                          </a:rPr>
                          <m:t>𝟏𝟎</m:t>
                        </m:r>
                      </m:den>
                    </m:f>
                  </m:oMath>
                </a14:m>
                <a:r>
                  <a:rPr lang="cs-CZ" sz="2800" b="1" dirty="0" smtClean="0"/>
                  <a:t> = </a:t>
                </a:r>
                <a:endParaRPr lang="cs-CZ" sz="2800" b="1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2040" y="5517232"/>
                <a:ext cx="936104" cy="741806"/>
              </a:xfrm>
              <a:prstGeom prst="rect">
                <a:avLst/>
              </a:prstGeom>
              <a:blipFill rotWithShape="1">
                <a:blip r:embed="rId9"/>
                <a:stretch>
                  <a:fillRect r="-5195" b="-65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ovéPole 17"/>
          <p:cNvSpPr txBox="1"/>
          <p:nvPr/>
        </p:nvSpPr>
        <p:spPr>
          <a:xfrm>
            <a:off x="1759089" y="2804651"/>
            <a:ext cx="843745" cy="523220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0,3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776837" y="3728354"/>
            <a:ext cx="843745" cy="523220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0,48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794585" y="4652057"/>
            <a:ext cx="843745" cy="523220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1,9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812333" y="5575760"/>
            <a:ext cx="843745" cy="523220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1,50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705061" y="2804651"/>
            <a:ext cx="843745" cy="523220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5,0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705061" y="3728354"/>
            <a:ext cx="843745" cy="523220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0,09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705061" y="4652057"/>
            <a:ext cx="843745" cy="523220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0,72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705061" y="5575760"/>
            <a:ext cx="843745" cy="523220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0,8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cxnSp>
        <p:nvCxnSpPr>
          <p:cNvPr id="27" name="Přímá spojnice 26"/>
          <p:cNvCxnSpPr/>
          <p:nvPr/>
        </p:nvCxnSpPr>
        <p:spPr>
          <a:xfrm>
            <a:off x="2097811" y="3313122"/>
            <a:ext cx="271368" cy="0"/>
          </a:xfrm>
          <a:prstGeom prst="line">
            <a:avLst/>
          </a:prstGeom>
          <a:ln w="28575">
            <a:solidFill>
              <a:srgbClr val="FF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2080773" y="4149080"/>
            <a:ext cx="271368" cy="0"/>
          </a:xfrm>
          <a:prstGeom prst="line">
            <a:avLst/>
          </a:prstGeom>
          <a:ln w="28575">
            <a:solidFill>
              <a:srgbClr val="FF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2097811" y="5085184"/>
            <a:ext cx="271368" cy="0"/>
          </a:xfrm>
          <a:prstGeom prst="line">
            <a:avLst/>
          </a:prstGeom>
          <a:ln w="28575">
            <a:solidFill>
              <a:srgbClr val="FF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2114849" y="6021288"/>
            <a:ext cx="271368" cy="0"/>
          </a:xfrm>
          <a:prstGeom prst="line">
            <a:avLst/>
          </a:prstGeom>
          <a:ln w="28575">
            <a:solidFill>
              <a:srgbClr val="FF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028824" y="3292839"/>
            <a:ext cx="271368" cy="0"/>
          </a:xfrm>
          <a:prstGeom prst="line">
            <a:avLst/>
          </a:prstGeom>
          <a:ln w="28575">
            <a:solidFill>
              <a:srgbClr val="FF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6028824" y="4154433"/>
            <a:ext cx="271368" cy="0"/>
          </a:xfrm>
          <a:prstGeom prst="line">
            <a:avLst/>
          </a:prstGeom>
          <a:ln w="28575">
            <a:solidFill>
              <a:srgbClr val="FF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6028824" y="5082897"/>
            <a:ext cx="271368" cy="0"/>
          </a:xfrm>
          <a:prstGeom prst="line">
            <a:avLst/>
          </a:prstGeom>
          <a:ln w="28575">
            <a:solidFill>
              <a:srgbClr val="FF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6028824" y="6011361"/>
            <a:ext cx="271368" cy="0"/>
          </a:xfrm>
          <a:prstGeom prst="line">
            <a:avLst/>
          </a:prstGeom>
          <a:ln w="28575">
            <a:solidFill>
              <a:srgbClr val="FF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2386217" y="4149080"/>
            <a:ext cx="243644" cy="0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2412434" y="6021288"/>
            <a:ext cx="243644" cy="0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6305162" y="4155786"/>
            <a:ext cx="243644" cy="0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6300192" y="5079848"/>
            <a:ext cx="243644" cy="0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3980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8" grpId="0" animBg="1"/>
      <p:bldP spid="19" grpId="0" animBg="1"/>
      <p:bldP spid="20" grpId="0" animBg="1"/>
      <p:bldP spid="21" grpId="0" animBg="1"/>
      <p:bldP spid="22" grpId="0" animBg="1"/>
      <p:bldP spid="24" grpId="0" animBg="1"/>
      <p:bldP spid="25" grpId="0" animBg="1"/>
      <p:bldP spid="2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spravce\AppData\Local\Microsoft\Windows\Temporary Internet Files\Content.IE5\LSJT3K2V\MC9004113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5638" y="692696"/>
            <a:ext cx="1503635" cy="1200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3151025"/>
              </p:ext>
            </p:extLst>
          </p:nvPr>
        </p:nvGraphicFramePr>
        <p:xfrm>
          <a:off x="539552" y="2420888"/>
          <a:ext cx="1872208" cy="1927860"/>
        </p:xfrm>
        <a:graphic>
          <a:graphicData uri="http://schemas.openxmlformats.org/drawingml/2006/table">
            <a:tbl>
              <a:tblPr firstRow="1" firstCol="1" bandRow="1"/>
              <a:tblGrid>
                <a:gridCol w="1872208"/>
              </a:tblGrid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4107011"/>
              </p:ext>
            </p:extLst>
          </p:nvPr>
        </p:nvGraphicFramePr>
        <p:xfrm>
          <a:off x="2555776" y="2420888"/>
          <a:ext cx="1728192" cy="578358"/>
        </p:xfrm>
        <a:graphic>
          <a:graphicData uri="http://schemas.openxmlformats.org/drawingml/2006/table">
            <a:tbl>
              <a:tblPr firstRow="1" firstCol="1" bandRow="1"/>
              <a:tblGrid>
                <a:gridCol w="1728192"/>
              </a:tblGrid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4072732"/>
              </p:ext>
            </p:extLst>
          </p:nvPr>
        </p:nvGraphicFramePr>
        <p:xfrm>
          <a:off x="6732240" y="2420888"/>
          <a:ext cx="1944220" cy="1927860"/>
        </p:xfrm>
        <a:graphic>
          <a:graphicData uri="http://schemas.openxmlformats.org/drawingml/2006/table">
            <a:tbl>
              <a:tblPr firstRow="1" firstCol="1" bandRow="1"/>
              <a:tblGrid>
                <a:gridCol w="194422"/>
                <a:gridCol w="194422"/>
                <a:gridCol w="194422"/>
                <a:gridCol w="194422"/>
                <a:gridCol w="194422"/>
                <a:gridCol w="194422"/>
                <a:gridCol w="194422"/>
                <a:gridCol w="194422"/>
                <a:gridCol w="194422"/>
                <a:gridCol w="194422"/>
              </a:tblGrid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1498922"/>
              </p:ext>
            </p:extLst>
          </p:nvPr>
        </p:nvGraphicFramePr>
        <p:xfrm>
          <a:off x="4617232" y="2420888"/>
          <a:ext cx="1954560" cy="578358"/>
        </p:xfrm>
        <a:graphic>
          <a:graphicData uri="http://schemas.openxmlformats.org/drawingml/2006/table">
            <a:tbl>
              <a:tblPr firstRow="1" firstCol="1" bandRow="1"/>
              <a:tblGrid>
                <a:gridCol w="195456"/>
                <a:gridCol w="195456"/>
                <a:gridCol w="195456"/>
                <a:gridCol w="195456"/>
                <a:gridCol w="195456"/>
                <a:gridCol w="195456"/>
                <a:gridCol w="195456"/>
                <a:gridCol w="195456"/>
                <a:gridCol w="195456"/>
                <a:gridCol w="195456"/>
              </a:tblGrid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699792" y="3824329"/>
            <a:ext cx="3600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Arial Rounded MT Bold" pitchFamily="34" charset="0"/>
              </a:rPr>
              <a:t>1,3  = 1,30</a:t>
            </a:r>
            <a:endParaRPr lang="cs-CZ" sz="5400" b="1" dirty="0">
              <a:solidFill>
                <a:srgbClr val="002060"/>
              </a:solidFill>
              <a:latin typeface="Arial Rounded MT Bold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93168" y="4997761"/>
            <a:ext cx="6813647" cy="769441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400" b="1" dirty="0">
                <a:solidFill>
                  <a:srgbClr val="002060"/>
                </a:solidFill>
                <a:latin typeface="Arial Rounded MT Bold" pitchFamily="34" charset="0"/>
              </a:rPr>
              <a:t>t</a:t>
            </a:r>
            <a:r>
              <a:rPr lang="cs-CZ" sz="4400" b="1" dirty="0" smtClean="0">
                <a:solidFill>
                  <a:srgbClr val="002060"/>
                </a:solidFill>
                <a:latin typeface="Arial Rounded MT Bold" pitchFamily="34" charset="0"/>
              </a:rPr>
              <a:t>ři desetiny = třicet setin</a:t>
            </a:r>
            <a:endParaRPr lang="cs-CZ" sz="4400" b="1" dirty="0">
              <a:solidFill>
                <a:srgbClr val="002060"/>
              </a:solidFill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6342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07638" y="836712"/>
            <a:ext cx="82128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Přečti následující čísla a rozhodni, zda se sobě rovnají: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4967" y="1484784"/>
            <a:ext cx="108012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 Rounded MT Bold" pitchFamily="34" charset="0"/>
              </a:rPr>
              <a:t>1,3</a:t>
            </a:r>
          </a:p>
          <a:p>
            <a:endParaRPr lang="cs-CZ" sz="2400" b="1" dirty="0">
              <a:latin typeface="Arial Rounded MT Bold" pitchFamily="34" charset="0"/>
            </a:endParaRPr>
          </a:p>
          <a:p>
            <a:r>
              <a:rPr lang="cs-CZ" sz="2400" b="1" dirty="0" smtClean="0">
                <a:latin typeface="Arial Rounded MT Bold" pitchFamily="34" charset="0"/>
              </a:rPr>
              <a:t>2,7</a:t>
            </a:r>
          </a:p>
          <a:p>
            <a:endParaRPr lang="cs-CZ" sz="2400" b="1" dirty="0">
              <a:latin typeface="Arial Rounded MT Bold" pitchFamily="34" charset="0"/>
            </a:endParaRPr>
          </a:p>
          <a:p>
            <a:r>
              <a:rPr lang="cs-CZ" sz="2400" b="1" dirty="0" smtClean="0">
                <a:latin typeface="Arial Rounded MT Bold" pitchFamily="34" charset="0"/>
              </a:rPr>
              <a:t>3,5</a:t>
            </a:r>
          </a:p>
          <a:p>
            <a:endParaRPr lang="cs-CZ" sz="2400" b="1" dirty="0">
              <a:latin typeface="Arial Rounded MT Bold" pitchFamily="34" charset="0"/>
            </a:endParaRPr>
          </a:p>
          <a:p>
            <a:r>
              <a:rPr lang="cs-CZ" sz="2400" b="1" dirty="0" smtClean="0">
                <a:latin typeface="Arial Rounded MT Bold" pitchFamily="34" charset="0"/>
              </a:rPr>
              <a:t>4,2</a:t>
            </a:r>
          </a:p>
          <a:p>
            <a:endParaRPr lang="cs-CZ" sz="2400" b="1" dirty="0">
              <a:latin typeface="Arial Rounded MT Bold" pitchFamily="34" charset="0"/>
            </a:endParaRPr>
          </a:p>
          <a:p>
            <a:r>
              <a:rPr lang="cs-CZ" sz="2400" b="1" dirty="0" smtClean="0">
                <a:latin typeface="Arial Rounded MT Bold" pitchFamily="34" charset="0"/>
              </a:rPr>
              <a:t>0,7</a:t>
            </a:r>
          </a:p>
          <a:p>
            <a:endParaRPr lang="cs-CZ" sz="2400" b="1" dirty="0">
              <a:latin typeface="Arial Rounded MT Bold" pitchFamily="34" charset="0"/>
            </a:endParaRPr>
          </a:p>
          <a:p>
            <a:r>
              <a:rPr lang="cs-CZ" sz="2400" b="1" dirty="0" smtClean="0">
                <a:latin typeface="Arial Rounded MT Bold" pitchFamily="34" charset="0"/>
              </a:rPr>
              <a:t>2,6</a:t>
            </a:r>
          </a:p>
          <a:p>
            <a:endParaRPr lang="cs-CZ" sz="2400" b="1" dirty="0">
              <a:latin typeface="Arial Rounded MT Bold" pitchFamily="34" charset="0"/>
            </a:endParaRPr>
          </a:p>
          <a:p>
            <a:r>
              <a:rPr lang="cs-CZ" sz="2400" b="1" dirty="0" smtClean="0">
                <a:latin typeface="Arial Rounded MT Bold" pitchFamily="34" charset="0"/>
              </a:rPr>
              <a:t>5,8</a:t>
            </a:r>
            <a:endParaRPr lang="cs-CZ" sz="2400" b="1" dirty="0" smtClean="0">
              <a:latin typeface="Arial Rounded MT Bold" pitchFamily="34" charset="0"/>
            </a:endParaRPr>
          </a:p>
          <a:p>
            <a:endParaRPr lang="cs-CZ" sz="2400" b="1" dirty="0">
              <a:latin typeface="Arial Rounded MT Bold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987487" y="1484784"/>
            <a:ext cx="108012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 Rounded MT Bold" pitchFamily="34" charset="0"/>
              </a:rPr>
              <a:t>1,30</a:t>
            </a:r>
          </a:p>
          <a:p>
            <a:endParaRPr lang="cs-CZ" sz="2400" b="1" dirty="0">
              <a:latin typeface="Arial Rounded MT Bold" pitchFamily="34" charset="0"/>
            </a:endParaRPr>
          </a:p>
          <a:p>
            <a:r>
              <a:rPr lang="cs-CZ" sz="2400" b="1" dirty="0" smtClean="0">
                <a:latin typeface="Arial Rounded MT Bold" pitchFamily="34" charset="0"/>
              </a:rPr>
              <a:t>2,70</a:t>
            </a:r>
          </a:p>
          <a:p>
            <a:endParaRPr lang="cs-CZ" sz="2400" b="1" dirty="0">
              <a:latin typeface="Arial Rounded MT Bold" pitchFamily="34" charset="0"/>
            </a:endParaRPr>
          </a:p>
          <a:p>
            <a:r>
              <a:rPr lang="cs-CZ" sz="2400" b="1" dirty="0" smtClean="0">
                <a:latin typeface="Arial Rounded MT Bold" pitchFamily="34" charset="0"/>
              </a:rPr>
              <a:t>3,05</a:t>
            </a:r>
          </a:p>
          <a:p>
            <a:endParaRPr lang="cs-CZ" sz="2400" b="1" dirty="0">
              <a:latin typeface="Arial Rounded MT Bold" pitchFamily="34" charset="0"/>
            </a:endParaRPr>
          </a:p>
          <a:p>
            <a:r>
              <a:rPr lang="cs-CZ" sz="2400" b="1" dirty="0" smtClean="0">
                <a:latin typeface="Arial Rounded MT Bold" pitchFamily="34" charset="0"/>
              </a:rPr>
              <a:t>4,20</a:t>
            </a:r>
          </a:p>
          <a:p>
            <a:endParaRPr lang="cs-CZ" sz="2400" b="1" dirty="0">
              <a:latin typeface="Arial Rounded MT Bold" pitchFamily="34" charset="0"/>
            </a:endParaRPr>
          </a:p>
          <a:p>
            <a:r>
              <a:rPr lang="cs-CZ" sz="2400" b="1" dirty="0" smtClean="0">
                <a:latin typeface="Arial Rounded MT Bold" pitchFamily="34" charset="0"/>
              </a:rPr>
              <a:t>0,07</a:t>
            </a:r>
          </a:p>
          <a:p>
            <a:endParaRPr lang="cs-CZ" sz="2400" b="1" dirty="0">
              <a:latin typeface="Arial Rounded MT Bold" pitchFamily="34" charset="0"/>
            </a:endParaRPr>
          </a:p>
          <a:p>
            <a:r>
              <a:rPr lang="cs-CZ" sz="2400" b="1" dirty="0" smtClean="0">
                <a:latin typeface="Arial Rounded MT Bold" pitchFamily="34" charset="0"/>
              </a:rPr>
              <a:t>2,06</a:t>
            </a:r>
          </a:p>
          <a:p>
            <a:endParaRPr lang="cs-CZ" sz="2400" b="1" dirty="0">
              <a:latin typeface="Arial Rounded MT Bold" pitchFamily="34" charset="0"/>
            </a:endParaRPr>
          </a:p>
          <a:p>
            <a:r>
              <a:rPr lang="cs-CZ" sz="2400" b="1" smtClean="0">
                <a:latin typeface="Arial Rounded MT Bold" pitchFamily="34" charset="0"/>
              </a:rPr>
              <a:t>5</a:t>
            </a:r>
            <a:r>
              <a:rPr lang="cs-CZ" sz="2400" b="1" smtClean="0">
                <a:latin typeface="Arial Rounded MT Bold" pitchFamily="34" charset="0"/>
              </a:rPr>
              <a:t>,80</a:t>
            </a:r>
            <a:endParaRPr lang="cs-CZ" sz="2400" b="1" dirty="0" smtClean="0">
              <a:latin typeface="Arial Rounded MT Bold" pitchFamily="34" charset="0"/>
            </a:endParaRPr>
          </a:p>
          <a:p>
            <a:endParaRPr lang="cs-CZ" sz="2400" b="1" dirty="0">
              <a:latin typeface="Arial Rounded MT Bold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23928" y="1484784"/>
            <a:ext cx="1728192" cy="4893647"/>
          </a:xfrm>
          <a:prstGeom prst="rect">
            <a:avLst/>
          </a:prstGeom>
          <a:solidFill>
            <a:srgbClr val="FFCCFF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ANO – NE</a:t>
            </a:r>
          </a:p>
          <a:p>
            <a:endParaRPr lang="cs-CZ" sz="2400" b="1" dirty="0">
              <a:solidFill>
                <a:srgbClr val="002060"/>
              </a:solidFill>
            </a:endParaRPr>
          </a:p>
          <a:p>
            <a:r>
              <a:rPr lang="cs-CZ" sz="2400" b="1" dirty="0" smtClean="0">
                <a:solidFill>
                  <a:srgbClr val="002060"/>
                </a:solidFill>
              </a:rPr>
              <a:t>ANO – NE</a:t>
            </a:r>
          </a:p>
          <a:p>
            <a:endParaRPr lang="cs-CZ" sz="2400" b="1" dirty="0">
              <a:solidFill>
                <a:srgbClr val="002060"/>
              </a:solidFill>
            </a:endParaRPr>
          </a:p>
          <a:p>
            <a:r>
              <a:rPr lang="cs-CZ" sz="2400" b="1" dirty="0" smtClean="0">
                <a:solidFill>
                  <a:srgbClr val="002060"/>
                </a:solidFill>
              </a:rPr>
              <a:t>ANO – NE</a:t>
            </a:r>
          </a:p>
          <a:p>
            <a:endParaRPr lang="cs-CZ" sz="2400" b="1" dirty="0">
              <a:solidFill>
                <a:srgbClr val="002060"/>
              </a:solidFill>
            </a:endParaRPr>
          </a:p>
          <a:p>
            <a:r>
              <a:rPr lang="cs-CZ" sz="2400" b="1" dirty="0" smtClean="0">
                <a:solidFill>
                  <a:srgbClr val="002060"/>
                </a:solidFill>
              </a:rPr>
              <a:t>ANO – NE</a:t>
            </a:r>
          </a:p>
          <a:p>
            <a:endParaRPr lang="cs-CZ" sz="2400" b="1" dirty="0">
              <a:solidFill>
                <a:srgbClr val="002060"/>
              </a:solidFill>
            </a:endParaRPr>
          </a:p>
          <a:p>
            <a:r>
              <a:rPr lang="cs-CZ" sz="2400" b="1" dirty="0" smtClean="0">
                <a:solidFill>
                  <a:srgbClr val="002060"/>
                </a:solidFill>
              </a:rPr>
              <a:t>ANO – NE</a:t>
            </a:r>
          </a:p>
          <a:p>
            <a:endParaRPr lang="cs-CZ" sz="2400" b="1" dirty="0">
              <a:solidFill>
                <a:srgbClr val="002060"/>
              </a:solidFill>
            </a:endParaRPr>
          </a:p>
          <a:p>
            <a:r>
              <a:rPr lang="cs-CZ" sz="2400" b="1" dirty="0" smtClean="0">
                <a:solidFill>
                  <a:srgbClr val="002060"/>
                </a:solidFill>
              </a:rPr>
              <a:t>ANO – NE</a:t>
            </a:r>
          </a:p>
          <a:p>
            <a:endParaRPr lang="cs-CZ" sz="2400" b="1" dirty="0">
              <a:solidFill>
                <a:srgbClr val="002060"/>
              </a:solidFill>
            </a:endParaRPr>
          </a:p>
          <a:p>
            <a:r>
              <a:rPr lang="cs-CZ" sz="2400" b="1" dirty="0" smtClean="0">
                <a:solidFill>
                  <a:srgbClr val="002060"/>
                </a:solidFill>
              </a:rPr>
              <a:t>ANO - NE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3873624" y="1412776"/>
            <a:ext cx="914400" cy="576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3902089" y="2141240"/>
            <a:ext cx="914400" cy="576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816489" y="2869704"/>
            <a:ext cx="914400" cy="576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3902833" y="3643575"/>
            <a:ext cx="914400" cy="576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4781398" y="4293096"/>
            <a:ext cx="914400" cy="576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4788024" y="5085184"/>
            <a:ext cx="914400" cy="576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3905335" y="5802367"/>
            <a:ext cx="914400" cy="576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spravce\AppData\Local\Microsoft\Windows\Temporary Internet Files\Content.IE5\447VKVZN\MC900424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579687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7035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1398287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1810</TotalTime>
  <Words>193</Words>
  <Application>Microsoft Office PowerPoint</Application>
  <PresentationFormat>Předvádění na obrazovce (4:3)</PresentationFormat>
  <Paragraphs>219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spravce</cp:lastModifiedBy>
  <cp:revision>120</cp:revision>
  <dcterms:created xsi:type="dcterms:W3CDTF">2011-06-20T10:40:08Z</dcterms:created>
  <dcterms:modified xsi:type="dcterms:W3CDTF">2013-05-16T04:08:00Z</dcterms:modified>
</cp:coreProperties>
</file>