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57" r:id="rId3"/>
    <p:sldId id="310" r:id="rId4"/>
    <p:sldId id="311" r:id="rId5"/>
    <p:sldId id="312" r:id="rId6"/>
    <p:sldId id="313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FF00"/>
    <a:srgbClr val="FFCCFF"/>
    <a:srgbClr val="FF99CC"/>
    <a:srgbClr val="FF3300"/>
    <a:srgbClr val="FF66CC"/>
    <a:srgbClr val="66FFFF"/>
    <a:srgbClr val="CCFF99"/>
    <a:srgbClr val="66CCFF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32" autoAdjust="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Jana </a:t>
          </a:r>
          <a:r>
            <a:rPr lang="cs-CZ" sz="1600" dirty="0" err="1" smtClean="0">
              <a:solidFill>
                <a:schemeClr val="tx2"/>
              </a:solidFill>
            </a:rPr>
            <a:t>Vondálová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smtClean="0">
              <a:solidFill>
                <a:schemeClr val="tx2"/>
              </a:solidFill>
            </a:rPr>
            <a:t>VY_32_INOVACE_14M_Sčítání </a:t>
          </a:r>
          <a:r>
            <a:rPr lang="cs-CZ" sz="1600" baseline="0" dirty="0" smtClean="0">
              <a:solidFill>
                <a:schemeClr val="tx2"/>
              </a:solidFill>
            </a:rPr>
            <a:t>desetinných čísel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Zlomky a desetinná čísla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Jana </a:t>
          </a:r>
          <a:r>
            <a:rPr lang="cs-CZ" sz="1600" kern="1200" dirty="0" err="1" smtClean="0">
              <a:solidFill>
                <a:schemeClr val="tx2"/>
              </a:solidFill>
            </a:rPr>
            <a:t>Vondálová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smtClean="0">
              <a:solidFill>
                <a:schemeClr val="tx2"/>
              </a:solidFill>
            </a:rPr>
            <a:t>VY_32_INOVACE_14M_Sčítání </a:t>
          </a:r>
          <a:r>
            <a:rPr lang="cs-CZ" sz="1600" kern="1200" baseline="0" dirty="0" smtClean="0">
              <a:solidFill>
                <a:schemeClr val="tx2"/>
              </a:solidFill>
            </a:rPr>
            <a:t>desetinných čísel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Zlomky a desetinná čísla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66021544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Názorné vysvětlení a procvičení sčítání desetinných čísel zpaměti i písemně. </a:t>
            </a:r>
          </a:p>
          <a:p>
            <a:r>
              <a:rPr lang="cs-CZ" dirty="0" smtClean="0"/>
              <a:t>Určeno </a:t>
            </a:r>
            <a:r>
              <a:rPr lang="cs-CZ" dirty="0"/>
              <a:t>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Vytvořeno 13.4.2013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80728"/>
            <a:ext cx="8280920" cy="1200329"/>
          </a:xfrm>
          <a:prstGeom prst="rect">
            <a:avLst/>
          </a:prstGeom>
          <a:solidFill>
            <a:srgbClr val="FFCCFF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Desetinná čísla sčítáme podobně jako čísla přirozená. Sčítáme vždy desetiny s desetinami, setiny se setinami atd.</a:t>
            </a:r>
            <a:endParaRPr lang="cs-CZ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2370028"/>
            <a:ext cx="5904656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Sčítání desetin s desetinami: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614891"/>
              </p:ext>
            </p:extLst>
          </p:nvPr>
        </p:nvGraphicFramePr>
        <p:xfrm>
          <a:off x="683568" y="3573426"/>
          <a:ext cx="1511935" cy="19278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1935"/>
              </a:tblGrid>
              <a:tr h="10795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6587920"/>
              </p:ext>
            </p:extLst>
          </p:nvPr>
        </p:nvGraphicFramePr>
        <p:xfrm>
          <a:off x="2504082" y="3612777"/>
          <a:ext cx="1511935" cy="11567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1935"/>
              </a:tblGrid>
              <a:tr h="1079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079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079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079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079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079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4898115" y="3429000"/>
            <a:ext cx="7560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/>
              <a:t>+</a:t>
            </a:r>
            <a:endParaRPr lang="cs-CZ" sz="8800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173104"/>
              </p:ext>
            </p:extLst>
          </p:nvPr>
        </p:nvGraphicFramePr>
        <p:xfrm>
          <a:off x="6541166" y="3645024"/>
          <a:ext cx="1511935" cy="5783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1935"/>
              </a:tblGrid>
              <a:tr h="1079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079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079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4067944" y="5068079"/>
            <a:ext cx="2520280" cy="523220"/>
          </a:xfrm>
          <a:prstGeom prst="rect">
            <a:avLst/>
          </a:prstGeom>
          <a:solidFill>
            <a:srgbClr val="FFCCFF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1,6 + 0,3 = 1,9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94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196752"/>
            <a:ext cx="4968552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Sčítání setin se setinami: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917057"/>
              </p:ext>
            </p:extLst>
          </p:nvPr>
        </p:nvGraphicFramePr>
        <p:xfrm>
          <a:off x="539552" y="2204864"/>
          <a:ext cx="1728192" cy="19278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28192"/>
              </a:tblGrid>
              <a:tr h="10795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407722"/>
              </p:ext>
            </p:extLst>
          </p:nvPr>
        </p:nvGraphicFramePr>
        <p:xfrm>
          <a:off x="539552" y="4365104"/>
          <a:ext cx="1728192" cy="19278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28192"/>
              </a:tblGrid>
              <a:tr h="10795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469608"/>
              </p:ext>
            </p:extLst>
          </p:nvPr>
        </p:nvGraphicFramePr>
        <p:xfrm>
          <a:off x="2411760" y="2204864"/>
          <a:ext cx="1656184" cy="19278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6184"/>
              </a:tblGrid>
              <a:tr h="10795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31339"/>
              </p:ext>
            </p:extLst>
          </p:nvPr>
        </p:nvGraphicFramePr>
        <p:xfrm>
          <a:off x="2411760" y="4437112"/>
          <a:ext cx="1625600" cy="1156716"/>
        </p:xfrm>
        <a:graphic>
          <a:graphicData uri="http://schemas.openxmlformats.org/drawingml/2006/table">
            <a:tbl>
              <a:tblPr firstRow="1" firstCol="1" bandRow="1"/>
              <a:tblGrid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</a:tblGrid>
              <a:tr h="120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 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4520073" y="2780928"/>
            <a:ext cx="7560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/>
              <a:t>+</a:t>
            </a:r>
            <a:endParaRPr lang="cs-CZ" sz="8800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840954"/>
              </p:ext>
            </p:extLst>
          </p:nvPr>
        </p:nvGraphicFramePr>
        <p:xfrm>
          <a:off x="5508104" y="2204864"/>
          <a:ext cx="1656184" cy="19278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6184"/>
              </a:tblGrid>
              <a:tr h="10795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992512"/>
              </p:ext>
            </p:extLst>
          </p:nvPr>
        </p:nvGraphicFramePr>
        <p:xfrm>
          <a:off x="5508104" y="4437112"/>
          <a:ext cx="1663700" cy="771144"/>
        </p:xfrm>
        <a:graphic>
          <a:graphicData uri="http://schemas.openxmlformats.org/drawingml/2006/table">
            <a:tbl>
              <a:tblPr firstRow="1" firstCol="1" bandRow="1"/>
              <a:tblGrid>
                <a:gridCol w="162560"/>
                <a:gridCol w="162560"/>
                <a:gridCol w="2006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</a:tblGrid>
              <a:tr h="120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</a:tr>
              <a:tr h="1872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4139952" y="5733256"/>
            <a:ext cx="3096344" cy="523220"/>
          </a:xfrm>
          <a:prstGeom prst="rect">
            <a:avLst/>
          </a:prstGeom>
          <a:solidFill>
            <a:srgbClr val="FFCCFF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3,54 + 1,32 = 4,86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23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80728"/>
            <a:ext cx="6120680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Sčítej zpaměti desetinná čísla: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66225" y="2118047"/>
            <a:ext cx="174553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0,5 + 0,2 =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0,3 + 0,4 =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0,2 + 0,8 =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2,4 + 0,1 =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5,6 + 0,3 =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3,5 + 0,5 =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24704" y="2118047"/>
            <a:ext cx="21675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0,37 + 0,50 =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2,35 + 0,15 =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1,20 + 0,38 =</a:t>
            </a:r>
          </a:p>
          <a:p>
            <a:pPr>
              <a:lnSpc>
                <a:spcPct val="150000"/>
              </a:lnSpc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,4   + 6      =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5,16 + 0,2   =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2,45 + 11    =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11759" y="2118047"/>
            <a:ext cx="100811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0,7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11895" y="2636912"/>
            <a:ext cx="100811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0,7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11760" y="3214117"/>
            <a:ext cx="100811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1,0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11758" y="3779256"/>
            <a:ext cx="100811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2,5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11895" y="4340763"/>
            <a:ext cx="100811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5,9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12032" y="4894373"/>
            <a:ext cx="100811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4,0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948264" y="2087052"/>
            <a:ext cx="1152128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0,87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948264" y="2636912"/>
            <a:ext cx="1152128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2,50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948264" y="3214117"/>
            <a:ext cx="1152128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1,58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948264" y="3762913"/>
            <a:ext cx="1152128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7,4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948264" y="4315281"/>
            <a:ext cx="1152128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5,36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948264" y="4861925"/>
            <a:ext cx="1152128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13,45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25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80728"/>
            <a:ext cx="7920880" cy="1569660"/>
          </a:xfrm>
          <a:prstGeom prst="rect">
            <a:avLst/>
          </a:prstGeom>
          <a:solidFill>
            <a:srgbClr val="FFCCFF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Desetinná čísla při písemném sčítání zapisujeme pod sebe tak, aby číslice jednotlivých řádů byly pod sebou. V součtu nesmíme zapomenout napsat desetinnou čárku.</a:t>
            </a:r>
            <a:endParaRPr lang="cs-CZ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2996952"/>
            <a:ext cx="216024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652,16 + 98,3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15414" y="3827949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652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16</a:t>
            </a:r>
          </a:p>
          <a:p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98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539552" y="4782056"/>
            <a:ext cx="144016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808749" y="4824613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9949" y="4808369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7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73898" y="4804547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5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79612" y="4804547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0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365039" y="4808369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583668" y="4808369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6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580792" y="4824613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295027" y="4808369"/>
            <a:ext cx="207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373996" y="2996952"/>
            <a:ext cx="216024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356,3 + 79,78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064424" y="2996952"/>
            <a:ext cx="2396008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378,27 + 149,76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626024" y="3827948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356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</a:p>
          <a:p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79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78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Přímá spojnice 19"/>
          <p:cNvCxnSpPr/>
          <p:nvPr/>
        </p:nvCxnSpPr>
        <p:spPr>
          <a:xfrm>
            <a:off x="3563888" y="4803952"/>
            <a:ext cx="144016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4502662" y="4808369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8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022238" y="4824613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6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312940" y="4808369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0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226902" y="4840151"/>
            <a:ext cx="207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434336" y="3870506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378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27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149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76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Přímá spojnice 25"/>
          <p:cNvCxnSpPr/>
          <p:nvPr/>
        </p:nvCxnSpPr>
        <p:spPr>
          <a:xfrm>
            <a:off x="6300192" y="4824613"/>
            <a:ext cx="144016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6420237" y="4824613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5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840252" y="4824613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6625207" y="4824613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142483" y="4840151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0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322503" y="4832213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058844" y="4803952"/>
            <a:ext cx="207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92172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/>
      <p:bldP spid="21" grpId="0"/>
      <p:bldP spid="22" grpId="0"/>
      <p:bldP spid="23" grpId="0"/>
      <p:bldP spid="24" grpId="0"/>
      <p:bldP spid="25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www.office.com</a:t>
            </a:r>
          </a:p>
        </p:txBody>
      </p:sp>
    </p:spTree>
    <p:extLst>
      <p:ext uri="{BB962C8B-B14F-4D97-AF65-F5344CB8AC3E}">
        <p14:creationId xmlns:p14="http://schemas.microsoft.com/office/powerpoint/2010/main" val="13982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2331</TotalTime>
  <Words>226</Words>
  <Application>Microsoft Office PowerPoint</Application>
  <PresentationFormat>Předvádění na obrazovce (4:3)</PresentationFormat>
  <Paragraphs>195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Vondálová</dc:creator>
  <cp:lastModifiedBy>spravce</cp:lastModifiedBy>
  <cp:revision>153</cp:revision>
  <dcterms:created xsi:type="dcterms:W3CDTF">2011-06-20T10:40:08Z</dcterms:created>
  <dcterms:modified xsi:type="dcterms:W3CDTF">2013-05-08T11:18:28Z</dcterms:modified>
</cp:coreProperties>
</file>