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310" r:id="rId4"/>
    <p:sldId id="311" r:id="rId5"/>
    <p:sldId id="312" r:id="rId6"/>
    <p:sldId id="31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FF00"/>
    <a:srgbClr val="FFCCFF"/>
    <a:srgbClr val="FF99CC"/>
    <a:srgbClr val="FF3300"/>
    <a:srgbClr val="FF66CC"/>
    <a:srgbClr val="66FFFF"/>
    <a:srgbClr val="CCFF99"/>
    <a:srgbClr val="66CC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VY_32_INOVACE_15M_Odčítání </a:t>
          </a:r>
          <a:r>
            <a:rPr lang="cs-CZ" sz="1600" baseline="0" dirty="0" smtClean="0">
              <a:solidFill>
                <a:schemeClr val="tx2"/>
              </a:solidFill>
            </a:rPr>
            <a:t>desetinných čísel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VY_32_INOVACE_15M_Odčítání </a:t>
          </a:r>
          <a:r>
            <a:rPr lang="cs-CZ" sz="1600" kern="1200" baseline="0" dirty="0" smtClean="0">
              <a:solidFill>
                <a:schemeClr val="tx2"/>
              </a:solidFill>
            </a:rPr>
            <a:t>desetinných čísel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900827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a procvičení odčítání desetinných čísel zpaměti i písemně.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28.4.2013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8280920" cy="830997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odčítáme podobně jako čísla přirozená. Sčítáme vždy desetiny od desetin, setiny od setin atd.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370028"/>
            <a:ext cx="5688632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desetin od desetin: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614891"/>
              </p:ext>
            </p:extLst>
          </p:nvPr>
        </p:nvGraphicFramePr>
        <p:xfrm>
          <a:off x="683568" y="3573426"/>
          <a:ext cx="1511935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1935"/>
              </a:tblGrid>
              <a:tr h="1079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6587920"/>
              </p:ext>
            </p:extLst>
          </p:nvPr>
        </p:nvGraphicFramePr>
        <p:xfrm>
          <a:off x="2504082" y="3612777"/>
          <a:ext cx="1511935" cy="1156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898115" y="3429000"/>
            <a:ext cx="7560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-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1173104"/>
              </p:ext>
            </p:extLst>
          </p:nvPr>
        </p:nvGraphicFramePr>
        <p:xfrm>
          <a:off x="6541166" y="3645024"/>
          <a:ext cx="1511935" cy="5783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1935"/>
              </a:tblGrid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1079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067944" y="5068079"/>
            <a:ext cx="2520280" cy="523220"/>
          </a:xfrm>
          <a:prstGeom prst="rect">
            <a:avLst/>
          </a:prstGeom>
          <a:solidFill>
            <a:srgbClr val="FFCCFF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1,6 - 0,3 = 1,3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nice 9"/>
          <p:cNvCxnSpPr>
            <a:endCxn id="6" idx="3"/>
          </p:cNvCxnSpPr>
          <p:nvPr/>
        </p:nvCxnSpPr>
        <p:spPr>
          <a:xfrm flipV="1">
            <a:off x="2483768" y="4191135"/>
            <a:ext cx="1532249" cy="498005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9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96752"/>
            <a:ext cx="4736605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setin od setin: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917057"/>
              </p:ext>
            </p:extLst>
          </p:nvPr>
        </p:nvGraphicFramePr>
        <p:xfrm>
          <a:off x="539552" y="2204864"/>
          <a:ext cx="1728192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</a:tblGrid>
              <a:tr h="1079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2407722"/>
              </p:ext>
            </p:extLst>
          </p:nvPr>
        </p:nvGraphicFramePr>
        <p:xfrm>
          <a:off x="539552" y="4365104"/>
          <a:ext cx="1728192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</a:tblGrid>
              <a:tr h="1079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469608"/>
              </p:ext>
            </p:extLst>
          </p:nvPr>
        </p:nvGraphicFramePr>
        <p:xfrm>
          <a:off x="2411760" y="2204864"/>
          <a:ext cx="1656184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6184"/>
              </a:tblGrid>
              <a:tr h="1079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531339"/>
              </p:ext>
            </p:extLst>
          </p:nvPr>
        </p:nvGraphicFramePr>
        <p:xfrm>
          <a:off x="2411760" y="4437112"/>
          <a:ext cx="1625600" cy="1156716"/>
        </p:xfrm>
        <a:graphic>
          <a:graphicData uri="http://schemas.openxmlformats.org/drawingml/2006/table">
            <a:tbl>
              <a:tblPr firstRow="1" firstCol="1" bandRow="1"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120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520073" y="2780928"/>
            <a:ext cx="7560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-</a:t>
            </a:r>
            <a:endParaRPr lang="cs-CZ" sz="88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6840954"/>
              </p:ext>
            </p:extLst>
          </p:nvPr>
        </p:nvGraphicFramePr>
        <p:xfrm>
          <a:off x="5508104" y="2204864"/>
          <a:ext cx="1656184" cy="19278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6184"/>
              </a:tblGrid>
              <a:tr h="10795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2992512"/>
              </p:ext>
            </p:extLst>
          </p:nvPr>
        </p:nvGraphicFramePr>
        <p:xfrm>
          <a:off x="5508104" y="4437112"/>
          <a:ext cx="1663700" cy="771144"/>
        </p:xfrm>
        <a:graphic>
          <a:graphicData uri="http://schemas.openxmlformats.org/drawingml/2006/table">
            <a:tbl>
              <a:tblPr firstRow="1" firstCol="1" bandRow="1"/>
              <a:tblGrid>
                <a:gridCol w="162560"/>
                <a:gridCol w="162560"/>
                <a:gridCol w="2006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1207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1872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139952" y="5733256"/>
            <a:ext cx="3096344" cy="523220"/>
          </a:xfrm>
          <a:prstGeom prst="rect">
            <a:avLst/>
          </a:prstGeom>
          <a:solidFill>
            <a:srgbClr val="FFCCFF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3,54 - 1,32 = 2,22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411760" y="2204864"/>
            <a:ext cx="1584176" cy="187220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411760" y="5301208"/>
            <a:ext cx="1584176" cy="199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411760" y="5139682"/>
            <a:ext cx="1602702" cy="199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430286" y="4941168"/>
            <a:ext cx="1584176" cy="199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30286" y="5517232"/>
            <a:ext cx="325168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5233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6552728" cy="584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Odčítej zpaměti desetinná čísla: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6225" y="2118047"/>
            <a:ext cx="17455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0,9 - 0,2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0,8 - 0,4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0,8 - 0,2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2,4 -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,1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5,6 -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,3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3,5 - 0,5 =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24704" y="2118047"/>
            <a:ext cx="21675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0,50 - 0,27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2,35 - 0,15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1,0 - 0,38  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    - 1,4    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5,16 - 0,2   =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11 – 2,45    =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59" y="2118047"/>
            <a:ext cx="1008113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0,7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895" y="2636912"/>
            <a:ext cx="100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0,4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3214117"/>
            <a:ext cx="100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0,6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58" y="3779256"/>
            <a:ext cx="100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1,3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895" y="4340763"/>
            <a:ext cx="1008113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,3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2032" y="4894373"/>
            <a:ext cx="1008113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,0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087052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0,23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2636912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2,20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3214117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0,62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762913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4,6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4315281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4,96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4861925"/>
            <a:ext cx="115212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8,55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25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7920880" cy="1569660"/>
          </a:xfrm>
          <a:prstGeom prst="rect">
            <a:avLst/>
          </a:prstGeom>
          <a:solidFill>
            <a:srgbClr val="FFCCFF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při písemném sčítání zapisujeme pod sebe tak, aby číslice jednotlivých řádů byly pod sebou. V součtu nesmíme zapomenout napsat desetinnou čárku.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996952"/>
            <a:ext cx="2160240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652,16 - 98,3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5596" y="3827947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652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16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-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98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49623" y="4782055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808749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3201" y="48039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92149" y="48039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10675" y="48039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583668" y="480836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0596" y="480395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80792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03882" y="4824275"/>
            <a:ext cx="207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73996" y="2996952"/>
            <a:ext cx="2160240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356,3 - 79,78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64424" y="2996952"/>
            <a:ext cx="1963960" cy="461665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378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149,76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26024" y="3827948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356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79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78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3563888" y="4803952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502662" y="480836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22238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12940" y="480836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226902" y="4840151"/>
            <a:ext cx="207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434336" y="3870506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378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149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76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6" name="Přímá spojnice 25"/>
          <p:cNvCxnSpPr/>
          <p:nvPr/>
        </p:nvCxnSpPr>
        <p:spPr>
          <a:xfrm>
            <a:off x="6300192" y="4824613"/>
            <a:ext cx="14401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420237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40252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625207" y="48246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42483" y="4840151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7363275" y="483221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058844" y="4803952"/>
            <a:ext cx="207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502662" y="3824339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41503" y="387050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142483" y="387050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0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7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 animBg="1"/>
      <p:bldP spid="18" grpId="0" animBg="1"/>
      <p:bldP spid="19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2509</TotalTime>
  <Words>231</Words>
  <Application>Microsoft Office PowerPoint</Application>
  <PresentationFormat>Předvádění na obrazovce (4:3)</PresentationFormat>
  <Paragraphs>198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158</cp:revision>
  <dcterms:created xsi:type="dcterms:W3CDTF">2011-06-20T10:40:08Z</dcterms:created>
  <dcterms:modified xsi:type="dcterms:W3CDTF">2013-05-08T11:18:42Z</dcterms:modified>
</cp:coreProperties>
</file>