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310" r:id="rId4"/>
    <p:sldId id="314" r:id="rId5"/>
    <p:sldId id="31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CCFF"/>
    <a:srgbClr val="FFFF99"/>
    <a:srgbClr val="00FF00"/>
    <a:srgbClr val="FF99CC"/>
    <a:srgbClr val="FF66CC"/>
    <a:srgbClr val="66FFFF"/>
    <a:srgbClr val="CCFF99"/>
    <a:srgbClr val="66CCFF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6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VY_32_INOVACE_19M_Dělení </a:t>
          </a:r>
          <a:r>
            <a:rPr lang="cs-CZ" sz="1600" baseline="0" dirty="0" smtClean="0">
              <a:solidFill>
                <a:schemeClr val="tx2"/>
              </a:solidFill>
            </a:rPr>
            <a:t>desetinných čísel </a:t>
          </a:r>
          <a:r>
            <a:rPr lang="cs-CZ" sz="1600" baseline="0" dirty="0" smtClean="0">
              <a:solidFill>
                <a:schemeClr val="tx2"/>
              </a:solidFill>
            </a:rPr>
            <a:t>přirozeným číslem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VY_32_INOVACE_19M_Dělení </a:t>
          </a:r>
          <a:r>
            <a:rPr lang="cs-CZ" sz="1600" kern="1200" baseline="0" dirty="0" smtClean="0">
              <a:solidFill>
                <a:schemeClr val="tx2"/>
              </a:solidFill>
            </a:rPr>
            <a:t>desetinných čísel </a:t>
          </a:r>
          <a:r>
            <a:rPr lang="cs-CZ" sz="1600" kern="1200" baseline="0" dirty="0" smtClean="0">
              <a:solidFill>
                <a:schemeClr val="tx2"/>
              </a:solidFill>
            </a:rPr>
            <a:t>přirozeným číslem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7040778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Názorné vysvětlení a procvičení dělení desetinných čísel </a:t>
            </a:r>
            <a:r>
              <a:rPr lang="cs-CZ" dirty="0" smtClean="0"/>
              <a:t>přirozeným číslem, zpaměti i písemně. </a:t>
            </a:r>
            <a:endParaRPr lang="cs-CZ" dirty="0" smtClean="0"/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</a:t>
            </a:r>
            <a:r>
              <a:rPr lang="cs-CZ" dirty="0" smtClean="0"/>
              <a:t>12.5.2013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487870"/>
            <a:ext cx="7992887" cy="1569660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Desetinná čísla dělíme číslem přirozeným podobně jako čísla přirozená. Nejprve vydělíme celou část. 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 překročení desetinné čárky vyznačíme také desetinnou čárku do podílu.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052736"/>
            <a:ext cx="6048672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Kája chce rozpůlit provaz dlouhý 14,4 m. Kolik bude měřit každá část?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4870" y="2125768"/>
            <a:ext cx="2154757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14,4 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144 dm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27379" y="2811139"/>
            <a:ext cx="2476669" cy="400110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144 dm : 2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dm  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2084873"/>
            <a:ext cx="1873557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dm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7,2 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93714" y="2795838"/>
            <a:ext cx="1996059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14,4 : 2 = 7,2 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73892" y="5353467"/>
            <a:ext cx="5458548" cy="830997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,4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m </a:t>
            </a:r>
            <a:r>
              <a:rPr lang="cs-CZ" sz="48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m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spravce\AppData\Local\Microsoft\Windows\Temporary Internet Files\Content.IE5\3VY0XH3K\MC900435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33832"/>
            <a:ext cx="1707257" cy="2102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94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1" grpId="0" animBg="1"/>
      <p:bldP spid="18" grpId="0" animBg="1"/>
      <p:bldP spid="19" grpId="0" animBg="1"/>
      <p:bldP spid="20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2448272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Vyděl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zpaměti.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319061"/>
            <a:ext cx="22322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8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2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9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3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4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,4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4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3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30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,5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5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4150" y="2319061"/>
            <a:ext cx="224326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3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48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4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35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,7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7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16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4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15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,0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: 2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1185" y="231905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,1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61185" y="3013743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,1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1185" y="378197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,1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61185" y="451277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00788" y="5257239"/>
            <a:ext cx="7848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,1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229809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28184" y="301374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58062" y="377572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,1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86337" y="4512775"/>
            <a:ext cx="1035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58062" y="525723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,5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37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8064896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Vyděl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písemně, správnost výpočtu ověř na kalkulačce.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13285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34,8 : 6 =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990261" y="2384111"/>
            <a:ext cx="292291" cy="287705"/>
            <a:chOff x="3275856" y="2565231"/>
            <a:chExt cx="292291" cy="287705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3275856" y="2852936"/>
              <a:ext cx="288032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3568147" y="2565231"/>
              <a:ext cx="0" cy="287705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ovéPole 11"/>
          <p:cNvSpPr txBox="1"/>
          <p:nvPr/>
        </p:nvSpPr>
        <p:spPr>
          <a:xfrm>
            <a:off x="4860032" y="319871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79981" y="2125473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70955" y="2724948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90261" y="2721635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11555" y="213211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406959" y="2380798"/>
            <a:ext cx="292291" cy="287705"/>
            <a:chOff x="3275856" y="2565231"/>
            <a:chExt cx="292291" cy="287705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3275856" y="2852936"/>
              <a:ext cx="288032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3568147" y="2565231"/>
              <a:ext cx="0" cy="287705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ovéPole 19"/>
          <p:cNvSpPr txBox="1"/>
          <p:nvPr/>
        </p:nvSpPr>
        <p:spPr>
          <a:xfrm>
            <a:off x="6930516" y="215534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4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64291" y="2730229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2728261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213686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70955" y="3140968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34003" y="2132856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72000" y="2140173"/>
            <a:ext cx="20522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9,72 : 4 =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4572000" y="2380797"/>
            <a:ext cx="292291" cy="287705"/>
            <a:chOff x="3275856" y="2565231"/>
            <a:chExt cx="292291" cy="287705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3275856" y="2852936"/>
              <a:ext cx="288032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3568147" y="2565231"/>
              <a:ext cx="0" cy="287705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4903100" y="2384111"/>
            <a:ext cx="292291" cy="287705"/>
            <a:chOff x="3275856" y="2565231"/>
            <a:chExt cx="292291" cy="287705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3275856" y="2852936"/>
              <a:ext cx="288032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3568147" y="2565231"/>
              <a:ext cx="0" cy="287705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TextovéPole 34"/>
          <p:cNvSpPr txBox="1"/>
          <p:nvPr/>
        </p:nvSpPr>
        <p:spPr>
          <a:xfrm>
            <a:off x="3030892" y="4087524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750496" y="2140173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5220072" y="2384111"/>
            <a:ext cx="292291" cy="287705"/>
            <a:chOff x="3275856" y="2565231"/>
            <a:chExt cx="292291" cy="287705"/>
          </a:xfrm>
        </p:grpSpPr>
        <p:cxnSp>
          <p:nvCxnSpPr>
            <p:cNvPr id="38" name="Přímá spojnice 37"/>
            <p:cNvCxnSpPr/>
            <p:nvPr/>
          </p:nvCxnSpPr>
          <p:spPr>
            <a:xfrm>
              <a:off x="3275856" y="2852936"/>
              <a:ext cx="288032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3568147" y="2565231"/>
              <a:ext cx="0" cy="287705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TextovéPole 39"/>
          <p:cNvSpPr txBox="1"/>
          <p:nvPr/>
        </p:nvSpPr>
        <p:spPr>
          <a:xfrm>
            <a:off x="5114595" y="3212979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222369" y="2158099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65006" y="4149080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23,58 : 3 =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889348" y="4424511"/>
            <a:ext cx="292291" cy="287705"/>
            <a:chOff x="3275856" y="2565231"/>
            <a:chExt cx="292291" cy="287705"/>
          </a:xfrm>
        </p:grpSpPr>
        <p:cxnSp>
          <p:nvCxnSpPr>
            <p:cNvPr id="44" name="Přímá spojnice 43"/>
            <p:cNvCxnSpPr/>
            <p:nvPr/>
          </p:nvCxnSpPr>
          <p:spPr>
            <a:xfrm>
              <a:off x="3275856" y="2852936"/>
              <a:ext cx="288032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3568147" y="2565231"/>
              <a:ext cx="0" cy="287705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TextovéPole 45"/>
          <p:cNvSpPr txBox="1"/>
          <p:nvPr/>
        </p:nvSpPr>
        <p:spPr>
          <a:xfrm>
            <a:off x="2760096" y="4139857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237180" y="522920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240021" y="4152553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226939" y="4749956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903489" y="4749956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1" name="Skupina 50"/>
          <p:cNvGrpSpPr/>
          <p:nvPr/>
        </p:nvGrpSpPr>
        <p:grpSpPr>
          <a:xfrm>
            <a:off x="1226939" y="4409257"/>
            <a:ext cx="292291" cy="287705"/>
            <a:chOff x="3275856" y="2565231"/>
            <a:chExt cx="292291" cy="287705"/>
          </a:xfrm>
        </p:grpSpPr>
        <p:cxnSp>
          <p:nvCxnSpPr>
            <p:cNvPr id="52" name="Přímá spojnice 51"/>
            <p:cNvCxnSpPr/>
            <p:nvPr/>
          </p:nvCxnSpPr>
          <p:spPr>
            <a:xfrm>
              <a:off x="3275856" y="2852936"/>
              <a:ext cx="288032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3568147" y="2565231"/>
              <a:ext cx="0" cy="287705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1564530" y="4409258"/>
            <a:ext cx="292291" cy="287705"/>
            <a:chOff x="3275856" y="2565231"/>
            <a:chExt cx="292291" cy="287705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3275856" y="2852936"/>
              <a:ext cx="288032" cy="0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3568147" y="2565231"/>
              <a:ext cx="0" cy="287705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/>
          <p:nvPr/>
        </p:nvSpPr>
        <p:spPr>
          <a:xfrm>
            <a:off x="1505364" y="5248649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567404" y="415847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496781" y="5733255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102290" y="3712157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LSJT3K2V\MC900430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553" y="4329486"/>
            <a:ext cx="143192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022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3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6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12" grpId="0"/>
      <p:bldP spid="13" grpId="0"/>
      <p:bldP spid="14" grpId="0"/>
      <p:bldP spid="15" grpId="0"/>
      <p:bldP spid="16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35" grpId="0"/>
      <p:bldP spid="36" grpId="0"/>
      <p:bldP spid="40" grpId="0"/>
      <p:bldP spid="41" grpId="0"/>
      <p:bldP spid="42" grpId="0"/>
      <p:bldP spid="46" grpId="0"/>
      <p:bldP spid="47" grpId="0"/>
      <p:bldP spid="48" grpId="0"/>
      <p:bldP spid="49" grpId="0"/>
      <p:bldP spid="50" grpId="0"/>
      <p:bldP spid="58" grpId="0"/>
      <p:bldP spid="59" grpId="0"/>
      <p:bldP spid="60" grpId="0"/>
      <p:bldP spid="6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2904</TotalTime>
  <Words>234</Words>
  <Application>Microsoft Office PowerPoint</Application>
  <PresentationFormat>Předvádění na obrazovce (4:3)</PresentationFormat>
  <Paragraphs>81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189</cp:revision>
  <dcterms:created xsi:type="dcterms:W3CDTF">2011-06-20T10:40:08Z</dcterms:created>
  <dcterms:modified xsi:type="dcterms:W3CDTF">2013-05-12T13:59:54Z</dcterms:modified>
</cp:coreProperties>
</file>