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4" r:id="rId5"/>
    <p:sldId id="270" r:id="rId6"/>
    <p:sldId id="259" r:id="rId7"/>
    <p:sldId id="271" r:id="rId8"/>
    <p:sldId id="266" r:id="rId9"/>
    <p:sldId id="267" r:id="rId10"/>
    <p:sldId id="268" r:id="rId11"/>
    <p:sldId id="263" r:id="rId12"/>
    <p:sldId id="262" r:id="rId13"/>
    <p:sldId id="261" r:id="rId14"/>
    <p:sldId id="260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60176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Základní poznatky o zvuku, závislost šíření zvuku na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Vlnění, frekvence, rychlost zvuku, zvuková izolace,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vakuum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myšlenkové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mapy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obory 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Zvuk a jeho šíření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VY_32_INOVACE_12_226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267744" y="2348880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ZVUK A JEHO ŠÍŘENÍ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124218" y="2166047"/>
            <a:ext cx="67601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400" dirty="0" smtClean="0"/>
              <a:t>Chvějící se tělesa vyvolávají vlnění = vznikají zvukové vlny</a:t>
            </a:r>
          </a:p>
          <a:p>
            <a:pPr marL="285750" indent="-285750">
              <a:buFont typeface="Arial" charset="0"/>
              <a:buChar char="•"/>
            </a:pPr>
            <a:endParaRPr lang="cs-CZ" sz="2400" dirty="0" smtClean="0"/>
          </a:p>
          <a:p>
            <a:pPr marL="285750" indent="-285750">
              <a:buFont typeface="Arial" charset="0"/>
              <a:buChar char="•"/>
            </a:pPr>
            <a:r>
              <a:rPr lang="cs-CZ" sz="2400" dirty="0" smtClean="0"/>
              <a:t>Zvuk potřebuje pro své šíření hmotné prostředí </a:t>
            </a:r>
          </a:p>
          <a:p>
            <a:r>
              <a:rPr lang="cs-CZ" sz="2400" dirty="0" smtClean="0"/>
              <a:t>    ( ve vakuu se nešíří)</a:t>
            </a:r>
          </a:p>
          <a:p>
            <a:pPr marL="285750" indent="-285750">
              <a:buFont typeface="Arial" charset="0"/>
              <a:buChar char="•"/>
            </a:pPr>
            <a:endParaRPr lang="cs-CZ" sz="2400" dirty="0" smtClean="0"/>
          </a:p>
          <a:p>
            <a:pPr marL="285750" indent="-285750">
              <a:buFont typeface="Arial" charset="0"/>
              <a:buChar char="•"/>
            </a:pPr>
            <a:r>
              <a:rPr lang="cs-CZ" sz="2400" dirty="0" smtClean="0"/>
              <a:t>Uchem vnímáme vlny o frekvenci 16 – 20 000 Hz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434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2348880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Rychlost šíření zvuku  závisí na prostředí a teplotě.</a:t>
            </a:r>
          </a:p>
          <a:p>
            <a:endParaRPr lang="cs-CZ" sz="2400" b="1" dirty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002060"/>
                </a:solidFill>
              </a:rPr>
              <a:t>Rychlost zvuku ve vzduchu počítáme podle vztahu:</a:t>
            </a:r>
          </a:p>
          <a:p>
            <a:endParaRPr lang="cs-CZ" sz="2400" dirty="0">
              <a:solidFill>
                <a:srgbClr val="002060"/>
              </a:solidFill>
            </a:endParaRPr>
          </a:p>
          <a:p>
            <a:r>
              <a:rPr lang="cs-CZ" sz="2400" dirty="0" smtClean="0">
                <a:solidFill>
                  <a:srgbClr val="002060"/>
                </a:solidFill>
              </a:rPr>
              <a:t>		c = 331,7 + 0,6 t [m/s]</a:t>
            </a:r>
          </a:p>
          <a:p>
            <a:r>
              <a:rPr lang="cs-CZ" sz="2400" dirty="0" smtClean="0">
                <a:solidFill>
                  <a:srgbClr val="002060"/>
                </a:solidFill>
              </a:rPr>
              <a:t>		(t je hodnota teploty ve °C)</a:t>
            </a:r>
            <a:endParaRPr 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5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916832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Vypočítejte jakou rychlost bude mít zvuk ve vzduchu při teplotě: </a:t>
            </a:r>
          </a:p>
          <a:p>
            <a:endParaRPr lang="cs-CZ" sz="2400" dirty="0"/>
          </a:p>
          <a:p>
            <a:r>
              <a:rPr lang="cs-CZ" sz="2400" dirty="0" smtClean="0"/>
              <a:t>25°C	</a:t>
            </a:r>
          </a:p>
          <a:p>
            <a:endParaRPr lang="cs-CZ" sz="2400" dirty="0" smtClean="0"/>
          </a:p>
          <a:p>
            <a:r>
              <a:rPr lang="cs-CZ" sz="2400" dirty="0" smtClean="0"/>
              <a:t>10°C</a:t>
            </a:r>
          </a:p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 5°C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5843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916832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Vypočítejte jakou rychlost bude mít zvuk ve vzduchu při teplotě: </a:t>
            </a:r>
          </a:p>
          <a:p>
            <a:endParaRPr lang="cs-CZ" sz="2400" dirty="0"/>
          </a:p>
          <a:p>
            <a:r>
              <a:rPr lang="cs-CZ" sz="2400" dirty="0" smtClean="0"/>
              <a:t>25°C	</a:t>
            </a:r>
            <a:r>
              <a:rPr lang="cs-CZ" sz="2400" dirty="0" smtClean="0">
                <a:solidFill>
                  <a:srgbClr val="FF0000"/>
                </a:solidFill>
              </a:rPr>
              <a:t>346,7 m/s</a:t>
            </a:r>
          </a:p>
          <a:p>
            <a:endParaRPr lang="cs-CZ" sz="2400" dirty="0" smtClean="0"/>
          </a:p>
          <a:p>
            <a:r>
              <a:rPr lang="cs-CZ" sz="2400" dirty="0" smtClean="0"/>
              <a:t>10°C	</a:t>
            </a:r>
            <a:r>
              <a:rPr lang="cs-CZ" sz="2400" dirty="0" smtClean="0">
                <a:solidFill>
                  <a:srgbClr val="FF0000"/>
                </a:solidFill>
              </a:rPr>
              <a:t>337,7 m/s</a:t>
            </a:r>
          </a:p>
          <a:p>
            <a:endParaRPr lang="cs-CZ" sz="2400" dirty="0" smtClean="0"/>
          </a:p>
          <a:p>
            <a:r>
              <a:rPr lang="cs-CZ" sz="2400" dirty="0" smtClean="0"/>
              <a:t>  5°C	</a:t>
            </a:r>
            <a:r>
              <a:rPr lang="cs-CZ" sz="2400" dirty="0" smtClean="0">
                <a:solidFill>
                  <a:srgbClr val="FF0000"/>
                </a:solidFill>
              </a:rPr>
              <a:t>334,7 m/s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Jsou to velké rychlosti?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68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916832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Vypočítejte jakou rychlost bude mít zvuk ve vzduchu při teplotě: </a:t>
            </a:r>
          </a:p>
          <a:p>
            <a:endParaRPr lang="cs-CZ" sz="2400" dirty="0"/>
          </a:p>
          <a:p>
            <a:r>
              <a:rPr lang="cs-CZ" sz="2400" dirty="0" smtClean="0"/>
              <a:t>25°C	</a:t>
            </a:r>
            <a:r>
              <a:rPr lang="cs-CZ" sz="2400" dirty="0" smtClean="0">
                <a:solidFill>
                  <a:srgbClr val="FF0000"/>
                </a:solidFill>
              </a:rPr>
              <a:t>346,7 m/s = 1248,12 km/h</a:t>
            </a:r>
          </a:p>
          <a:p>
            <a:endParaRPr lang="cs-CZ" sz="2400" dirty="0" smtClean="0"/>
          </a:p>
          <a:p>
            <a:r>
              <a:rPr lang="cs-CZ" sz="2400" dirty="0" smtClean="0"/>
              <a:t>10°C	</a:t>
            </a:r>
            <a:r>
              <a:rPr lang="cs-CZ" sz="2400" dirty="0" smtClean="0">
                <a:solidFill>
                  <a:srgbClr val="FF0000"/>
                </a:solidFill>
              </a:rPr>
              <a:t>337,7 m/s = 1215,72 km/h</a:t>
            </a:r>
          </a:p>
          <a:p>
            <a:endParaRPr lang="cs-CZ" sz="2400" dirty="0" smtClean="0"/>
          </a:p>
          <a:p>
            <a:r>
              <a:rPr lang="cs-CZ" sz="2400" dirty="0" smtClean="0"/>
              <a:t>  5°C	</a:t>
            </a:r>
            <a:r>
              <a:rPr lang="cs-CZ" sz="2400" dirty="0" smtClean="0">
                <a:solidFill>
                  <a:srgbClr val="FF0000"/>
                </a:solidFill>
              </a:rPr>
              <a:t>334,7 m/s = 1204,92 km/h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002060"/>
                </a:solidFill>
              </a:rPr>
              <a:t>Už máte představu jakou rychlostí létají nadzvuková letadla?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0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67119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Zvuk se šíří v plynech, kapalinách i pevných látkách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2492896"/>
            <a:ext cx="684076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Víte</a:t>
            </a:r>
          </a:p>
          <a:p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e kterých látkách se šíří zvuk nejlépe?</a:t>
            </a:r>
          </a:p>
          <a:p>
            <a:pPr marL="285750" indent="-285750">
              <a:buFont typeface="Arial" charset="0"/>
              <a:buChar char="•"/>
            </a:pPr>
            <a:endParaRPr lang="cs-CZ" dirty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 smtClean="0"/>
              <a:t>Co jsou zvukové izolanty?</a:t>
            </a:r>
          </a:p>
          <a:p>
            <a:endParaRPr lang="cs-CZ" dirty="0" smtClean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78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67119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Zvuk se šíří v plynech, kapalinách i pevných látkách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53131" y="2516510"/>
            <a:ext cx="68407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Víte:</a:t>
            </a:r>
          </a:p>
          <a:p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e kterých látkách se šíří zvuk nejlépe?</a:t>
            </a:r>
          </a:p>
          <a:p>
            <a:pPr marL="285750" indent="-285750">
              <a:buFont typeface="Arial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V pevných látkách.</a:t>
            </a:r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 smtClean="0"/>
              <a:t>Co jsou zvukové izolanty?</a:t>
            </a:r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endParaRPr lang="cs-CZ" dirty="0" smtClean="0">
              <a:solidFill>
                <a:srgbClr val="002060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71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671191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Zvuk se šíří v plynech, kapalinách i pevných látkách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51618" y="2516510"/>
            <a:ext cx="684076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Víte:</a:t>
            </a:r>
          </a:p>
          <a:p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e kterých látkách se šíří zvuk nejlépe?</a:t>
            </a:r>
          </a:p>
          <a:p>
            <a:pPr marL="285750" indent="-285750">
              <a:buFont typeface="Arial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V pevných látkách.</a:t>
            </a:r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r>
              <a:rPr lang="cs-CZ" dirty="0" smtClean="0"/>
              <a:t>Co jsou zvukové izolanty?</a:t>
            </a:r>
          </a:p>
          <a:p>
            <a:pPr marL="285750" indent="-285750">
              <a:buFont typeface="Arial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Látky, které nepřenáší vůbec nebo jen špatně zvuk.</a:t>
            </a:r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pPr marL="285750" indent="-285750">
              <a:buFont typeface="Arial" charset="0"/>
              <a:buChar char="•"/>
            </a:pPr>
            <a:endParaRPr lang="cs-CZ" dirty="0" smtClean="0"/>
          </a:p>
          <a:p>
            <a:endParaRPr lang="cs-CZ" dirty="0" smtClean="0">
              <a:solidFill>
                <a:srgbClr val="002060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877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43658" y="1876847"/>
            <a:ext cx="620866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Pro srovnání:</a:t>
            </a:r>
          </a:p>
          <a:p>
            <a:endParaRPr lang="cs-CZ" sz="2000" b="1" dirty="0">
              <a:solidFill>
                <a:srgbClr val="C00000"/>
              </a:solidFill>
            </a:endParaRPr>
          </a:p>
          <a:p>
            <a:r>
              <a:rPr lang="cs-CZ" sz="2000" b="1" dirty="0" smtClean="0"/>
              <a:t>Rychlost zvuku </a:t>
            </a:r>
            <a:r>
              <a:rPr lang="cs-CZ" sz="2000" b="1" dirty="0" smtClean="0">
                <a:solidFill>
                  <a:srgbClr val="002060"/>
                </a:solidFill>
              </a:rPr>
              <a:t>ve vodě </a:t>
            </a:r>
            <a:r>
              <a:rPr lang="cs-CZ" sz="2000" b="1" dirty="0" smtClean="0"/>
              <a:t>je asi 1460 m/s</a:t>
            </a:r>
          </a:p>
          <a:p>
            <a:endParaRPr lang="cs-CZ" sz="2000" b="1" dirty="0" smtClean="0"/>
          </a:p>
          <a:p>
            <a:r>
              <a:rPr lang="cs-CZ" sz="2000" b="1" dirty="0"/>
              <a:t>	 </a:t>
            </a:r>
            <a:r>
              <a:rPr lang="cs-CZ" sz="2000" b="1" dirty="0" smtClean="0"/>
              <a:t>            </a:t>
            </a:r>
            <a:r>
              <a:rPr lang="cs-CZ" sz="2000" b="1" dirty="0" smtClean="0">
                <a:solidFill>
                  <a:srgbClr val="002060"/>
                </a:solidFill>
              </a:rPr>
              <a:t>v oceli  a skle </a:t>
            </a:r>
            <a:r>
              <a:rPr lang="cs-CZ" sz="2000" b="1" dirty="0" smtClean="0"/>
              <a:t>5000 m/s</a:t>
            </a:r>
          </a:p>
          <a:p>
            <a:endParaRPr lang="cs-CZ" sz="2000" b="1" dirty="0" smtClean="0"/>
          </a:p>
          <a:p>
            <a:r>
              <a:rPr lang="cs-CZ" sz="2000" b="1" dirty="0"/>
              <a:t>	</a:t>
            </a:r>
            <a:r>
              <a:rPr lang="cs-CZ" sz="2000" b="1" dirty="0" smtClean="0"/>
              <a:t>             </a:t>
            </a:r>
            <a:r>
              <a:rPr lang="cs-CZ" sz="2000" b="1" dirty="0" smtClean="0">
                <a:solidFill>
                  <a:srgbClr val="002060"/>
                </a:solidFill>
              </a:rPr>
              <a:t>ve dřevě</a:t>
            </a:r>
            <a:r>
              <a:rPr lang="cs-CZ" sz="2000" b="1" dirty="0" smtClean="0"/>
              <a:t> 4000 m/s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26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2060848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Jaké byste použili zvukové izolace</a:t>
            </a:r>
          </a:p>
          <a:p>
            <a:pPr algn="ctr"/>
            <a:endParaRPr lang="cs-CZ" sz="2800" dirty="0">
              <a:solidFill>
                <a:srgbClr val="FF0000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2800" dirty="0" smtClean="0"/>
              <a:t>v hudební zkušebně?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 panelovém bytě ?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 domě u rychlostní komunikace nebo železnice 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8032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844824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Pan Novák a pan Vlasatý si chtějí položit do kuchyně v bytovém domě novou podlahu. Pan Novák koupí keramickou dlažbu a pan Vlasatý korek. Pod kterým byste raději bydleli? Vysvětlete.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2606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Gajdosova\AppData\Local\Microsoft\Windows\Temporary Internet Files\Content.IE5\DA15EAJ8\MC9004404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651125"/>
            <a:ext cx="1828800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5085184"/>
            <a:ext cx="7670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Příště si povíme proč se ze skal ozývá, když se do nich volá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777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340768"/>
            <a:ext cx="3672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204864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Galerie MS Office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474</Words>
  <Application>Microsoft Office PowerPoint</Application>
  <PresentationFormat>Předvádění na obrazovce (4:3)</PresentationFormat>
  <Paragraphs>154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85</cp:revision>
  <dcterms:created xsi:type="dcterms:W3CDTF">2010-11-01T23:40:31Z</dcterms:created>
  <dcterms:modified xsi:type="dcterms:W3CDTF">2013-05-16T08:48:07Z</dcterms:modified>
</cp:coreProperties>
</file>