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7" r:id="rId2"/>
    <p:sldId id="262" r:id="rId3"/>
    <p:sldId id="264" r:id="rId4"/>
    <p:sldId id="265" r:id="rId5"/>
    <p:sldId id="266" r:id="rId6"/>
    <p:sldId id="267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Jaroslava Králová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Český jazyk pro 1. a 2. ročník ZŠ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smtClean="0">
              <a:solidFill>
                <a:schemeClr val="tx2"/>
              </a:solidFill>
            </a:rPr>
            <a:t>VY_32_INOVACE_04_Hlásky</a:t>
          </a:r>
          <a:endParaRPr lang="cs-CZ" sz="1600" dirty="0">
            <a:solidFill>
              <a:schemeClr val="tx2"/>
            </a:solidFill>
          </a:endParaRPr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 custLinFactNeighborX="621" custLinFactNeighborY="-1754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 custLinFactNeighborY="3700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 custLinFactNeighborX="1603" custLinFactNeighborY="1652"/>
      <dgm:spPr/>
    </dgm:pt>
    <dgm:pt modelId="{C0595DA9-4779-42AD-9BA6-AB30B8E7C49C}" type="pres">
      <dgm:prSet presAssocID="{39D30570-46AC-465C-B7B9-D2118E079C21}" presName="rect3" presStyleLbl="alignAcc1" presStyleIdx="2" presStyleCnt="5" custLinFactNeighborX="956" custLinFactNeighborY="5820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 custScaleY="91710" custLinFactNeighborX="0" custLinFactNeighborY="16246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 custLinFactNeighborY="25288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7ECDC6E-A526-4721-9734-CFCE6F4AF636}" type="presOf" srcId="{3B7B90AD-211A-416E-B220-0498D530F9D4}" destId="{BCB9F28B-DB1F-4922-97D3-333C74FC431A}" srcOrd="1" destOrd="0" presId="urn:microsoft.com/office/officeart/2005/8/layout/target3"/>
    <dgm:cxn modelId="{4D3EB8E8-D4A7-458D-A7F9-960522D33B2E}" type="presOf" srcId="{8BB4EE2B-3DD1-4F6C-861B-A1986E402398}" destId="{EE18BECF-67A7-4F75-A7D6-01AB5C0911E8}" srcOrd="0" destOrd="0" presId="urn:microsoft.com/office/officeart/2005/8/layout/target3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81F16097-9E6C-4223-AEFE-545CFC1035B5}" type="presOf" srcId="{E81CD3C7-D9D7-4E6D-AC07-05960AAD1AA5}" destId="{940248A8-C27D-4549-ABB0-909E43312830}" srcOrd="0" destOrd="0" presId="urn:microsoft.com/office/officeart/2005/8/layout/target3"/>
    <dgm:cxn modelId="{E4AF0047-861E-4F4A-9DB3-22F7C029F39C}" type="presOf" srcId="{8BB4EE2B-3DD1-4F6C-861B-A1986E402398}" destId="{25CA3B44-A969-4D9A-8861-21E0649C4A87}" srcOrd="1" destOrd="0" presId="urn:microsoft.com/office/officeart/2005/8/layout/target3"/>
    <dgm:cxn modelId="{84B0D672-72F3-45B5-999A-50870B04ECA8}" type="presOf" srcId="{39D30570-46AC-465C-B7B9-D2118E079C21}" destId="{C0595DA9-4779-42AD-9BA6-AB30B8E7C49C}" srcOrd="0" destOrd="0" presId="urn:microsoft.com/office/officeart/2005/8/layout/target3"/>
    <dgm:cxn modelId="{DD1B450F-3B73-4E65-806F-E188FFB7D6DB}" type="presOf" srcId="{E81CD3C7-D9D7-4E6D-AC07-05960AAD1AA5}" destId="{107F3C6C-76AA-4290-97E0-390671EAD5D9}" srcOrd="1" destOrd="0" presId="urn:microsoft.com/office/officeart/2005/8/layout/target3"/>
    <dgm:cxn modelId="{40A163B4-8D99-42B4-8BD7-49677A41306E}" type="presOf" srcId="{39D30570-46AC-465C-B7B9-D2118E079C21}" destId="{4692F28C-2F5B-423A-93EB-69A42D5F3DDD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86732470-1D8D-4BF7-97E7-67CFD6FE1209}" type="presOf" srcId="{3B7B90AD-211A-416E-B220-0498D530F9D4}" destId="{045F7912-B345-435E-946A-BC4C65067EF9}" srcOrd="0" destOrd="0" presId="urn:microsoft.com/office/officeart/2005/8/layout/target3"/>
    <dgm:cxn modelId="{01705920-A385-472D-95D2-8532969473D8}" type="presOf" srcId="{2F353AF2-72CC-413E-92DB-BF4F24AD5CA0}" destId="{05900486-F285-4F2C-8DF3-A0DDB0829592}" srcOrd="0" destOrd="0" presId="urn:microsoft.com/office/officeart/2005/8/layout/target3"/>
    <dgm:cxn modelId="{F7819EB3-4392-47CD-81C6-823A68FF0EA4}" type="presOf" srcId="{EF97F5D6-4A81-49EA-AC2D-4DBD5DC024D2}" destId="{91668161-6AB6-4600-BEB5-9A84821678A3}" srcOrd="0" destOrd="0" presId="urn:microsoft.com/office/officeart/2005/8/layout/target3"/>
    <dgm:cxn modelId="{75F6B489-7716-4F1E-8BEC-D511092E10DB}" type="presOf" srcId="{EF97F5D6-4A81-49EA-AC2D-4DBD5DC024D2}" destId="{A4691E4C-21F8-4B6C-80D5-8BACB392AE8F}" srcOrd="1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919E1898-CE80-438F-97EA-FD8646320416}" type="presParOf" srcId="{05900486-F285-4F2C-8DF3-A0DDB0829592}" destId="{208CE6D0-44AD-4998-8097-B276A63D874C}" srcOrd="0" destOrd="0" presId="urn:microsoft.com/office/officeart/2005/8/layout/target3"/>
    <dgm:cxn modelId="{A45D4ED6-2D11-4B3B-92B5-C35922AF309C}" type="presParOf" srcId="{05900486-F285-4F2C-8DF3-A0DDB0829592}" destId="{AA133BE2-EF4B-4020-844B-D67B374EAE8B}" srcOrd="1" destOrd="0" presId="urn:microsoft.com/office/officeart/2005/8/layout/target3"/>
    <dgm:cxn modelId="{E5B1B84C-7F0A-4F39-854F-1610557DF36A}" type="presParOf" srcId="{05900486-F285-4F2C-8DF3-A0DDB0829592}" destId="{91668161-6AB6-4600-BEB5-9A84821678A3}" srcOrd="2" destOrd="0" presId="urn:microsoft.com/office/officeart/2005/8/layout/target3"/>
    <dgm:cxn modelId="{8A0BE971-9881-4137-99B7-FADA99790EE8}" type="presParOf" srcId="{05900486-F285-4F2C-8DF3-A0DDB0829592}" destId="{91E186ED-28CF-4034-A313-5604B0EEB730}" srcOrd="3" destOrd="0" presId="urn:microsoft.com/office/officeart/2005/8/layout/target3"/>
    <dgm:cxn modelId="{ACDC67BD-FEDC-4285-BD70-F207B24FA334}" type="presParOf" srcId="{05900486-F285-4F2C-8DF3-A0DDB0829592}" destId="{C64A6C0D-CF78-4ACB-8F4A-CCD935C1FBB7}" srcOrd="4" destOrd="0" presId="urn:microsoft.com/office/officeart/2005/8/layout/target3"/>
    <dgm:cxn modelId="{B44217C4-2B6C-4A74-80A2-2599185957EB}" type="presParOf" srcId="{05900486-F285-4F2C-8DF3-A0DDB0829592}" destId="{045F7912-B345-435E-946A-BC4C65067EF9}" srcOrd="5" destOrd="0" presId="urn:microsoft.com/office/officeart/2005/8/layout/target3"/>
    <dgm:cxn modelId="{B47E5655-4E1F-4D7B-B768-BDEE574AAF30}" type="presParOf" srcId="{05900486-F285-4F2C-8DF3-A0DDB0829592}" destId="{9F98E0FA-BF01-4AAB-87E0-F07981F90ACE}" srcOrd="6" destOrd="0" presId="urn:microsoft.com/office/officeart/2005/8/layout/target3"/>
    <dgm:cxn modelId="{104EAE07-6BDE-4AD6-930C-D1DA93DFF93A}" type="presParOf" srcId="{05900486-F285-4F2C-8DF3-A0DDB0829592}" destId="{5676EFBF-D8A4-4E4C-A218-C4399BD5E49A}" srcOrd="7" destOrd="0" presId="urn:microsoft.com/office/officeart/2005/8/layout/target3"/>
    <dgm:cxn modelId="{872AB5E1-084A-468B-8B59-2036F9FEAF50}" type="presParOf" srcId="{05900486-F285-4F2C-8DF3-A0DDB0829592}" destId="{C0595DA9-4779-42AD-9BA6-AB30B8E7C49C}" srcOrd="8" destOrd="0" presId="urn:microsoft.com/office/officeart/2005/8/layout/target3"/>
    <dgm:cxn modelId="{0786F9B8-9795-4299-8F21-6BA8066ABF36}" type="presParOf" srcId="{05900486-F285-4F2C-8DF3-A0DDB0829592}" destId="{D22C5642-D50A-4FF8-932E-7F4108879926}" srcOrd="9" destOrd="0" presId="urn:microsoft.com/office/officeart/2005/8/layout/target3"/>
    <dgm:cxn modelId="{377EE9BD-0335-4A01-AC53-A9C15A398CBB}" type="presParOf" srcId="{05900486-F285-4F2C-8DF3-A0DDB0829592}" destId="{0FB98643-7663-4C7A-BD01-B6BE55507DA1}" srcOrd="10" destOrd="0" presId="urn:microsoft.com/office/officeart/2005/8/layout/target3"/>
    <dgm:cxn modelId="{ECFB246B-754F-4B7C-88C0-A3E3FAD5A971}" type="presParOf" srcId="{05900486-F285-4F2C-8DF3-A0DDB0829592}" destId="{EE18BECF-67A7-4F75-A7D6-01AB5C0911E8}" srcOrd="11" destOrd="0" presId="urn:microsoft.com/office/officeart/2005/8/layout/target3"/>
    <dgm:cxn modelId="{FE511108-4F93-4988-AE83-0A74879F844E}" type="presParOf" srcId="{05900486-F285-4F2C-8DF3-A0DDB0829592}" destId="{79C80046-B813-4403-AB48-C3F699B5AB0C}" srcOrd="12" destOrd="0" presId="urn:microsoft.com/office/officeart/2005/8/layout/target3"/>
    <dgm:cxn modelId="{1453436B-2EE0-4697-AA0B-350DB377BE3F}" type="presParOf" srcId="{05900486-F285-4F2C-8DF3-A0DDB0829592}" destId="{B8348495-AEA3-4A34-9EAA-ED359EDEA045}" srcOrd="13" destOrd="0" presId="urn:microsoft.com/office/officeart/2005/8/layout/target3"/>
    <dgm:cxn modelId="{B792AC9C-FA15-43E5-80AD-07CC324A407B}" type="presParOf" srcId="{05900486-F285-4F2C-8DF3-A0DDB0829592}" destId="{940248A8-C27D-4549-ABB0-909E43312830}" srcOrd="14" destOrd="0" presId="urn:microsoft.com/office/officeart/2005/8/layout/target3"/>
    <dgm:cxn modelId="{F6822C24-7965-403D-AD57-4AA1B66D844A}" type="presParOf" srcId="{05900486-F285-4F2C-8DF3-A0DDB0829592}" destId="{A4691E4C-21F8-4B6C-80D5-8BACB392AE8F}" srcOrd="15" destOrd="0" presId="urn:microsoft.com/office/officeart/2005/8/layout/target3"/>
    <dgm:cxn modelId="{8FB489E6-7B77-42D1-81D3-147A31862100}" type="presParOf" srcId="{05900486-F285-4F2C-8DF3-A0DDB0829592}" destId="{BCB9F28B-DB1F-4922-97D3-333C74FC431A}" srcOrd="16" destOrd="0" presId="urn:microsoft.com/office/officeart/2005/8/layout/target3"/>
    <dgm:cxn modelId="{D0ADD806-99F3-49B2-B93D-B3B57320EA18}" type="presParOf" srcId="{05900486-F285-4F2C-8DF3-A0DDB0829592}" destId="{4692F28C-2F5B-423A-93EB-69A42D5F3DDD}" srcOrd="17" destOrd="0" presId="urn:microsoft.com/office/officeart/2005/8/layout/target3"/>
    <dgm:cxn modelId="{84E1F24B-534A-4AE1-9B32-84AA79D93292}" type="presParOf" srcId="{05900486-F285-4F2C-8DF3-A0DDB0829592}" destId="{25CA3B44-A969-4D9A-8861-21E0649C4A87}" srcOrd="18" destOrd="0" presId="urn:microsoft.com/office/officeart/2005/8/layout/target3"/>
    <dgm:cxn modelId="{756C3D8B-F3DE-4BDD-BB62-903171652627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776686"/>
          <a:ext cx="5796643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Jaroslava Králová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776686"/>
        <a:ext cx="5796643" cy="656712"/>
      </dsp:txXfrm>
    </dsp:sp>
    <dsp:sp modelId="{5676EFBF-D8A4-4E4C-A218-C4399BD5E49A}">
      <dsp:nvSpPr>
        <dsp:cNvPr id="0" name=""/>
        <dsp:cNvSpPr/>
      </dsp:nvSpPr>
      <dsp:spPr>
        <a:xfrm>
          <a:off x="900096" y="1352753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45197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smtClean="0">
              <a:solidFill>
                <a:schemeClr val="tx2"/>
              </a:solidFill>
            </a:rPr>
            <a:t>VY_32_INOVACE_04_Hlásky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45197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2279806"/>
          <a:ext cx="5796643" cy="13927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Český jazyk pro 1. a 2. ročník ZŠ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279806"/>
        <a:ext cx="5796643" cy="602271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79292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79292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3396404498"/>
              </p:ext>
            </p:extLst>
          </p:nvPr>
        </p:nvGraphicFramePr>
        <p:xfrm>
          <a:off x="647564" y="636079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3708" y="5172583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74482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389120"/>
          </a:xfrm>
        </p:spPr>
        <p:txBody>
          <a:bodyPr/>
          <a:lstStyle/>
          <a:p>
            <a:r>
              <a:rPr lang="cs-CZ" dirty="0" smtClean="0"/>
              <a:t>Vytvořeno </a:t>
            </a:r>
            <a:r>
              <a:rPr lang="cs-CZ" dirty="0"/>
              <a:t>v </a:t>
            </a:r>
            <a:r>
              <a:rPr lang="cs-CZ" dirty="0" smtClean="0"/>
              <a:t>září 2012</a:t>
            </a:r>
          </a:p>
          <a:p>
            <a:r>
              <a:rPr lang="cs-CZ" dirty="0" smtClean="0"/>
              <a:t>Určeno pro práci s interaktivní tabulí</a:t>
            </a:r>
          </a:p>
          <a:p>
            <a:r>
              <a:rPr lang="cs-CZ" dirty="0" smtClean="0"/>
              <a:t>Jaké máme hlásky?</a:t>
            </a:r>
            <a:endParaRPr lang="cs-CZ" dirty="0"/>
          </a:p>
          <a:p>
            <a:r>
              <a:rPr lang="cs-CZ" dirty="0" smtClean="0"/>
              <a:t>Souhlásky, samohlásky a dvojhlásky</a:t>
            </a:r>
          </a:p>
          <a:p>
            <a:r>
              <a:rPr lang="cs-CZ" dirty="0" smtClean="0"/>
              <a:t>Souhlásky tvrdé, měkké, obojetné.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6586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181943"/>
            <a:ext cx="29300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1. Jaké máme hlásky?</a:t>
            </a:r>
            <a:endParaRPr lang="cs-CZ" sz="2400" dirty="0"/>
          </a:p>
        </p:txBody>
      </p:sp>
      <p:sp>
        <p:nvSpPr>
          <p:cNvPr id="3" name="7cípá hvězda 2"/>
          <p:cNvSpPr/>
          <p:nvPr/>
        </p:nvSpPr>
        <p:spPr>
          <a:xfrm>
            <a:off x="467544" y="2429272"/>
            <a:ext cx="1323256" cy="1215752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AU 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4" name="7cípá hvězda 3"/>
          <p:cNvSpPr/>
          <p:nvPr/>
        </p:nvSpPr>
        <p:spPr>
          <a:xfrm>
            <a:off x="1790800" y="3645024"/>
            <a:ext cx="1366192" cy="1224136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EU</a:t>
            </a:r>
            <a:endParaRPr lang="cs-CZ" sz="2400" b="1" dirty="0"/>
          </a:p>
        </p:txBody>
      </p:sp>
      <p:sp>
        <p:nvSpPr>
          <p:cNvPr id="5" name="7cípá hvězda 4"/>
          <p:cNvSpPr/>
          <p:nvPr/>
        </p:nvSpPr>
        <p:spPr>
          <a:xfrm>
            <a:off x="2056537" y="1988840"/>
            <a:ext cx="1341040" cy="1130424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bg1"/>
                </a:solidFill>
              </a:rPr>
              <a:t>O</a:t>
            </a:r>
            <a:r>
              <a:rPr lang="cs-CZ" sz="2400" b="1" dirty="0" smtClean="0">
                <a:solidFill>
                  <a:schemeClr val="bg1"/>
                </a:solidFill>
              </a:rPr>
              <a:t>U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99592" y="5282271"/>
            <a:ext cx="29077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D V O J H L Á S K Y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Obláček 7"/>
          <p:cNvSpPr/>
          <p:nvPr/>
        </p:nvSpPr>
        <p:spPr>
          <a:xfrm>
            <a:off x="5220072" y="2276872"/>
            <a:ext cx="914400" cy="61264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A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9" name="Obláček 8"/>
          <p:cNvSpPr/>
          <p:nvPr/>
        </p:nvSpPr>
        <p:spPr>
          <a:xfrm>
            <a:off x="6732240" y="3717032"/>
            <a:ext cx="914400" cy="61264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U</a:t>
            </a:r>
            <a:endParaRPr lang="cs-CZ" sz="2400" b="1" dirty="0"/>
          </a:p>
        </p:txBody>
      </p:sp>
      <p:sp>
        <p:nvSpPr>
          <p:cNvPr id="10" name="Obláček 9"/>
          <p:cNvSpPr/>
          <p:nvPr/>
        </p:nvSpPr>
        <p:spPr>
          <a:xfrm>
            <a:off x="5364088" y="3623484"/>
            <a:ext cx="914400" cy="61264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I</a:t>
            </a:r>
            <a:endParaRPr lang="cs-CZ" sz="2400" b="1" dirty="0"/>
          </a:p>
        </p:txBody>
      </p:sp>
      <p:sp>
        <p:nvSpPr>
          <p:cNvPr id="11" name="Obláček 10"/>
          <p:cNvSpPr/>
          <p:nvPr/>
        </p:nvSpPr>
        <p:spPr>
          <a:xfrm>
            <a:off x="7189440" y="2583196"/>
            <a:ext cx="914400" cy="61264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O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2" name="Obláček 11"/>
          <p:cNvSpPr/>
          <p:nvPr/>
        </p:nvSpPr>
        <p:spPr>
          <a:xfrm>
            <a:off x="6372378" y="1637393"/>
            <a:ext cx="914400" cy="61264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E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5364088" y="5282271"/>
            <a:ext cx="29433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 A M O H L Á S K Y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9237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/>
      <p:bldP spid="8" grpId="0" animBg="1"/>
      <p:bldP spid="9" grpId="0" animBg="1"/>
      <p:bldP spid="10" grpId="0" animBg="1"/>
      <p:bldP spid="11" grpId="0" animBg="1"/>
      <p:bldP spid="12" grpId="0" animBg="1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1556792"/>
            <a:ext cx="43270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2. Jaké mohou být samohlásky?</a:t>
            </a:r>
            <a:endParaRPr lang="cs-CZ" sz="2400" dirty="0"/>
          </a:p>
        </p:txBody>
      </p:sp>
      <p:pic>
        <p:nvPicPr>
          <p:cNvPr id="1026" name="Picture 2" descr="C:\Users\ucitel\AppData\Local\Microsoft\Windows\Temporary Internet Files\Content.IE5\RO91NVQU\MC9002817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2401" y="2102112"/>
            <a:ext cx="3392859" cy="1809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076056" y="2708920"/>
            <a:ext cx="19016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D L O U H É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1027" name="Picture 3" descr="C:\Users\ucitel\AppData\Local\Microsoft\Windows\Temporary Internet Files\Content.IE5\ISMISQ4N\MC9002817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0759" y="4653136"/>
            <a:ext cx="956142" cy="1046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112596" y="4883968"/>
            <a:ext cx="17743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K R Á T K É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5314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1628800"/>
            <a:ext cx="34353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3. Jaké máme souhlásky?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2529619"/>
            <a:ext cx="15002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T V R D É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2399875" y="2494092"/>
            <a:ext cx="648072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H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3275856" y="2492896"/>
            <a:ext cx="648072" cy="61377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Ch</a:t>
            </a:r>
            <a:endParaRPr lang="cs-CZ" sz="2000" b="1" dirty="0"/>
          </a:p>
        </p:txBody>
      </p:sp>
      <p:sp>
        <p:nvSpPr>
          <p:cNvPr id="6" name="Ovál 5"/>
          <p:cNvSpPr/>
          <p:nvPr/>
        </p:nvSpPr>
        <p:spPr>
          <a:xfrm>
            <a:off x="4106385" y="2526432"/>
            <a:ext cx="648072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K</a:t>
            </a:r>
            <a:endParaRPr lang="cs-CZ" sz="2400" b="1" dirty="0"/>
          </a:p>
        </p:txBody>
      </p:sp>
      <p:sp>
        <p:nvSpPr>
          <p:cNvPr id="7" name="Ovál 6"/>
          <p:cNvSpPr/>
          <p:nvPr/>
        </p:nvSpPr>
        <p:spPr>
          <a:xfrm>
            <a:off x="5075700" y="2539491"/>
            <a:ext cx="648072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R</a:t>
            </a:r>
            <a:endParaRPr lang="cs-CZ" sz="2400" b="1" dirty="0"/>
          </a:p>
        </p:txBody>
      </p:sp>
      <p:sp>
        <p:nvSpPr>
          <p:cNvPr id="8" name="Ovál 7"/>
          <p:cNvSpPr/>
          <p:nvPr/>
        </p:nvSpPr>
        <p:spPr>
          <a:xfrm>
            <a:off x="5940152" y="2546304"/>
            <a:ext cx="648072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D</a:t>
            </a:r>
            <a:endParaRPr lang="cs-CZ" sz="2400" b="1" dirty="0"/>
          </a:p>
        </p:txBody>
      </p:sp>
      <p:sp>
        <p:nvSpPr>
          <p:cNvPr id="9" name="Ovál 8"/>
          <p:cNvSpPr/>
          <p:nvPr/>
        </p:nvSpPr>
        <p:spPr>
          <a:xfrm>
            <a:off x="6876256" y="2546304"/>
            <a:ext cx="648072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T</a:t>
            </a:r>
            <a:endParaRPr lang="cs-CZ" sz="2400" b="1" dirty="0"/>
          </a:p>
        </p:txBody>
      </p:sp>
      <p:sp>
        <p:nvSpPr>
          <p:cNvPr id="10" name="Ovál 9"/>
          <p:cNvSpPr/>
          <p:nvPr/>
        </p:nvSpPr>
        <p:spPr>
          <a:xfrm>
            <a:off x="7710861" y="2555337"/>
            <a:ext cx="648072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N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98258" y="3861048"/>
            <a:ext cx="15828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M Ě K </a:t>
            </a:r>
            <a:r>
              <a:rPr lang="cs-CZ" sz="2400" b="1" dirty="0" err="1" smtClean="0">
                <a:solidFill>
                  <a:srgbClr val="FF0000"/>
                </a:solidFill>
              </a:rPr>
              <a:t>K</a:t>
            </a:r>
            <a:r>
              <a:rPr lang="cs-CZ" sz="2400" b="1" dirty="0" smtClean="0">
                <a:solidFill>
                  <a:srgbClr val="FF0000"/>
                </a:solidFill>
              </a:rPr>
              <a:t> É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1909861" y="4307704"/>
            <a:ext cx="660872" cy="61307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Ž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2699828" y="4307704"/>
            <a:ext cx="665603" cy="61960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Š</a:t>
            </a:r>
            <a:endParaRPr lang="cs-CZ" sz="2400" b="1" dirty="0"/>
          </a:p>
        </p:txBody>
      </p:sp>
      <p:sp>
        <p:nvSpPr>
          <p:cNvPr id="14" name="Ovál 13"/>
          <p:cNvSpPr/>
          <p:nvPr/>
        </p:nvSpPr>
        <p:spPr>
          <a:xfrm>
            <a:off x="3445513" y="4314232"/>
            <a:ext cx="660872" cy="61307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Č</a:t>
            </a:r>
            <a:endParaRPr lang="cs-CZ" sz="2400" b="1" dirty="0"/>
          </a:p>
        </p:txBody>
      </p:sp>
      <p:sp>
        <p:nvSpPr>
          <p:cNvPr id="15" name="Ovál 14"/>
          <p:cNvSpPr/>
          <p:nvPr/>
        </p:nvSpPr>
        <p:spPr>
          <a:xfrm>
            <a:off x="4262650" y="4314233"/>
            <a:ext cx="660872" cy="61307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Ř</a:t>
            </a:r>
            <a:endParaRPr lang="cs-CZ" sz="2400" b="1" dirty="0"/>
          </a:p>
        </p:txBody>
      </p:sp>
      <p:sp>
        <p:nvSpPr>
          <p:cNvPr id="16" name="Ovál 15"/>
          <p:cNvSpPr/>
          <p:nvPr/>
        </p:nvSpPr>
        <p:spPr>
          <a:xfrm>
            <a:off x="5075700" y="4314234"/>
            <a:ext cx="660872" cy="61307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C</a:t>
            </a:r>
            <a:endParaRPr lang="cs-CZ" sz="2400" b="1" dirty="0"/>
          </a:p>
        </p:txBody>
      </p:sp>
      <p:sp>
        <p:nvSpPr>
          <p:cNvPr id="17" name="Ovál 16"/>
          <p:cNvSpPr/>
          <p:nvPr/>
        </p:nvSpPr>
        <p:spPr>
          <a:xfrm>
            <a:off x="5923904" y="4314235"/>
            <a:ext cx="660872" cy="61307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J</a:t>
            </a:r>
            <a:endParaRPr lang="cs-CZ" sz="2400" b="1" dirty="0"/>
          </a:p>
        </p:txBody>
      </p:sp>
      <p:sp>
        <p:nvSpPr>
          <p:cNvPr id="18" name="Ovál 17"/>
          <p:cNvSpPr/>
          <p:nvPr/>
        </p:nvSpPr>
        <p:spPr>
          <a:xfrm>
            <a:off x="6702636" y="4319190"/>
            <a:ext cx="660872" cy="61307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Ď</a:t>
            </a:r>
            <a:endParaRPr lang="cs-CZ" sz="2400" b="1" dirty="0"/>
          </a:p>
        </p:txBody>
      </p:sp>
      <p:sp>
        <p:nvSpPr>
          <p:cNvPr id="19" name="Ovál 18"/>
          <p:cNvSpPr/>
          <p:nvPr/>
        </p:nvSpPr>
        <p:spPr>
          <a:xfrm>
            <a:off x="7524328" y="4319191"/>
            <a:ext cx="660872" cy="61307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Ť</a:t>
            </a:r>
            <a:endParaRPr lang="cs-CZ" sz="2400" b="1" dirty="0"/>
          </a:p>
        </p:txBody>
      </p:sp>
      <p:sp>
        <p:nvSpPr>
          <p:cNvPr id="20" name="Ovál 19"/>
          <p:cNvSpPr/>
          <p:nvPr/>
        </p:nvSpPr>
        <p:spPr>
          <a:xfrm>
            <a:off x="8286848" y="4322713"/>
            <a:ext cx="660872" cy="61307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Ň</a:t>
            </a:r>
            <a:endParaRPr lang="cs-CZ" sz="24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82860" y="5388024"/>
            <a:ext cx="2309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O B O J E T N É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2439922" y="5855939"/>
            <a:ext cx="679939" cy="6835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B</a:t>
            </a:r>
            <a:endParaRPr lang="cs-CZ" sz="2400" b="1" dirty="0"/>
          </a:p>
        </p:txBody>
      </p:sp>
      <p:sp>
        <p:nvSpPr>
          <p:cNvPr id="23" name="Ovál 22"/>
          <p:cNvSpPr/>
          <p:nvPr/>
        </p:nvSpPr>
        <p:spPr>
          <a:xfrm>
            <a:off x="3301106" y="5849689"/>
            <a:ext cx="679939" cy="6835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F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24" name="Ovál 23"/>
          <p:cNvSpPr/>
          <p:nvPr/>
        </p:nvSpPr>
        <p:spPr>
          <a:xfrm>
            <a:off x="4117780" y="5849689"/>
            <a:ext cx="679939" cy="6835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L</a:t>
            </a:r>
            <a:endParaRPr lang="cs-CZ" sz="2400" b="1" dirty="0"/>
          </a:p>
        </p:txBody>
      </p:sp>
      <p:sp>
        <p:nvSpPr>
          <p:cNvPr id="25" name="Ovál 24"/>
          <p:cNvSpPr/>
          <p:nvPr/>
        </p:nvSpPr>
        <p:spPr>
          <a:xfrm>
            <a:off x="4923522" y="5849689"/>
            <a:ext cx="679939" cy="6835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M</a:t>
            </a:r>
            <a:endParaRPr lang="cs-CZ" sz="2400" b="1" dirty="0"/>
          </a:p>
        </p:txBody>
      </p:sp>
      <p:sp>
        <p:nvSpPr>
          <p:cNvPr id="26" name="Ovál 25"/>
          <p:cNvSpPr/>
          <p:nvPr/>
        </p:nvSpPr>
        <p:spPr>
          <a:xfrm>
            <a:off x="5723772" y="5840468"/>
            <a:ext cx="679939" cy="6835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</a:t>
            </a:r>
            <a:endParaRPr lang="cs-CZ" sz="2400" b="1" dirty="0"/>
          </a:p>
        </p:txBody>
      </p:sp>
      <p:sp>
        <p:nvSpPr>
          <p:cNvPr id="27" name="Ovál 26"/>
          <p:cNvSpPr/>
          <p:nvPr/>
        </p:nvSpPr>
        <p:spPr>
          <a:xfrm>
            <a:off x="6536286" y="5849689"/>
            <a:ext cx="679939" cy="6835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S</a:t>
            </a:r>
            <a:endParaRPr lang="cs-CZ" sz="2400" b="1" dirty="0"/>
          </a:p>
        </p:txBody>
      </p:sp>
      <p:sp>
        <p:nvSpPr>
          <p:cNvPr id="28" name="Ovál 27"/>
          <p:cNvSpPr/>
          <p:nvPr/>
        </p:nvSpPr>
        <p:spPr>
          <a:xfrm>
            <a:off x="7370891" y="5840468"/>
            <a:ext cx="679939" cy="6835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V</a:t>
            </a:r>
            <a:endParaRPr lang="cs-CZ" sz="2400" b="1" dirty="0"/>
          </a:p>
        </p:txBody>
      </p:sp>
      <p:sp>
        <p:nvSpPr>
          <p:cNvPr id="29" name="Ovál 28"/>
          <p:cNvSpPr/>
          <p:nvPr/>
        </p:nvSpPr>
        <p:spPr>
          <a:xfrm>
            <a:off x="8168886" y="5840468"/>
            <a:ext cx="679939" cy="6835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5066952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0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5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0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5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0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5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0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5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556792"/>
            <a:ext cx="56717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4. Proč se tvrdým souhláskám říká  tvrdé?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2276871"/>
            <a:ext cx="62744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 R O T O Ž E    S E   P O   N I C H   P Í Š E    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7139136" y="2132856"/>
            <a:ext cx="914400" cy="914400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Y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8154" y="3047256"/>
            <a:ext cx="59731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5. Proč se měkkým souhláskám říká měkké?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3568" y="4005064"/>
            <a:ext cx="58319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 R O T O Ž E   S E   P O   N I C H   P Í Š E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7139136" y="3828969"/>
            <a:ext cx="914400" cy="914400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/>
              <a:t>I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508154" y="4941168"/>
            <a:ext cx="65390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6. Proč se obojetným souhláskám říká obojetné?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834836" y="5430415"/>
            <a:ext cx="74813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 R O T O Ž E  S E   P O   N I C H   P Í Š E   N Ě K D Y 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2267744" y="5805264"/>
            <a:ext cx="914400" cy="914400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Y</a:t>
            </a:r>
            <a:endParaRPr lang="cs-CZ" sz="4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375424" y="6122913"/>
            <a:ext cx="12827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N E B O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4765607" y="5805264"/>
            <a:ext cx="914400" cy="914400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/>
              <a:t>I</a:t>
            </a:r>
          </a:p>
        </p:txBody>
      </p:sp>
    </p:spTree>
    <p:extLst>
      <p:ext uri="{BB962C8B-B14F-4D97-AF65-F5344CB8AC3E}">
        <p14:creationId xmlns:p14="http://schemas.microsoft.com/office/powerpoint/2010/main" val="152040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6" grpId="0"/>
      <p:bldP spid="7" grpId="0" animBg="1"/>
      <p:bldP spid="9" grpId="0"/>
      <p:bldP spid="10" grpId="0" animBg="1"/>
      <p:bldP spid="11" grpId="0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www. Office.com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4092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1230</TotalTime>
  <Words>271</Words>
  <Application>Microsoft Office PowerPoint</Application>
  <PresentationFormat>Předvádění na obrazovce (4:3)</PresentationFormat>
  <Paragraphs>71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 Anotace:</vt:lpstr>
      <vt:lpstr>Prezentace aplikace PowerPoint</vt:lpstr>
      <vt:lpstr>Prezentace aplikace PowerPoint</vt:lpstr>
      <vt:lpstr>Prezentace aplikace PowerPoint</vt:lpstr>
      <vt:lpstr>Prezentace aplikace PowerPoint</vt:lpstr>
      <vt:lpstr> 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spravce</cp:lastModifiedBy>
  <cp:revision>112</cp:revision>
  <dcterms:created xsi:type="dcterms:W3CDTF">2011-06-29T08:37:16Z</dcterms:created>
  <dcterms:modified xsi:type="dcterms:W3CDTF">2012-12-07T04:17:31Z</dcterms:modified>
</cp:coreProperties>
</file>