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Designformatvorlage 2 - Akz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910BF3-53D4-4F28-8EB9-EE21EB72E1B5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CCD5698-DB3F-4E1D-9B91-910EB7B1F548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955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6FF0EBF0-E787-4E11-BF01-47AB8420E62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4483F0B-DF87-46A6-B75F-A8E3374500A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FB4E044-27B3-4FF7-915B-326B54B90A48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7A6D0-CC04-4AE7-B7A2-C763C4D8705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B4E0C-7E2F-485D-91F7-9249781982F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BC904E1-B656-4A33-8C0B-6F945E9EE82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22810A-8C0F-43AB-95FF-EFE2B9EA87A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126CE-48E3-490C-A5E8-924737E1660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12B7A-7D01-4920-9BCF-7DAF2324230E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5B4D9-3A0C-4942-BBD8-48AE427E6AD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145C6-145E-47E8-B058-8835E13CB3DC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BAF47-AEC9-4441-A602-EA68F50ADD19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C0AD0-117E-4DAD-A63F-C9020FC397B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D4A11-5B3A-4AC6-BBE2-67834A9677E0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67311-25F3-4736-A38D-1AC41621FD8E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D6C2C-FA08-4BA2-BD21-993052AA426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C0B4C-5684-4FB0-A4EB-B112918BD44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A9FCED-CC6A-44A2-B68F-9300620960AB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6F84FC-3723-4A8B-A886-254069E9340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45A3C-4981-483E-8591-A72ACE6C285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55D1A-C06E-490A-8CBA-E975A66E1B9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269A5A-DC4A-4BA0-877A-F6EA86F84CC7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7E27912-0364-4692-A77A-29FD66C5E53E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5B51AD2-0F31-49FA-83D0-961B88D4321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118D34B-8AAB-4DE6-873A-22C7E81FCCD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25" r:id="rId2"/>
    <p:sldLayoutId id="2147483733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4" r:id="rId9"/>
    <p:sldLayoutId id="2147483731" r:id="rId10"/>
    <p:sldLayoutId id="214748373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Calibri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VY_32_INOVACE_11_Párové souhlásky_01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987824" y="533400"/>
            <a:ext cx="5832648" cy="4911824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výslovnost </a:t>
            </a:r>
            <a:r>
              <a:rPr lang="cs-CZ" dirty="0"/>
              <a:t>a psaní </a:t>
            </a:r>
            <a:r>
              <a:rPr lang="cs-CZ" sz="4400" dirty="0" smtClean="0"/>
              <a:t>párov</a:t>
            </a:r>
            <a:r>
              <a:rPr lang="de-DE" sz="4400" dirty="0" smtClean="0"/>
              <a:t>ých</a:t>
            </a:r>
            <a:r>
              <a:rPr lang="cs-CZ" sz="4400" dirty="0" smtClean="0"/>
              <a:t> </a:t>
            </a:r>
            <a:r>
              <a:rPr lang="cs-CZ" dirty="0" smtClean="0"/>
              <a:t>souhlásek </a:t>
            </a:r>
            <a:r>
              <a:rPr lang="cs-CZ" dirty="0"/>
              <a:t>uprostřed a na konci </a:t>
            </a:r>
            <a:r>
              <a:rPr lang="cs-CZ" dirty="0" smtClean="0"/>
              <a:t>slov</a:t>
            </a:r>
            <a:r>
              <a:rPr lang="de-DE" dirty="0" smtClean="0"/>
              <a:t> </a:t>
            </a:r>
            <a:r>
              <a:rPr lang="de-DE" u="sng" dirty="0" smtClean="0"/>
              <a:t/>
            </a:r>
            <a:br>
              <a:rPr lang="de-DE" u="sng" dirty="0" smtClean="0"/>
            </a:br>
            <a:endParaRPr lang="de-DE" sz="3600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de-DE" sz="36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1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16824" cy="1130384"/>
          </a:xfrm>
        </p:spPr>
        <p:txBody>
          <a:bodyPr anchor="t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0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Přečti si následující věty. Sleduj, jak vyslovuješ zvýrazněné souhlásky.</a:t>
            </a:r>
            <a:r>
              <a:rPr lang="de-DE" sz="3200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200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de-DE" sz="320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Rybář chytil malou ry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r>
              <a:rPr lang="cs-CZ" dirty="0"/>
              <a:t>ku na udici.</a:t>
            </a:r>
            <a:endParaRPr lang="de-DE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Zmije je náš jediný jedovatý ha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</a:t>
            </a:r>
            <a:r>
              <a:rPr lang="cs-CZ" dirty="0"/>
              <a:t>.</a:t>
            </a:r>
            <a:endParaRPr lang="de-DE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Pozorovali jsme nákladní lo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ď</a:t>
            </a:r>
            <a:r>
              <a:rPr lang="cs-CZ" dirty="0"/>
              <a:t> na řece.</a:t>
            </a:r>
            <a:endParaRPr lang="de-DE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Pá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</a:t>
            </a:r>
            <a:r>
              <a:rPr lang="cs-CZ" dirty="0"/>
              <a:t> se prochází po zámeckém parku.</a:t>
            </a:r>
            <a:endParaRPr lang="de-DE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Silný mrá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</a:t>
            </a:r>
            <a:r>
              <a:rPr lang="cs-CZ" dirty="0"/>
              <a:t> nás štípal do nosů a do uší.</a:t>
            </a:r>
            <a:endParaRPr lang="de-DE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Pavel si koupil kapesní nů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</a:t>
            </a:r>
            <a:r>
              <a:rPr lang="cs-CZ" dirty="0"/>
              <a:t>.</a:t>
            </a:r>
            <a:endParaRPr lang="de-DE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V listopadu napadl sní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</a:t>
            </a:r>
            <a:r>
              <a:rPr lang="cs-CZ" dirty="0" smtClean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0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</a:t>
            </a:r>
            <a:r>
              <a:rPr lang="cs-CZ" sz="40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árové </a:t>
            </a:r>
            <a:r>
              <a:rPr lang="cs-CZ" sz="40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souhlásky</a:t>
            </a:r>
            <a:endParaRPr lang="de-DE" sz="40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/>
              <a:t>Na konci nebo uvnitř slov někdy píšeme jinou souhlásku, než slyšíme nebo vyslovujeme. Říkáme jim párové souhlásky. Slova s těmito souhláskami napíšeme správně, když si řekneme jejich jiný tvar nebo najdeme jejich příbuzné slovo. </a:t>
            </a:r>
            <a:endParaRPr lang="de-DE" b="1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/>
          </a:p>
        </p:txBody>
      </p:sp>
      <p:graphicFrame>
        <p:nvGraphicFramePr>
          <p:cNvPr id="4" name="Tabelle 3"/>
          <p:cNvGraphicFramePr>
            <a:graphicFrameLocks noGrp="1"/>
          </p:cNvGraphicFramePr>
          <p:nvPr/>
        </p:nvGraphicFramePr>
        <p:xfrm>
          <a:off x="468313" y="4221163"/>
          <a:ext cx="7128785" cy="14401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553201"/>
                <a:gridCol w="796512"/>
                <a:gridCol w="796512"/>
                <a:gridCol w="796512"/>
                <a:gridCol w="796512"/>
                <a:gridCol w="796512"/>
                <a:gridCol w="796512"/>
                <a:gridCol w="79651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Vyslovujeme</a:t>
                      </a:r>
                      <a:endParaRPr lang="de-DE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p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t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2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ť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f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s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2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 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ch</a:t>
                      </a:r>
                      <a:endParaRPr lang="de-DE" sz="2400" b="1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Píšeme</a:t>
                      </a:r>
                      <a:endParaRPr lang="de-DE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b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d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2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ď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v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z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2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endParaRPr lang="de-DE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b="1" dirty="0" smtClean="0"/>
                        <a:t>h</a:t>
                      </a:r>
                      <a:endParaRPr lang="de-DE" sz="2400" b="1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0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</a:t>
            </a:r>
            <a:r>
              <a:rPr lang="cs-CZ" sz="40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árové souhlásky</a:t>
            </a:r>
            <a:endParaRPr lang="de-DE" sz="40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7" name="Inhaltsplatzhalter 6"/>
          <p:cNvGraphicFramePr>
            <a:graphicFrameLocks noGrp="1"/>
          </p:cNvGraphicFramePr>
          <p:nvPr>
            <p:ph idx="1"/>
          </p:nvPr>
        </p:nvGraphicFramePr>
        <p:xfrm>
          <a:off x="611560" y="1988840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>
                          <a:effectLst/>
                        </a:rPr>
                        <a:t>jiný tvar 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smtClean="0">
                          <a:effectLst/>
                        </a:rPr>
                        <a:t>slovo 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8" name="Tabelle 7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lang="cs-CZ" sz="1100" u="none" strike="noStrike" dirty="0" smtClean="0">
                          <a:effectLst/>
                        </a:rPr>
                        <a:t>   </a:t>
                      </a:r>
                      <a:r>
                        <a:rPr kumimoji="0" lang="cs-CZ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(zup)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zu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zu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de-DE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zou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de-DE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9" name="Tabelle 8"/>
          <p:cNvGraphicFramePr>
            <a:graphicFrameLocks noGrp="1"/>
          </p:cNvGraphicFramePr>
          <p:nvPr/>
        </p:nvGraphicFramePr>
        <p:xfrm>
          <a:off x="611560" y="3284984"/>
          <a:ext cx="7128791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84176"/>
                <a:gridCol w="1440160"/>
                <a:gridCol w="1944216"/>
                <a:gridCol w="2160239"/>
              </a:tblGrid>
              <a:tr h="396000">
                <a:tc>
                  <a:txBody>
                    <a:bodyPr/>
                    <a:lstStyle/>
                    <a:p>
                      <a:pPr algn="l" fontAlgn="ctr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cs-CZ" sz="2400" u="none" strike="noStrike" dirty="0" smtClean="0">
                          <a:effectLst/>
                        </a:rPr>
                        <a:t>   </a:t>
                      </a:r>
                      <a:r>
                        <a:rPr lang="cs-CZ" sz="2400" u="none" strike="noStrike" dirty="0">
                          <a:effectLst/>
                        </a:rPr>
                        <a:t>(sut)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su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su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de-DE" sz="2400" u="none" strike="noStrike" dirty="0" err="1">
                          <a:effectLst/>
                        </a:rPr>
                        <a:t>y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sou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de-DE" sz="2400" u="none" strike="noStrike" dirty="0" err="1">
                          <a:effectLst/>
                        </a:rPr>
                        <a:t>ek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0" name="Tabelle 9"/>
          <p:cNvGraphicFramePr>
            <a:graphicFrameLocks noGrp="1"/>
          </p:cNvGraphicFramePr>
          <p:nvPr/>
        </p:nvGraphicFramePr>
        <p:xfrm>
          <a:off x="611560" y="3789040"/>
          <a:ext cx="7128791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6704"/>
                <a:gridCol w="1435327"/>
                <a:gridCol w="1913769"/>
                <a:gridCol w="2152991"/>
              </a:tblGrid>
              <a:tr h="396000">
                <a:tc>
                  <a:txBody>
                    <a:bodyPr/>
                    <a:lstStyle/>
                    <a:p>
                      <a:pPr algn="l" fontAlgn="ctr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ť</a:t>
                      </a:r>
                      <a:r>
                        <a:rPr lang="cs-CZ" sz="2400" u="none" strike="noStrike" dirty="0" smtClean="0">
                          <a:effectLst/>
                        </a:rPr>
                        <a:t>  </a:t>
                      </a:r>
                      <a:r>
                        <a:rPr lang="cs-CZ" sz="2400" u="none" strike="noStrike" dirty="0">
                          <a:effectLst/>
                        </a:rPr>
                        <a:t>(loť)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lo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ď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lo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de-DE" sz="2400" u="none" strike="noStrike" dirty="0" err="1">
                          <a:effectLst/>
                        </a:rPr>
                        <a:t>ě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lo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de-DE" sz="2400" u="none" strike="noStrike" dirty="0" err="1">
                          <a:effectLst/>
                        </a:rPr>
                        <a:t>i</a:t>
                      </a:r>
                      <a:r>
                        <a:rPr kumimoji="0" lang="de-DE" sz="24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</a:t>
                      </a:r>
                      <a:r>
                        <a:rPr lang="de-DE" sz="2400" u="none" strike="noStrike" dirty="0" err="1">
                          <a:effectLst/>
                        </a:rPr>
                        <a:t>ka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1" name="Tabelle 10"/>
          <p:cNvGraphicFramePr>
            <a:graphicFrameLocks noGrp="1"/>
          </p:cNvGraphicFramePr>
          <p:nvPr/>
        </p:nvGraphicFramePr>
        <p:xfrm>
          <a:off x="611560" y="4293096"/>
          <a:ext cx="7128792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6704"/>
                <a:gridCol w="1435327"/>
                <a:gridCol w="1913770"/>
                <a:gridCol w="2152991"/>
              </a:tblGrid>
              <a:tr h="396000">
                <a:tc>
                  <a:txBody>
                    <a:bodyPr/>
                    <a:lstStyle/>
                    <a:p>
                      <a:pPr algn="l" fontAlgn="ctr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f </a:t>
                      </a:r>
                      <a:r>
                        <a:rPr lang="cs-CZ" sz="2400" u="none" strike="noStrike" dirty="0" smtClean="0">
                          <a:effectLst/>
                        </a:rPr>
                        <a:t>  </a:t>
                      </a:r>
                      <a:r>
                        <a:rPr lang="cs-CZ" sz="2400" u="none" strike="noStrike" dirty="0">
                          <a:effectLst/>
                        </a:rPr>
                        <a:t>(lef)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le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>
                          <a:effectLst/>
                        </a:rPr>
                        <a:t>l</a:t>
                      </a:r>
                      <a:r>
                        <a:rPr kumimoji="0" lang="de-DE" sz="2400" b="1" kern="1200" baseline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r>
                        <a:rPr lang="de-DE" sz="2400" u="none" strike="noStrike" dirty="0">
                          <a:effectLst/>
                        </a:rPr>
                        <a:t>i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l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r>
                        <a:rPr lang="de-DE" sz="2400" u="none" strike="noStrike" dirty="0" err="1">
                          <a:effectLst/>
                        </a:rPr>
                        <a:t>ice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2" name="Tabelle 11"/>
          <p:cNvGraphicFramePr>
            <a:graphicFrameLocks noGrp="1"/>
          </p:cNvGraphicFramePr>
          <p:nvPr/>
        </p:nvGraphicFramePr>
        <p:xfrm>
          <a:off x="611560" y="4797152"/>
          <a:ext cx="7128792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6704"/>
                <a:gridCol w="1435327"/>
                <a:gridCol w="1913770"/>
                <a:gridCol w="2152991"/>
              </a:tblGrid>
              <a:tr h="396000">
                <a:tc>
                  <a:txBody>
                    <a:bodyPr/>
                    <a:lstStyle/>
                    <a:p>
                      <a:pPr algn="l" fontAlgn="ctr"/>
                      <a:r>
                        <a:rPr kumimoji="0" lang="cs-CZ" sz="2400" b="1" kern="1200" baseline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r>
                        <a:rPr lang="cs-CZ" sz="2400" u="none" strike="noStrike" dirty="0">
                          <a:effectLst/>
                        </a:rPr>
                        <a:t>   (mrás)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mrá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mra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de-DE" sz="2400" u="none" strike="noStrike" dirty="0" err="1">
                          <a:effectLst/>
                        </a:rPr>
                        <a:t>y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mra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de-DE" sz="2400" u="none" strike="noStrike" dirty="0" err="1">
                          <a:effectLst/>
                        </a:rPr>
                        <a:t>ík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3" name="Tabelle 12"/>
          <p:cNvGraphicFramePr>
            <a:graphicFrameLocks noGrp="1"/>
          </p:cNvGraphicFramePr>
          <p:nvPr/>
        </p:nvGraphicFramePr>
        <p:xfrm>
          <a:off x="611560" y="5301208"/>
          <a:ext cx="7128792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6704"/>
                <a:gridCol w="1435327"/>
                <a:gridCol w="1913770"/>
                <a:gridCol w="2152991"/>
              </a:tblGrid>
              <a:tr h="396000">
                <a:tc>
                  <a:txBody>
                    <a:bodyPr/>
                    <a:lstStyle/>
                    <a:p>
                      <a:pPr algn="l" fontAlgn="ctr"/>
                      <a:r>
                        <a:rPr kumimoji="0" lang="cs-CZ" sz="2400" b="1" kern="1200" baseline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š</a:t>
                      </a:r>
                      <a:r>
                        <a:rPr lang="cs-CZ" sz="2400" u="none" strike="noStrike" dirty="0">
                          <a:effectLst/>
                        </a:rPr>
                        <a:t>    (nůš)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nů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no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r>
                        <a:rPr lang="de-DE" sz="2400" u="none" strike="noStrike" dirty="0" err="1">
                          <a:effectLst/>
                        </a:rPr>
                        <a:t>e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no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r>
                        <a:rPr lang="de-DE" sz="2400" u="none" strike="noStrike" dirty="0" err="1">
                          <a:effectLst/>
                        </a:rPr>
                        <a:t>ík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4" name="Tabelle 13"/>
          <p:cNvGraphicFramePr>
            <a:graphicFrameLocks noGrp="1"/>
          </p:cNvGraphicFramePr>
          <p:nvPr/>
        </p:nvGraphicFramePr>
        <p:xfrm>
          <a:off x="611560" y="5805264"/>
          <a:ext cx="7128792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6704"/>
                <a:gridCol w="1435327"/>
                <a:gridCol w="1913770"/>
                <a:gridCol w="2152991"/>
              </a:tblGrid>
              <a:tr h="396000">
                <a:tc>
                  <a:txBody>
                    <a:bodyPr/>
                    <a:lstStyle/>
                    <a:p>
                      <a:pPr algn="l" fontAlgn="ctr"/>
                      <a:r>
                        <a:rPr kumimoji="0" lang="cs-CZ" sz="2400" b="1" kern="1200" baseline="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ch</a:t>
                      </a:r>
                      <a:r>
                        <a:rPr lang="cs-CZ" sz="2400" u="none" strike="noStrike" dirty="0">
                          <a:effectLst/>
                        </a:rPr>
                        <a:t>  (sních)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sní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sně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lang="de-DE" sz="2400" u="none" strike="noStrike" dirty="0" err="1">
                          <a:effectLst/>
                        </a:rPr>
                        <a:t>u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400" u="none" strike="noStrike" dirty="0" err="1">
                          <a:effectLst/>
                        </a:rPr>
                        <a:t>sně</a:t>
                      </a:r>
                      <a:r>
                        <a:rPr kumimoji="0" lang="de-DE" sz="2400" b="1" kern="1200" baseline="0" dirty="0" err="1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lang="de-DE" sz="2400" u="none" strike="noStrike" dirty="0" err="1">
                          <a:effectLst/>
                        </a:rPr>
                        <a:t>ulák</a:t>
                      </a:r>
                      <a:endParaRPr lang="de-DE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Najdi slova, která k sobě patří a uspořádej je do dvojic. Například: led – ledový…</a:t>
            </a:r>
            <a:endParaRPr lang="de-DE" sz="32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123728" y="1772816"/>
            <a:ext cx="5400600" cy="4682920"/>
          </a:xfrm>
        </p:spPr>
        <p:txBody>
          <a:bodyPr numCol="2"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plot 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plod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let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led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hrad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dub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dup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les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lez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ledový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hradní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plůtek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plodný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letec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leze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lesík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dupe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rgbClr val="0070C0"/>
              </a:buClr>
              <a:buFont typeface="Wingdings 2"/>
              <a:buChar char=""/>
              <a:defRPr/>
            </a:pPr>
            <a:r>
              <a:rPr lang="cs-CZ" sz="2800" dirty="0" smtClean="0"/>
              <a:t>dubový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5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5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000"/>
                            </p:stCondLst>
                            <p:childTnLst>
                              <p:par>
                                <p:cTn id="6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75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8000"/>
                            </p:stCondLst>
                            <p:childTnLst>
                              <p:par>
                                <p:cTn id="7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500"/>
                            </p:stCondLst>
                            <p:childTnLst>
                              <p:par>
                                <p:cTn id="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Vyber si obrázek a zdůvodni pravopis pomocí jiného tvaru slova nebo slovem příbuzným.</a:t>
            </a:r>
            <a:r>
              <a:rPr lang="de-DE" sz="2800" dirty="0"/>
              <a:t/>
            </a:r>
            <a:br>
              <a:rPr lang="de-DE" sz="2800" dirty="0"/>
            </a:br>
            <a:endParaRPr lang="de-DE" sz="2800" dirty="0"/>
          </a:p>
        </p:txBody>
      </p:sp>
      <p:pic>
        <p:nvPicPr>
          <p:cNvPr id="1026" name="Picture 2" descr="C:\Users\P\AppData\Local\Microsoft\Windows\Temporary Internet Files\Content.IE5\G086XK3C\MC900111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661" y="1350954"/>
            <a:ext cx="1851515" cy="162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\AppData\Local\Microsoft\Windows\Temporary Internet Files\Content.IE5\TA0XJ37M\MC900361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278" y="3040593"/>
            <a:ext cx="1592693" cy="1797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\AppData\Local\Microsoft\Windows\Temporary Internet Files\Content.IE5\4DCRSM5V\MC9003837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265" y="3272230"/>
            <a:ext cx="1090339" cy="143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P\AppData\Local\Microsoft\Windows\Temporary Internet Files\Content.IE5\TA0XJ37M\MC9001092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490" y="1522088"/>
            <a:ext cx="1211269" cy="12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VELEO4L9\MC900234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955" y="3256795"/>
            <a:ext cx="1664337" cy="136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4DCRSM5V\MP9004066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550" y="4918287"/>
            <a:ext cx="2195736" cy="146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\AppData\Local\Microsoft\Windows\Temporary Internet Files\Content.IE5\TA0XJ37M\MC9002155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978" y="5004017"/>
            <a:ext cx="1650044" cy="129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\AppData\Local\Microsoft\Windows\Temporary Internet Files\Content.IE5\VELEO4L9\MC9003244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490" y="5047507"/>
            <a:ext cx="1672388" cy="120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\AppData\Local\Microsoft\Windows\Temporary Internet Files\Content.IE5\G086XK3C\MC9001561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458" y="1420743"/>
            <a:ext cx="1651951" cy="1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242048" cy="1058376"/>
          </a:xfrm>
        </p:spPr>
        <p:txBody>
          <a:bodyPr anchor="ctr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1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Vyber si obrázek a zdůvodni pravopis pomocí jiného tvaru slova nebo slovem příbuzným.</a:t>
            </a:r>
            <a:r>
              <a:rPr lang="de-DE" dirty="0"/>
              <a:t/>
            </a:r>
            <a:br>
              <a:rPr lang="de-DE" dirty="0"/>
            </a:br>
            <a:endParaRPr lang="de-DE" dirty="0"/>
          </a:p>
        </p:txBody>
      </p:sp>
      <p:pic>
        <p:nvPicPr>
          <p:cNvPr id="12" name="Picture 4" descr="C:\Users\P\AppData\Local\Microsoft\Windows\Temporary Internet Files\Content.IE5\G086XK3C\MC900013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869" y="1656804"/>
            <a:ext cx="926287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\AppData\Local\Microsoft\Windows\Temporary Internet Files\Content.IE5\TA0XJ37M\MC9002818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863" y="1741386"/>
            <a:ext cx="1826057" cy="124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\AppData\Local\Microsoft\Windows\Temporary Internet Files\Content.IE5\4DCRSM5V\MC900193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234" y="1541231"/>
            <a:ext cx="1793970" cy="144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\AppData\Local\Microsoft\Windows\Temporary Internet Files\Content.IE5\4DCRSM5V\MP9004308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66" y="3230420"/>
            <a:ext cx="2483768" cy="165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\AppData\Local\Microsoft\Windows\Temporary Internet Files\Content.IE5\TA0XJ37M\MC9004417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20" y="504961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\AppData\Local\Microsoft\Windows\Temporary Internet Files\Content.IE5\VELEO4L9\MC9002378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029" y="3116263"/>
            <a:ext cx="1931693" cy="165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irewall"/>
          <p:cNvSpPr>
            <a:spLocks noEditPoints="1" noChangeArrowheads="1"/>
          </p:cNvSpPr>
          <p:nvPr/>
        </p:nvSpPr>
        <p:spPr bwMode="auto">
          <a:xfrm>
            <a:off x="3353016" y="5210968"/>
            <a:ext cx="1809750" cy="9048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pic>
        <p:nvPicPr>
          <p:cNvPr id="2056" name="Picture 8" descr="C:\Users\P\AppData\Local\Microsoft\Windows\Temporary Internet Files\Content.IE5\VELEO4L9\MC9003244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234" y="4969833"/>
            <a:ext cx="1837030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\AppData\Local\Microsoft\Windows\Temporary Internet Files\Content.IE5\4DCRSM5V\MC9003615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707" y="3184874"/>
            <a:ext cx="1450084" cy="151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Použitá </a:t>
            </a:r>
            <a:r>
              <a:rPr lang="cs-CZ" dirty="0" smtClean="0"/>
              <a:t>literatura</a:t>
            </a:r>
            <a:endParaRPr lang="de-DE" dirty="0"/>
          </a:p>
        </p:txBody>
      </p:sp>
      <p:sp>
        <p:nvSpPr>
          <p:cNvPr id="2355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Ing</a:t>
            </a:r>
            <a:r>
              <a:rPr lang="cs-CZ" dirty="0" smtClean="0"/>
              <a:t>. J. Potůčková: Pracovní sešit z českého jazyka pro </a:t>
            </a:r>
            <a:r>
              <a:rPr lang="cs-CZ" dirty="0" smtClean="0"/>
              <a:t>2.</a:t>
            </a:r>
            <a:r>
              <a:rPr lang="de-DE" dirty="0" smtClean="0"/>
              <a:t> </a:t>
            </a:r>
            <a:r>
              <a:rPr lang="cs-CZ" dirty="0" smtClean="0"/>
              <a:t>ročník </a:t>
            </a:r>
            <a:r>
              <a:rPr lang="cs-CZ" dirty="0" smtClean="0"/>
              <a:t>základní školy, </a:t>
            </a:r>
            <a:r>
              <a:rPr lang="cs-CZ" dirty="0" smtClean="0"/>
              <a:t>2.díl</a:t>
            </a:r>
            <a:r>
              <a:rPr lang="cs-CZ" dirty="0" smtClean="0"/>
              <a:t>. Studio 1+1  2000</a:t>
            </a:r>
          </a:p>
          <a:p>
            <a:pPr eaLnBrk="1" hangingPunct="1"/>
            <a:r>
              <a:rPr lang="cs-CZ" dirty="0" smtClean="0"/>
              <a:t>Ing. J. Potůčková: Český jazyk pro 2. ročník základní školy, 2</a:t>
            </a:r>
            <a:r>
              <a:rPr lang="cs-CZ" dirty="0" smtClean="0"/>
              <a:t>.</a:t>
            </a:r>
            <a:r>
              <a:rPr lang="de-DE" dirty="0" smtClean="0"/>
              <a:t> </a:t>
            </a:r>
            <a:r>
              <a:rPr lang="cs-CZ" dirty="0" smtClean="0"/>
              <a:t>díl</a:t>
            </a:r>
            <a:r>
              <a:rPr lang="cs-CZ" dirty="0" smtClean="0"/>
              <a:t>. Studio 1+1  2000</a:t>
            </a:r>
          </a:p>
          <a:p>
            <a:pPr eaLnBrk="1" hangingPunct="1"/>
            <a:r>
              <a:rPr lang="cs-CZ" dirty="0" smtClean="0"/>
              <a:t>Dr. H. Mikulenková a kol.: Český jazyk pro </a:t>
            </a:r>
            <a:r>
              <a:rPr lang="cs-CZ" dirty="0" smtClean="0"/>
              <a:t>2.ročník</a:t>
            </a:r>
            <a:r>
              <a:rPr lang="cs-CZ" dirty="0" smtClean="0"/>
              <a:t>, 2.díl. Prodos 1997 </a:t>
            </a:r>
          </a:p>
          <a:p>
            <a:pPr eaLnBrk="1" hangingPunct="1"/>
            <a:r>
              <a:rPr lang="de-DE" dirty="0" err="1"/>
              <a:t>Obrázky</a:t>
            </a:r>
            <a:r>
              <a:rPr lang="de-DE" dirty="0"/>
              <a:t>: http://</a:t>
            </a:r>
            <a:r>
              <a:rPr lang="de-DE" dirty="0"/>
              <a:t>office.microsoft.com/cs-cz/images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267</Words>
  <Application>Microsoft Office PowerPoint</Application>
  <PresentationFormat>Bildschirmpräsentation (4:3)</PresentationFormat>
  <Paragraphs>104</Paragraphs>
  <Slides>9</Slides>
  <Notes>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0" baseType="lpstr">
      <vt:lpstr>Lysithea</vt:lpstr>
      <vt:lpstr>PowerPoint-Präsentation</vt:lpstr>
      <vt:lpstr>výslovnost a psaní párových souhlásek uprostřed a na konci slov  </vt:lpstr>
      <vt:lpstr>Přečti si následující věty. Sleduj, jak vyslovuješ zvýrazněné souhlásky. </vt:lpstr>
      <vt:lpstr>Párové souhlásky</vt:lpstr>
      <vt:lpstr>Párové souhlásky</vt:lpstr>
      <vt:lpstr>Najdi slova, která k sobě patří a uspořádej je do dvojic. Například: led – ledový…</vt:lpstr>
      <vt:lpstr>Vyber si obrázek a zdůvodni pravopis pomocí jiného tvaru slova nebo slovem příbuzným. </vt:lpstr>
      <vt:lpstr>Vyber si obrázek a zdůvodni pravopis pomocí jiného tvaru slova nebo slovem příbuzným.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Párové_souhlásky_1</dc:title>
  <dc:creator>Alena Stanikova</dc:creator>
  <cp:lastModifiedBy>P</cp:lastModifiedBy>
  <cp:revision>31</cp:revision>
  <dcterms:created xsi:type="dcterms:W3CDTF">2011-11-08T10:29:41Z</dcterms:created>
  <dcterms:modified xsi:type="dcterms:W3CDTF">2013-05-14T16:10:27Z</dcterms:modified>
</cp:coreProperties>
</file>