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5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de-DE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4DAE1332-FF9A-44C9-9E34-3C6D2DD7E099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663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E42CDC08-532B-48AF-8FA6-739BFB50B44C}" type="slidenum">
              <a:rPr lang="cs-CZ"/>
              <a:pPr>
                <a:defRPr/>
              </a:pPr>
              <a:t>‹Nr.›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31406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75B6813A-B936-4492-A9DA-09743B2C669B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htec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Gerade Verbindung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Titel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25" name="Untertitel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de-DE" smtClean="0"/>
              <a:t>Formatvorlage des Untertitelmasters durch Klicken bearbeiten</a:t>
            </a:r>
            <a:endParaRPr lang="en-US"/>
          </a:p>
        </p:txBody>
      </p:sp>
      <p:sp>
        <p:nvSpPr>
          <p:cNvPr id="6" name="Datumsplatzhalter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8766FBE3-6CDF-4AC3-8469-FF645F645BC5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7" name="Fußzeilenplatzhalter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8" name="Foliennummernplatzhalter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0B607649-01AA-4432-8EC5-4651ABA12258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F63E6-2CE5-4081-AC67-630D3C71F759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03C830-7752-4818-A1CA-46B7635605BB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31E56694-85FB-45E9-81CE-0E7005F533C6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BF92C0C-AB1D-453C-9348-EEA793E27E42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5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6B4132-54EC-4E70-9D77-01AB5AF7B514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6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67E1E3-1909-46BE-B883-3164357907D0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5" name="Inhaltsplatzhalt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7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DB8E40-6BA4-4224-8C76-ECF136BAF364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8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9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4AE0DB-0BA4-4959-A068-4367DB13209E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0B5AD-F7D3-494F-BB38-6F2A41347DED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5EE204-9D1C-44D5-963B-B1A6F2282DF9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A040C-A298-4D7A-BFA4-D81152DFBE66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3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4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A02AF7-54D9-4322-9F32-AD96AE397999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5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629D8C-5F3B-43C9-9A64-A381801E47B7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6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015C7A-A987-44A0-9E39-F91FA8C06E86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Bild mit Überschrift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hteck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10" name="Bildplatzhalt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de-DE" noProof="0" smtClean="0"/>
              <a:t>Bild durch Klicken auf Symbol hinzufügen</a:t>
            </a:r>
            <a:endParaRPr lang="en-US" noProof="0" dirty="0"/>
          </a:p>
        </p:txBody>
      </p:sp>
      <p:sp>
        <p:nvSpPr>
          <p:cNvPr id="7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D61A8BA-42F7-4E0E-873B-7AE6F9DC5F5D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8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9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B2CD8A4-5D78-4723-ADF7-EA7B754C68C0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592EC0-412F-4DB4-B9B3-C9347C4800E6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99DF3F-C1FE-4692-9747-3DE809484BEC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D234E04-7C75-4758-A04B-674EBBCBA67D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E02B1C84-A88E-45FB-BCF9-8B9A48A9C0C7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htec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Titelplatzhalter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1030" name="Textplatzhalter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smtClean="0"/>
          </a:p>
        </p:txBody>
      </p:sp>
      <p:sp>
        <p:nvSpPr>
          <p:cNvPr id="27" name="Datumsplatzhalter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A50E5528-BB4D-4E11-A64C-904B55B042B3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16" name="Foliennummernplatzhalter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F35326DD-43D2-48DB-982D-76280023015B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5" r:id="rId2"/>
    <p:sldLayoutId id="2147483673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4" r:id="rId9"/>
    <p:sldLayoutId id="2147483671" r:id="rId10"/>
    <p:sldLayoutId id="214748367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0" fontAlgn="base" hangingPunct="0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3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59" name="Group 23"/>
          <p:cNvGraphicFramePr>
            <a:graphicFrameLocks noGrp="1"/>
          </p:cNvGraphicFramePr>
          <p:nvPr/>
        </p:nvGraphicFramePr>
        <p:xfrm>
          <a:off x="611188" y="1989138"/>
          <a:ext cx="7993062" cy="2003743"/>
        </p:xfrm>
        <a:graphic>
          <a:graphicData uri="http://schemas.openxmlformats.org/drawingml/2006/table">
            <a:tbl>
              <a:tblPr/>
              <a:tblGrid>
                <a:gridCol w="3997325"/>
                <a:gridCol w="3995737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Alena Staníková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VY_32_INOVACE_13_Párové souhlásky_03 D-T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2843808" y="533400"/>
            <a:ext cx="6048672" cy="4839816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/>
              <a:t>výslovnost a psaní </a:t>
            </a:r>
            <a:r>
              <a:rPr lang="cs-CZ" sz="4400" dirty="0"/>
              <a:t>párov</a:t>
            </a:r>
            <a:r>
              <a:rPr lang="de-DE" sz="4400" dirty="0" err="1"/>
              <a:t>ých</a:t>
            </a:r>
            <a:r>
              <a:rPr lang="cs-CZ" sz="4400" dirty="0"/>
              <a:t> </a:t>
            </a:r>
            <a:r>
              <a:rPr lang="cs-CZ" dirty="0"/>
              <a:t>souhlásek uprostřed a na konci slov</a:t>
            </a:r>
            <a:r>
              <a:rPr lang="de-DE" dirty="0"/>
              <a:t/>
            </a:r>
            <a:br>
              <a:rPr lang="de-DE" dirty="0"/>
            </a:br>
            <a:r>
              <a:rPr lang="de-DE" dirty="0"/>
              <a:t/>
            </a:r>
            <a:br>
              <a:rPr lang="de-DE" dirty="0"/>
            </a:br>
            <a:r>
              <a:rPr lang="de-DE" sz="3600" dirty="0" smtClean="0"/>
              <a:t>3</a:t>
            </a:r>
            <a:endParaRPr lang="de-DE" sz="3600" dirty="0"/>
          </a:p>
        </p:txBody>
      </p:sp>
      <p:sp>
        <p:nvSpPr>
          <p:cNvPr id="5" name="Untertitel 4"/>
          <p:cNvSpPr>
            <a:spLocks noGrp="1"/>
          </p:cNvSpPr>
          <p:nvPr>
            <p:ph type="subTitle" idx="1"/>
          </p:nvPr>
        </p:nvSpPr>
        <p:spPr>
          <a:xfrm>
            <a:off x="3347864" y="5589240"/>
            <a:ext cx="5114778" cy="1101248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600" b="1" dirty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</a:rPr>
              <a:t>párové souhlásky </a:t>
            </a:r>
            <a:r>
              <a:rPr lang="de-DE" sz="3600" b="1" cap="all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latin typeface="+mj-lt"/>
                <a:ea typeface="+mj-ea"/>
                <a:cs typeface="+mj-cs"/>
              </a:rPr>
              <a:t>D-T</a:t>
            </a:r>
            <a:endParaRPr lang="de-DE" sz="3600" b="1" cap="all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gradFill>
                <a:gsLst>
                  <a:gs pos="0">
                    <a:schemeClr val="accent4">
                      <a:tint val="13000"/>
                    </a:schemeClr>
                  </a:gs>
                  <a:gs pos="10000">
                    <a:schemeClr val="accent4">
                      <a:tint val="20000"/>
                    </a:schemeClr>
                  </a:gs>
                  <a:gs pos="49000">
                    <a:schemeClr val="accent4">
                      <a:tint val="70000"/>
                    </a:schemeClr>
                  </a:gs>
                  <a:gs pos="50000">
                    <a:schemeClr val="accent4">
                      <a:tint val="97000"/>
                    </a:schemeClr>
                  </a:gs>
                  <a:gs pos="100000">
                    <a:schemeClr val="accent4">
                      <a:tint val="20000"/>
                    </a:schemeClr>
                  </a:gs>
                </a:gsLst>
                <a:lin ang="5400000" scaled="1"/>
              </a:gra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6133296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</a:rPr>
              <a:t>Pravopis těchto slov zdůvodňujeme pomocí jiného tvaru slova nebo slovem příbuzným.</a:t>
            </a:r>
            <a:endParaRPr lang="de-DE" sz="4400" cap="none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de-DE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</a:t>
            </a:r>
            <a:r>
              <a:rPr lang="cs-CZ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– </a:t>
            </a:r>
            <a:r>
              <a:rPr lang="de-DE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</a:t>
            </a:r>
            <a:endParaRPr lang="de-DE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284663" y="3357563"/>
            <a:ext cx="3671887" cy="3095625"/>
          </a:xfrm>
        </p:spPr>
        <p:txBody>
          <a:bodyPr>
            <a:normAutofit fontScale="92500"/>
          </a:bodyPr>
          <a:lstStyle/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/>
              <a:t>Malý květ je </a:t>
            </a:r>
            <a:r>
              <a:rPr lang="cs-CZ" sz="2000" dirty="0" smtClean="0"/>
              <a:t>__________.</a:t>
            </a:r>
            <a:endParaRPr lang="de-DE" sz="2000" dirty="0"/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/>
              <a:t>Malý </a:t>
            </a:r>
            <a:r>
              <a:rPr lang="cs-CZ" sz="2000" dirty="0"/>
              <a:t>obchod je __________.</a:t>
            </a:r>
            <a:endParaRPr lang="de-DE" sz="2000" dirty="0"/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/>
              <a:t>Malý medvěd je </a:t>
            </a:r>
            <a:r>
              <a:rPr lang="cs-CZ" sz="2000" dirty="0" smtClean="0"/>
              <a:t>__________.</a:t>
            </a:r>
            <a:endParaRPr lang="de-DE" sz="2000" dirty="0"/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/>
              <a:t>Malý </a:t>
            </a:r>
            <a:r>
              <a:rPr lang="cs-CZ" sz="2000" dirty="0"/>
              <a:t>kabát je __________.</a:t>
            </a:r>
            <a:endParaRPr lang="de-DE" sz="2000" dirty="0"/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/>
              <a:t>Malý sud je </a:t>
            </a:r>
            <a:r>
              <a:rPr lang="cs-CZ" sz="2000" dirty="0" smtClean="0"/>
              <a:t>__________.</a:t>
            </a:r>
            <a:endParaRPr lang="de-DE" sz="2000" dirty="0"/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/>
              <a:t>Malý </a:t>
            </a:r>
            <a:r>
              <a:rPr lang="cs-CZ" sz="2000" dirty="0"/>
              <a:t>most je __________.</a:t>
            </a:r>
            <a:endParaRPr lang="de-DE" sz="20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de-DE" sz="2000" dirty="0"/>
          </a:p>
        </p:txBody>
      </p:sp>
      <p:graphicFrame>
        <p:nvGraphicFramePr>
          <p:cNvPr id="4" name="Inhaltsplatzhalter 6"/>
          <p:cNvGraphicFramePr>
            <a:graphicFrameLocks/>
          </p:cNvGraphicFramePr>
          <p:nvPr/>
        </p:nvGraphicFramePr>
        <p:xfrm>
          <a:off x="611560" y="1772816"/>
          <a:ext cx="7056785" cy="576064"/>
        </p:xfrm>
        <a:graphic>
          <a:graphicData uri="http://schemas.openxmlformats.org/drawingml/2006/table">
            <a:tbl>
              <a:tblPr>
                <a:tableStyleId>{D113A9D2-9D6B-4929-AA2D-F23B5EE8CBE7}</a:tableStyleId>
              </a:tblPr>
              <a:tblGrid>
                <a:gridCol w="1610274"/>
                <a:gridCol w="1420830"/>
                <a:gridCol w="1894438"/>
                <a:gridCol w="2131243"/>
              </a:tblGrid>
              <a:tr h="576064"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cs-CZ" sz="2000" u="sng" kern="1200" dirty="0" smtClean="0">
                          <a:effectLst/>
                        </a:rPr>
                        <a:t>vyslovujeme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de-DE" sz="2000" u="sng" kern="1200" dirty="0" err="1">
                          <a:effectLst/>
                        </a:rPr>
                        <a:t>píšeme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de-DE" sz="2000" u="sng" kern="1200" dirty="0" err="1">
                          <a:effectLst/>
                        </a:rPr>
                        <a:t>jiný</a:t>
                      </a:r>
                      <a:r>
                        <a:rPr kumimoji="0" lang="de-DE" sz="2000" u="sng" kern="1200" dirty="0">
                          <a:effectLst/>
                        </a:rPr>
                        <a:t> </a:t>
                      </a:r>
                      <a:r>
                        <a:rPr kumimoji="0" lang="de-DE" sz="2000" u="sng" kern="1200" dirty="0" err="1">
                          <a:effectLst/>
                        </a:rPr>
                        <a:t>tvar</a:t>
                      </a:r>
                      <a:r>
                        <a:rPr kumimoji="0" lang="de-DE" sz="2000" u="sng" kern="1200" dirty="0">
                          <a:effectLst/>
                        </a:rPr>
                        <a:t> </a:t>
                      </a:r>
                      <a:r>
                        <a:rPr kumimoji="0" lang="de-DE" sz="2000" u="sng" kern="1200" dirty="0" err="1">
                          <a:effectLst/>
                        </a:rPr>
                        <a:t>slova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de-DE" sz="2000" u="sng" kern="1200" dirty="0" err="1" smtClean="0">
                          <a:effectLst/>
                        </a:rPr>
                        <a:t>slovo</a:t>
                      </a:r>
                      <a:r>
                        <a:rPr kumimoji="0" lang="de-DE" sz="2000" u="sng" kern="1200" dirty="0" smtClean="0">
                          <a:effectLst/>
                        </a:rPr>
                        <a:t> </a:t>
                      </a:r>
                      <a:r>
                        <a:rPr kumimoji="0" lang="de-DE" sz="2000" u="sng" kern="1200" dirty="0" err="1" smtClean="0">
                          <a:effectLst/>
                        </a:rPr>
                        <a:t>příbuzné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graphicFrame>
        <p:nvGraphicFramePr>
          <p:cNvPr id="5" name="Tabelle 4"/>
          <p:cNvGraphicFramePr>
            <a:graphicFrameLocks noGrp="1"/>
          </p:cNvGraphicFramePr>
          <p:nvPr/>
        </p:nvGraphicFramePr>
        <p:xfrm>
          <a:off x="611560" y="2780928"/>
          <a:ext cx="7096968" cy="3960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63866"/>
                <a:gridCol w="1443418"/>
                <a:gridCol w="1924557"/>
                <a:gridCol w="2165127"/>
              </a:tblGrid>
              <a:tr h="396000">
                <a:tc>
                  <a:txBody>
                    <a:bodyPr/>
                    <a:lstStyle/>
                    <a:p>
                      <a:pPr marL="0" algn="l" rtl="0" eaLnBrk="1" fontAlgn="ctr" latinLnBrk="0" hangingPunct="1"/>
                      <a:r>
                        <a:rPr kumimoji="0" lang="de-DE" sz="2400" b="1" u="none" strike="noStrike" kern="120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lang="cs-CZ" sz="1100" u="none" strike="noStrike" dirty="0" smtClean="0">
                          <a:effectLst/>
                        </a:rPr>
                        <a:t>   </a:t>
                      </a:r>
                      <a:r>
                        <a:rPr kumimoji="0" lang="cs-CZ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kumimoji="0" lang="de-DE" sz="24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hrat</a:t>
                      </a:r>
                      <a:r>
                        <a:rPr kumimoji="0" lang="cs-CZ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kumimoji="0" lang="cs-CZ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ctr" latinLnBrk="0" hangingPunct="1"/>
                      <a:r>
                        <a:rPr kumimoji="0" lang="de-DE" sz="2400" b="0" kern="1200" baseline="0" dirty="0" err="1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hra</a:t>
                      </a:r>
                      <a:r>
                        <a:rPr kumimoji="0" lang="de-DE" sz="2400" b="1" kern="1200" baseline="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de-DE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ctr" latinLnBrk="0" hangingPunct="1"/>
                      <a:r>
                        <a:rPr kumimoji="0" lang="de-DE" sz="2400" b="0" kern="1200" baseline="0" dirty="0" err="1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hra</a:t>
                      </a:r>
                      <a:r>
                        <a:rPr kumimoji="0" lang="de-DE" sz="2400" b="1" kern="1200" baseline="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de-DE" sz="24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</a:t>
                      </a:r>
                      <a:endParaRPr kumimoji="0" lang="de-DE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ctr" latinLnBrk="0" hangingPunct="1"/>
                      <a:r>
                        <a:rPr kumimoji="0" lang="de-DE" sz="2400" b="0" kern="1200" baseline="0" dirty="0" err="1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hrá</a:t>
                      </a:r>
                      <a:r>
                        <a:rPr kumimoji="0" lang="de-DE" sz="2400" b="1" kern="1200" baseline="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de-DE" sz="24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ek</a:t>
                      </a:r>
                      <a:endParaRPr kumimoji="0" lang="de-DE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sp>
        <p:nvSpPr>
          <p:cNvPr id="8" name="Rechteck 7"/>
          <p:cNvSpPr/>
          <p:nvPr/>
        </p:nvSpPr>
        <p:spPr>
          <a:xfrm>
            <a:off x="250825" y="3429000"/>
            <a:ext cx="3744913" cy="28082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de-DE"/>
          </a:p>
        </p:txBody>
      </p:sp>
      <p:sp>
        <p:nvSpPr>
          <p:cNvPr id="7" name="Inhaltsplatzhalter 2"/>
          <p:cNvSpPr txBox="1">
            <a:spLocks/>
          </p:cNvSpPr>
          <p:nvPr/>
        </p:nvSpPr>
        <p:spPr>
          <a:xfrm>
            <a:off x="323528" y="3501008"/>
            <a:ext cx="3600400" cy="2664295"/>
          </a:xfrm>
          <a:prstGeom prst="rect">
            <a:avLst/>
          </a:prstGeom>
        </p:spPr>
        <p:txBody>
          <a:bodyPr>
            <a:normAutofit fontScale="85000"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  <a:defRPr kumimoji="0" sz="2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1208" indent="-228600" algn="l" rtl="0" eaLnBrk="1" latinLnBrk="0" hangingPunct="1">
              <a:spcBef>
                <a:spcPts val="5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23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58952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0000"/>
              <a:buFont typeface="Wingdings"/>
              <a:buChar char="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70000"/>
              <a:buFont typeface="Wingdings"/>
              <a:buChar char="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72184" indent="-182880" algn="l" rtl="0" eaLnBrk="1" latinLnBrk="0" hangingPunct="1">
              <a:spcBef>
                <a:spcPts val="4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6733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47088" indent="-182880" algn="l" rtl="0" eaLnBrk="1" latinLnBrk="0" hangingPunct="1">
              <a:spcBef>
                <a:spcPts val="300"/>
              </a:spcBef>
              <a:buClr>
                <a:schemeClr val="accent4"/>
              </a:buClr>
              <a:buSzPct val="100000"/>
              <a:buChar char="•"/>
              <a:defRPr kumimoji="0" sz="1600" kern="1200" baseline="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0574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Wingdings"/>
              <a:buChar char="§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de-DE" sz="2400" b="1" u="sng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</a:rPr>
              <a:t>Pozor </a:t>
            </a:r>
            <a:r>
              <a:rPr lang="cs-CZ" sz="2400" b="1" u="sng" dirty="0">
                <a:solidFill>
                  <a:schemeClr val="accent6">
                    <a:lumMod val="75000"/>
                  </a:schemeClr>
                </a:solidFill>
              </a:rPr>
              <a:t>na tato slova</a:t>
            </a: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endParaRPr lang="de-DE" sz="2400" b="1" u="sng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de-DE" sz="2400" b="1" u="sng" dirty="0" smtClean="0">
              <a:solidFill>
                <a:schemeClr val="bg2">
                  <a:lumMod val="50000"/>
                </a:schemeClr>
              </a:solidFill>
            </a:endParaRPr>
          </a:p>
          <a:p>
            <a:pPr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sz="2400" dirty="0"/>
              <a:t>po</a:t>
            </a:r>
            <a:r>
              <a: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</a:rPr>
              <a:t>d</a:t>
            </a:r>
            <a:r>
              <a:rPr lang="cs-CZ" sz="2400" dirty="0"/>
              <a:t>patky (jsou </a:t>
            </a:r>
            <a:r>
              <a:rPr lang="cs-CZ" sz="2400" dirty="0" smtClean="0"/>
              <a:t>po</a:t>
            </a:r>
            <a:r>
              <a: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</a:rPr>
              <a:t>d</a:t>
            </a:r>
            <a:r>
              <a:rPr lang="cs-CZ" sz="2400" dirty="0" smtClean="0"/>
              <a:t>patou</a:t>
            </a:r>
            <a:r>
              <a:rPr lang="cs-CZ" sz="2400" dirty="0"/>
              <a:t>)</a:t>
            </a:r>
            <a:endParaRPr lang="de-DE" sz="2400" dirty="0"/>
          </a:p>
          <a:p>
            <a:pPr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sz="2400" dirty="0" smtClean="0"/>
              <a:t>odpa</a:t>
            </a:r>
            <a:r>
              <a: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</a:rPr>
              <a:t>d</a:t>
            </a:r>
            <a:r>
              <a:rPr lang="cs-CZ" sz="2400" dirty="0" smtClean="0"/>
              <a:t>ky </a:t>
            </a:r>
            <a:r>
              <a:rPr lang="cs-CZ" sz="2400" dirty="0"/>
              <a:t>(pa</a:t>
            </a:r>
            <a:r>
              <a: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</a:rPr>
              <a:t>d</a:t>
            </a:r>
            <a:r>
              <a:rPr lang="cs-CZ" sz="2400" dirty="0"/>
              <a:t>ají do koše)</a:t>
            </a:r>
            <a:endParaRPr lang="de-DE" sz="2400" dirty="0"/>
          </a:p>
          <a:p>
            <a:pPr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sz="2400" dirty="0" smtClean="0"/>
              <a:t>nad </a:t>
            </a:r>
            <a:r>
              <a:rPr lang="cs-CZ" sz="2400" dirty="0"/>
              <a:t>(na</a:t>
            </a:r>
            <a:r>
              <a: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</a:rPr>
              <a:t>d</a:t>
            </a:r>
            <a:r>
              <a:rPr lang="cs-CZ" sz="2400" dirty="0"/>
              <a:t>e), před (pře</a:t>
            </a:r>
            <a:r>
              <a: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</a:rPr>
              <a:t>d</a:t>
            </a:r>
            <a:r>
              <a:rPr lang="cs-CZ" sz="2400" dirty="0"/>
              <a:t>e), po</a:t>
            </a:r>
            <a:r>
              <a: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</a:rPr>
              <a:t>d</a:t>
            </a:r>
            <a:r>
              <a:rPr lang="cs-CZ" sz="2400" dirty="0"/>
              <a:t> (pode), o</a:t>
            </a:r>
            <a:r>
              <a: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</a:rPr>
              <a:t>d</a:t>
            </a:r>
            <a:r>
              <a:rPr lang="cs-CZ" sz="2400" dirty="0"/>
              <a:t> (ode)</a:t>
            </a:r>
            <a:endParaRPr lang="de-DE" sz="2400" b="1" u="sng" dirty="0"/>
          </a:p>
          <a:p>
            <a:pPr fontAlgn="auto">
              <a:spcAft>
                <a:spcPts val="0"/>
              </a:spcAft>
              <a:defRPr/>
            </a:pPr>
            <a:endParaRPr lang="de-DE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500"/>
                            </p:stCondLst>
                            <p:childTnLst>
                              <p:par>
                                <p:cTn id="5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500"/>
                            </p:stCondLst>
                            <p:childTnLst>
                              <p:par>
                                <p:cTn id="6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psaní </a:t>
            </a:r>
            <a:r>
              <a:rPr lang="de-DE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</a:t>
            </a:r>
            <a:r>
              <a:rPr lang="cs-CZ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- </a:t>
            </a:r>
            <a:r>
              <a:rPr lang="de-DE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</a:t>
            </a:r>
            <a:endParaRPr lang="de-DE" sz="4400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57200" y="1773238"/>
            <a:ext cx="7239000" cy="4683125"/>
          </a:xfrm>
        </p:spPr>
        <p:txBody>
          <a:bodyPr>
            <a:normAutofit fontScale="92500"/>
          </a:bodyPr>
          <a:lstStyle/>
          <a:p>
            <a:pPr marL="274320" indent="-274320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Pavlík má ruce studené jako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le_</a:t>
            </a:r>
            <a:r>
              <a:rPr lang="cs-CZ" dirty="0"/>
              <a:t>. Včelí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me_</a:t>
            </a:r>
            <a:r>
              <a:rPr lang="cs-CZ" dirty="0"/>
              <a:t> je zdravý. V 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zahrá_ce</a:t>
            </a:r>
            <a:r>
              <a:rPr lang="cs-CZ" dirty="0"/>
              <a:t> se objevila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hromá_ka</a:t>
            </a:r>
            <a:r>
              <a:rPr lang="cs-CZ" dirty="0"/>
              <a:t> od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kr_ka</a:t>
            </a:r>
            <a:r>
              <a:rPr lang="cs-CZ" dirty="0"/>
              <a:t>. Zmije je jedovatý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ha_</a:t>
            </a:r>
            <a:r>
              <a:rPr lang="cs-CZ" dirty="0"/>
              <a:t>. V televizi byla strašidelná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pohá_ka</a:t>
            </a:r>
            <a:r>
              <a:rPr lang="cs-CZ" dirty="0"/>
              <a:t>. Terezka měla veliký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hla_</a:t>
            </a:r>
            <a:r>
              <a:rPr lang="cs-CZ" dirty="0" smtClean="0"/>
              <a:t>.</a:t>
            </a:r>
            <a:endParaRPr lang="de-DE" dirty="0" smtClean="0"/>
          </a:p>
          <a:p>
            <a:pPr marL="274320" indent="-274320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V</a:t>
            </a:r>
            <a:r>
              <a:rPr lang="cs-CZ" dirty="0"/>
              <a:t> koruně stromu byla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bu_ka</a:t>
            </a:r>
            <a:r>
              <a:rPr lang="cs-CZ" dirty="0"/>
              <a:t> pro ptáky. Ve skleníku nám vyrostl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salá_</a:t>
            </a:r>
            <a:r>
              <a:rPr lang="cs-CZ" dirty="0"/>
              <a:t>.  Kája napsal pět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vě_</a:t>
            </a:r>
            <a:r>
              <a:rPr lang="cs-CZ" dirty="0"/>
              <a:t>. Kolem domu máme dřevěný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plo_</a:t>
            </a:r>
            <a:r>
              <a:rPr lang="cs-CZ" dirty="0"/>
              <a:t>. K rýsování přímek potřebuji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praví_ko</a:t>
            </a:r>
            <a:r>
              <a:rPr lang="cs-CZ" dirty="0"/>
              <a:t>. Policejní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hlí_ka</a:t>
            </a:r>
            <a:r>
              <a:rPr lang="cs-CZ" dirty="0"/>
              <a:t> zastavila auto</a:t>
            </a:r>
            <a:r>
              <a:rPr lang="cs-CZ" dirty="0" smtClean="0"/>
              <a:t>.</a:t>
            </a:r>
            <a:endParaRPr lang="de-DE" dirty="0" smtClean="0"/>
          </a:p>
          <a:p>
            <a:pPr marL="274320" indent="-274320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Hrad </a:t>
            </a:r>
            <a:r>
              <a:rPr lang="cs-CZ" dirty="0"/>
              <a:t>Buchlov je starobylá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pamá_ka</a:t>
            </a:r>
            <a:r>
              <a:rPr lang="cs-CZ" dirty="0"/>
              <a:t>. Elektrikář si nese měděný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drá_</a:t>
            </a:r>
            <a:r>
              <a:rPr lang="cs-CZ" dirty="0"/>
              <a:t>. Neviděli jsme se mnoho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le_</a:t>
            </a:r>
            <a:r>
              <a:rPr lang="cs-CZ" dirty="0"/>
              <a:t>.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Bě_ka</a:t>
            </a:r>
            <a:r>
              <a:rPr lang="cs-CZ" dirty="0"/>
              <a:t> je moje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kamará_ka</a:t>
            </a:r>
            <a:r>
              <a:rPr lang="cs-CZ" dirty="0"/>
              <a:t>.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psaní </a:t>
            </a:r>
            <a:r>
              <a:rPr lang="de-DE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</a:t>
            </a:r>
            <a:r>
              <a:rPr lang="cs-CZ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- </a:t>
            </a:r>
            <a:r>
              <a:rPr lang="de-DE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</a:t>
            </a:r>
            <a:endParaRPr lang="de-DE" sz="4400" dirty="0"/>
          </a:p>
        </p:txBody>
      </p:sp>
      <p:pic>
        <p:nvPicPr>
          <p:cNvPr id="18" name="Picture 5" descr="C:\Users\P\AppData\Local\Microsoft\Windows\Temporary Internet Files\Content.IE5\4DCRSM5V\MP9004066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5182" y="3349837"/>
            <a:ext cx="2195736" cy="1463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P\AppData\Local\Microsoft\Windows\Temporary Internet Files\Content.IE5\G086XK3C\MC9001113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0698" y="1543839"/>
            <a:ext cx="1851515" cy="1628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8" descr="C:\Users\P\AppData\Local\Microsoft\Windows\Temporary Internet Files\Content.IE5\G086XK3C\MC9001561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0479" y="4931269"/>
            <a:ext cx="1651951" cy="161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7" descr="C:\Users\P\AppData\Local\Microsoft\Windows\Temporary Internet Files\Content.IE5\VELEO4L9\MC900324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0837" y="1755825"/>
            <a:ext cx="1672388" cy="1204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" descr="C:\Users\P\AppData\Local\Microsoft\Windows\Temporary Internet Files\Content.IE5\VELEO4L9\MC9002378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330" y="1709522"/>
            <a:ext cx="1834478" cy="157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\AppData\Local\Microsoft\Windows\Temporary Internet Files\Content.IE5\4DCRSM5V\MP90039043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7143" y="3281097"/>
            <a:ext cx="1939775" cy="1383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\AppData\Local\Microsoft\Windows\Temporary Internet Files\Content.IE5\VELEO4L9\MC90031924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546" y="4938692"/>
            <a:ext cx="1678458" cy="156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\AppData\Local\Microsoft\Windows\Temporary Internet Files\Content.IE5\G086XK3C\MC90037950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781" y="3352910"/>
            <a:ext cx="1429576" cy="1460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\AppData\Local\Microsoft\Windows\Temporary Internet Files\Content.IE5\VELEO4L9\MC90038440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1472" y="4813089"/>
            <a:ext cx="1131113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psaní </a:t>
            </a:r>
            <a:r>
              <a:rPr lang="de-DE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B – P, D</a:t>
            </a:r>
            <a:r>
              <a:rPr lang="cs-CZ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- </a:t>
            </a:r>
            <a:r>
              <a:rPr lang="de-DE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</a:t>
            </a:r>
            <a:endParaRPr lang="de-DE" sz="4400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4846320"/>
          </a:xfrm>
        </p:spPr>
        <p:txBody>
          <a:bodyPr numCol="2"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dřevěný plo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vysoký scho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ozdo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 dort</a:t>
            </a:r>
            <a:endParaRPr lang="de-DE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so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  </a:t>
            </a:r>
            <a:r>
              <a:rPr lang="cs-CZ" dirty="0"/>
              <a:t>je zvíře	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dobrý souse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pohle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 na moře</a:t>
            </a:r>
            <a:endParaRPr lang="de-DE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veselá pohá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ka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hromá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ka mouky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vánoční </a:t>
            </a:r>
            <a:r>
              <a:rPr lang="cs-CZ" dirty="0"/>
              <a:t>besí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ka</a:t>
            </a:r>
            <a:endParaRPr lang="de-DE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le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ní medvě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dě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 </a:t>
            </a:r>
            <a:r>
              <a:rPr lang="cs-CZ" dirty="0" smtClean="0"/>
              <a:t>Vševě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studený </a:t>
            </a:r>
            <a:r>
              <a:rPr lang="cs-CZ" dirty="0"/>
              <a:t>po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	</a:t>
            </a:r>
            <a:endParaRPr lang="de-DE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hlavní vcho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chlapecký zácho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nechlu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 se</a:t>
            </a:r>
            <a:endParaRPr lang="de-DE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nezlo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 </a:t>
            </a:r>
            <a:r>
              <a:rPr lang="cs-CZ" dirty="0" smtClean="0"/>
              <a:t>maminku</a:t>
            </a:r>
            <a:endParaRPr lang="de-DE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dlouhá cho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ba</a:t>
            </a:r>
            <a:endParaRPr lang="de-DE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zadní </a:t>
            </a:r>
            <a:r>
              <a:rPr lang="cs-CZ" dirty="0"/>
              <a:t>vrá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ka</a:t>
            </a:r>
            <a:endParaRPr lang="de-DE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prou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 </a:t>
            </a:r>
            <a:r>
              <a:rPr lang="cs-CZ" dirty="0" smtClean="0"/>
              <a:t>vody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korková </a:t>
            </a:r>
            <a:r>
              <a:rPr lang="cs-CZ" dirty="0"/>
              <a:t>zá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ka</a:t>
            </a:r>
            <a:endParaRPr lang="de-DE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psaní </a:t>
            </a:r>
            <a:r>
              <a:rPr lang="de-DE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B – P, D</a:t>
            </a:r>
            <a:r>
              <a:rPr lang="cs-CZ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- </a:t>
            </a:r>
            <a:r>
              <a:rPr lang="de-DE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</a:t>
            </a:r>
            <a:endParaRPr lang="de-DE" sz="4400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57200" y="1628800"/>
            <a:ext cx="7239000" cy="4826936"/>
          </a:xfrm>
        </p:spPr>
        <p:txBody>
          <a:bodyPr numCol="2">
            <a:normAutofit fontScale="92500"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/>
              <a:t>několik bo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/>
              <a:t>vysoké </a:t>
            </a:r>
            <a:r>
              <a:rPr lang="cs-CZ" sz="2800" dirty="0" smtClean="0"/>
              <a:t>po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pa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ky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kvě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kaktusu	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nová </a:t>
            </a:r>
            <a:r>
              <a:rPr lang="cs-CZ" sz="2800" dirty="0"/>
              <a:t>le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nička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/>
              <a:t>zametený </a:t>
            </a:r>
            <a:r>
              <a:rPr lang="cs-CZ" sz="2800" dirty="0" smtClean="0"/>
              <a:t>cho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ník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přiklo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</a:t>
            </a:r>
            <a:r>
              <a:rPr lang="cs-CZ" sz="2800" dirty="0" smtClean="0"/>
              <a:t>víko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malá </a:t>
            </a:r>
            <a:r>
              <a:rPr lang="cs-CZ" sz="2800" dirty="0"/>
              <a:t>Li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ka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/>
              <a:t>sle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</a:t>
            </a:r>
            <a:r>
              <a:rPr lang="cs-CZ" sz="2800" dirty="0" smtClean="0"/>
              <a:t>papír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ho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</a:t>
            </a:r>
            <a:r>
              <a:rPr lang="cs-CZ" sz="2800" dirty="0" smtClean="0"/>
              <a:t>míčem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můj </a:t>
            </a:r>
            <a:r>
              <a:rPr lang="cs-CZ" sz="2800" dirty="0"/>
              <a:t>kamará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/>
              <a:t>oteklé lý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ko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příjez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</a:t>
            </a:r>
            <a:r>
              <a:rPr lang="cs-CZ" sz="2800" dirty="0" smtClean="0"/>
              <a:t>vlaku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mnoho </a:t>
            </a:r>
            <a:r>
              <a:rPr lang="cs-CZ" sz="2800" dirty="0"/>
              <a:t>náho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	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/>
              <a:t>kup </a:t>
            </a:r>
            <a:r>
              <a:rPr lang="cs-CZ" sz="2800" dirty="0" smtClean="0"/>
              <a:t>lá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ku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kořis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</a:t>
            </a:r>
            <a:r>
              <a:rPr lang="cs-CZ" sz="2800" dirty="0" smtClean="0"/>
              <a:t>lišky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nechlu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se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/>
              <a:t>zatnutá </a:t>
            </a:r>
            <a:r>
              <a:rPr lang="cs-CZ" sz="2800" dirty="0" smtClean="0"/>
              <a:t>pěs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dobrá vlastnos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má </a:t>
            </a:r>
            <a:r>
              <a:rPr lang="cs-CZ" sz="2800" dirty="0"/>
              <a:t>velký talen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/>
              <a:t>dlouhý </a:t>
            </a:r>
            <a:r>
              <a:rPr lang="cs-CZ" sz="2800" dirty="0" smtClean="0"/>
              <a:t>mos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utáhni ma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ku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malá </a:t>
            </a:r>
            <a:r>
              <a:rPr lang="cs-CZ" sz="2800" dirty="0"/>
              <a:t>Ji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ka </a:t>
            </a:r>
            <a:endParaRPr lang="de-DE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Použitá literatura</a:t>
            </a:r>
            <a:endParaRPr lang="de-DE" dirty="0"/>
          </a:p>
        </p:txBody>
      </p:sp>
      <p:sp>
        <p:nvSpPr>
          <p:cNvPr id="2355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eaLnBrk="1" hangingPunct="1">
              <a:lnSpc>
                <a:spcPct val="80000"/>
              </a:lnSpc>
            </a:pPr>
            <a:r>
              <a:rPr lang="cs-CZ" sz="2200" dirty="0" smtClean="0"/>
              <a:t>Ing. J. Potůčková: Pracovní sešit z českého jazyka pro 2.ročník základní školy,  2.díl. Studio 1+1  2000</a:t>
            </a:r>
          </a:p>
          <a:p>
            <a:pPr algn="just" eaLnBrk="1" hangingPunct="1">
              <a:lnSpc>
                <a:spcPct val="80000"/>
              </a:lnSpc>
            </a:pPr>
            <a:r>
              <a:rPr lang="cs-CZ" sz="2200" dirty="0" smtClean="0"/>
              <a:t>Ing. J. Potůčková: Český jazyk pro 2. ročník základní školy,2.díl. Studio 1+1  2000</a:t>
            </a:r>
          </a:p>
          <a:p>
            <a:pPr algn="just" eaLnBrk="1" hangingPunct="1">
              <a:lnSpc>
                <a:spcPct val="80000"/>
              </a:lnSpc>
            </a:pPr>
            <a:r>
              <a:rPr lang="cs-CZ" sz="2200" dirty="0" smtClean="0"/>
              <a:t>Dr. H. Mikulenková a kol.: Český jazyk pro 2. ročník, 2.díl. Prodos 1997 </a:t>
            </a:r>
          </a:p>
          <a:p>
            <a:pPr algn="just" eaLnBrk="1" hangingPunct="1">
              <a:lnSpc>
                <a:spcPct val="80000"/>
              </a:lnSpc>
            </a:pPr>
            <a:r>
              <a:rPr lang="cs-CZ" sz="2200" dirty="0" smtClean="0"/>
              <a:t>H. Burianová, L. Jízdná, M. Tarábková: Český jazyk pro 2. ročník základní školy. DIDAKTIS s.r.o. 2003</a:t>
            </a:r>
          </a:p>
          <a:p>
            <a:pPr algn="just" eaLnBrk="1" hangingPunct="1">
              <a:lnSpc>
                <a:spcPct val="80000"/>
              </a:lnSpc>
            </a:pPr>
            <a:r>
              <a:rPr lang="cs-CZ" sz="2200" dirty="0" smtClean="0"/>
              <a:t>Pětiminutovky z češtiny pro 2.třídu.  Pierot, spol. s.r</a:t>
            </a:r>
            <a:r>
              <a:rPr lang="de-DE" sz="2200" dirty="0" smtClean="0"/>
              <a:t>.</a:t>
            </a:r>
            <a:r>
              <a:rPr lang="cs-CZ" sz="2200" dirty="0" smtClean="0"/>
              <a:t>o.</a:t>
            </a:r>
          </a:p>
          <a:p>
            <a:pPr algn="just" eaLnBrk="1" hangingPunct="1">
              <a:lnSpc>
                <a:spcPct val="80000"/>
              </a:lnSpc>
            </a:pPr>
            <a:r>
              <a:rPr lang="cs-CZ" sz="2200" dirty="0" smtClean="0"/>
              <a:t>PhDr.</a:t>
            </a:r>
            <a:r>
              <a:rPr lang="de-DE" sz="2200" dirty="0" smtClean="0"/>
              <a:t> </a:t>
            </a:r>
            <a:r>
              <a:rPr lang="cs-CZ" sz="2200" dirty="0" smtClean="0"/>
              <a:t>E. Hájková,</a:t>
            </a:r>
            <a:r>
              <a:rPr lang="de-DE" sz="2200" dirty="0" smtClean="0"/>
              <a:t> </a:t>
            </a:r>
            <a:r>
              <a:rPr lang="cs-CZ" sz="2200" dirty="0" smtClean="0"/>
              <a:t>CSc.,</a:t>
            </a:r>
            <a:r>
              <a:rPr lang="de-DE" sz="2200" dirty="0" smtClean="0"/>
              <a:t> </a:t>
            </a:r>
            <a:r>
              <a:rPr lang="cs-CZ" sz="2200" dirty="0" smtClean="0"/>
              <a:t>PaedDr. S. Pišlová, H. Vildová: Český jazyk pro 2. ročník základní školy pracovní sešit. JINAN 1998</a:t>
            </a:r>
          </a:p>
          <a:p>
            <a:pPr eaLnBrk="1" hangingPunct="1"/>
            <a:r>
              <a:rPr lang="de-DE" sz="2400" dirty="0" err="1" smtClean="0"/>
              <a:t>Obrázky</a:t>
            </a:r>
            <a:r>
              <a:rPr lang="de-DE" sz="2400" dirty="0" smtClean="0"/>
              <a:t>: http</a:t>
            </a:r>
            <a:r>
              <a:rPr lang="de-DE" sz="2400" dirty="0"/>
              <a:t>://office.microsoft.com/cs-cz/images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35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5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35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35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5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35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35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ysithea">
  <a:themeElements>
    <a:clrScheme name="Lysithea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Lysithea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ysithea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ysithea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0</TotalTime>
  <Words>210</Words>
  <Application>Microsoft Office PowerPoint</Application>
  <PresentationFormat>Bildschirmpräsentation (4:3)</PresentationFormat>
  <Paragraphs>93</Paragraphs>
  <Slides>9</Slides>
  <Notes>1</Notes>
  <HiddenSlides>0</HiddenSlides>
  <MMClips>0</MMClips>
  <ScaleCrop>false</ScaleCrop>
  <HeadingPairs>
    <vt:vector size="4" baseType="variant">
      <vt:variant>
        <vt:lpstr>Design</vt:lpstr>
      </vt:variant>
      <vt:variant>
        <vt:i4>1</vt:i4>
      </vt:variant>
      <vt:variant>
        <vt:lpstr>Folientitel</vt:lpstr>
      </vt:variant>
      <vt:variant>
        <vt:i4>9</vt:i4>
      </vt:variant>
    </vt:vector>
  </HeadingPairs>
  <TitlesOfParts>
    <vt:vector size="10" baseType="lpstr">
      <vt:lpstr>Lysithea</vt:lpstr>
      <vt:lpstr>PowerPoint-Präsentation</vt:lpstr>
      <vt:lpstr>výslovnost a psaní párových souhlásek uprostřed a na konci slov  3</vt:lpstr>
      <vt:lpstr>Pravopis těchto slov zdůvodňujeme pomocí jiného tvaru slova nebo slovem příbuzným.</vt:lpstr>
      <vt:lpstr>D – T</vt:lpstr>
      <vt:lpstr>Zdůvodni psaní D - T</vt:lpstr>
      <vt:lpstr>Zdůvodni psaní D - T</vt:lpstr>
      <vt:lpstr>Zdůvodni psaní  B – P, D - T</vt:lpstr>
      <vt:lpstr>Zdůvodni psaní B – P, D - T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Párové_souhlásky_3</dc:title>
  <dc:creator>Alena Stanikova</dc:creator>
  <cp:lastModifiedBy>P</cp:lastModifiedBy>
  <cp:revision>47</cp:revision>
  <dcterms:created xsi:type="dcterms:W3CDTF">2011-11-08T11:46:51Z</dcterms:created>
  <dcterms:modified xsi:type="dcterms:W3CDTF">2013-05-14T19:11:39Z</dcterms:modified>
</cp:coreProperties>
</file>