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1E416A-9DA1-4038-B9C3-17C29C25A7B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470442-63A9-44AA-8D5F-9CFB493C31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Každý žák obdrží jeden výtisk,</a:t>
            </a:r>
            <a:r>
              <a:rPr lang="cs-CZ" baseline="0" dirty="0" smtClean="0"/>
              <a:t> aby si mohl text doplnit.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BDEA8E-2C07-4A73-B996-CF054559E78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Každý žák obdrží jeden výtisk,</a:t>
            </a:r>
            <a:r>
              <a:rPr lang="cs-CZ" baseline="0" dirty="0" smtClean="0"/>
              <a:t> aby si mohl text doplnit.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BDEA8E-2C07-4A73-B996-CF054559E78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B350C-A182-4F1E-AC22-F61481A511C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80C574-EEAF-440D-8EBF-7758711086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E5B350C-A182-4F1E-AC22-F61481A511C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580C574-EEAF-440D-8EBF-7758711086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B350C-A182-4F1E-AC22-F61481A511C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0C574-EEAF-440D-8EBF-7758711086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B350C-A182-4F1E-AC22-F61481A511C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0C574-EEAF-440D-8EBF-7758711086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0C574-EEAF-440D-8EBF-7758711086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B350C-A182-4F1E-AC22-F61481A511C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B350C-A182-4F1E-AC22-F61481A511C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0C574-EEAF-440D-8EBF-7758711086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B350C-A182-4F1E-AC22-F61481A511C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0C574-EEAF-440D-8EBF-775871108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E5B350C-A182-4F1E-AC22-F61481A511C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580C574-EEAF-440D-8EBF-7758711086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B350C-A182-4F1E-AC22-F61481A511C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80C574-EEAF-440D-8EBF-7758711086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B350C-A182-4F1E-AC22-F61481A511C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0C574-EEAF-440D-8EBF-775871108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B350C-A182-4F1E-AC22-F61481A511C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80C574-EEAF-440D-8EBF-7758711086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5B350C-A182-4F1E-AC22-F61481A511C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580C574-EEAF-440D-8EBF-77587110860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_c7ji5nHt6c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pi2Bi_QQ90" TargetMode="External"/><Relationship Id="rId2" Type="http://schemas.openxmlformats.org/officeDocument/2006/relationships/hyperlink" Target="http://www.youtube.com/watch?v=PZCu3sXdy6k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5/Loreley_rhine_valley_wp_d_schmidt_08_07.jpg/640px-Loreley_rhine_valley_wp_d_schmidt_08_07.jpg" TargetMode="External"/><Relationship Id="rId7" Type="http://schemas.openxmlformats.org/officeDocument/2006/relationships/hyperlink" Target="http://upload.wikimedia.org/wikipedia/commons/e/ea/Carl_joseph_begas_lurelei.jpg" TargetMode="External"/><Relationship Id="rId2" Type="http://schemas.openxmlformats.org/officeDocument/2006/relationships/hyperlink" Target="http://upload.wikimedia.org/wikipedia/commons/c/ce/Karte_Mittelrhein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oreley_von_Spitznack.jpg" TargetMode="External"/><Relationship Id="rId5" Type="http://schemas.openxmlformats.org/officeDocument/2006/relationships/hyperlink" Target="http://upload.wikimedia.org/wikipedia/commons/thumb/b/be/AmphitheaterLoreley.JPG/640px-AmphitheaterLoreley.JPG" TargetMode="External"/><Relationship Id="rId4" Type="http://schemas.openxmlformats.org/officeDocument/2006/relationships/hyperlink" Target="http://upload.wikimedia.org/wikipedia/commons/thumb/4/41/Loreley_inthronisation.jpg/438px-Loreley_inthronisation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a.de/" TargetMode="External"/><Relationship Id="rId2" Type="http://schemas.openxmlformats.org/officeDocument/2006/relationships/hyperlink" Target="http://office.microsoft.com/cs-cz/images/results.aspx?qu=smajl%C3%ADci&amp;ex=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esky-jazyk.cz/citanka/heinrich-heine/lorelei-kniha-pisni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VY_32_INOVACE_239.NEJ.34</a:t>
            </a:r>
          </a:p>
          <a:p>
            <a:pPr algn="ctr">
              <a:spcBef>
                <a:spcPts val="300"/>
              </a:spcBef>
            </a:pPr>
            <a:r>
              <a:rPr lang="cs-CZ" dirty="0" err="1" smtClean="0"/>
              <a:t>Loreley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85728"/>
            <a:ext cx="8501122" cy="6167608"/>
          </a:xfrm>
        </p:spPr>
        <p:txBody>
          <a:bodyPr>
            <a:normAutofit fontScale="85000" lnSpcReduction="20000"/>
          </a:bodyPr>
          <a:lstStyle/>
          <a:p>
            <a:pPr algn="just"/>
            <a:endParaRPr lang="cs-CZ" sz="2800" b="1" u="sng" dirty="0" smtClean="0"/>
          </a:p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	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		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	239.NEJ.34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 smtClean="0"/>
              <a:t>:	 	Německý jazyk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</a:t>
            </a:r>
            <a:r>
              <a:rPr lang="cs-CZ" sz="2800" dirty="0" err="1" smtClean="0"/>
              <a:t>Loreley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	 	Mgr. Eva </a:t>
            </a:r>
            <a:r>
              <a:rPr lang="cs-CZ" sz="2800" dirty="0" err="1" smtClean="0"/>
              <a:t>Munduchová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		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		2,24 MB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 materiálu</a:t>
            </a:r>
            <a:r>
              <a:rPr lang="cs-CZ" sz="2800" dirty="0" smtClean="0"/>
              <a:t>: 	CC BY, CC BY-SA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 13. 05.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 	němčina, </a:t>
            </a:r>
            <a:r>
              <a:rPr lang="cs-CZ" sz="2800" dirty="0" err="1" smtClean="0"/>
              <a:t>Loreley</a:t>
            </a:r>
            <a:r>
              <a:rPr lang="cs-CZ" sz="2800" dirty="0" smtClean="0"/>
              <a:t>, </a:t>
            </a:r>
            <a:r>
              <a:rPr lang="cs-CZ" sz="2800" dirty="0" err="1" smtClean="0"/>
              <a:t>Felsen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Rhein</a:t>
            </a:r>
            <a:r>
              <a:rPr lang="cs-CZ" sz="2800" dirty="0" smtClean="0"/>
              <a:t>, </a:t>
            </a:r>
            <a:r>
              <a:rPr lang="cs-CZ" sz="2800" dirty="0" err="1" smtClean="0"/>
              <a:t>Sage</a:t>
            </a:r>
            <a:r>
              <a:rPr lang="cs-CZ" sz="2800" dirty="0" smtClean="0"/>
              <a:t>, 				Heinrich </a:t>
            </a:r>
            <a:r>
              <a:rPr lang="cs-CZ" sz="2800" dirty="0" err="1" smtClean="0"/>
              <a:t>Heine</a:t>
            </a:r>
            <a:r>
              <a:rPr lang="cs-CZ" sz="2800" dirty="0" smtClean="0"/>
              <a:t>, </a:t>
            </a:r>
            <a:r>
              <a:rPr lang="cs-CZ" sz="2800" dirty="0" err="1" smtClean="0"/>
              <a:t>Gedicht</a:t>
            </a:r>
            <a:r>
              <a:rPr lang="cs-CZ" sz="2800" dirty="0" smtClean="0"/>
              <a:t>, </a:t>
            </a:r>
            <a:r>
              <a:rPr lang="cs-CZ" sz="2800" dirty="0" err="1" smtClean="0"/>
              <a:t>Hörverstehen</a:t>
            </a:r>
            <a:endParaRPr lang="cs-CZ" sz="2800" dirty="0" smtClean="0"/>
          </a:p>
          <a:p>
            <a:r>
              <a:rPr lang="cs-CZ" sz="2800" b="1" u="sng" dirty="0" smtClean="0"/>
              <a:t>Anotace</a:t>
            </a:r>
            <a:r>
              <a:rPr lang="cs-CZ" sz="2800" dirty="0" smtClean="0"/>
              <a:t>: 		Žáci se ve stručnosti seznámí s pověstí o 				</a:t>
            </a:r>
            <a:r>
              <a:rPr lang="cs-CZ" sz="2800" dirty="0" err="1" smtClean="0"/>
              <a:t>Loreley</a:t>
            </a:r>
            <a:r>
              <a:rPr lang="cs-CZ" sz="2800" dirty="0" smtClean="0"/>
              <a:t>, poznají oblast v Porýní, seznámí 				se s básní H. </a:t>
            </a:r>
            <a:r>
              <a:rPr lang="cs-CZ" sz="2800" dirty="0" err="1" smtClean="0"/>
              <a:t>Heineho</a:t>
            </a:r>
            <a:r>
              <a:rPr lang="cs-CZ" sz="2800" dirty="0" smtClean="0"/>
              <a:t> </a:t>
            </a:r>
            <a:r>
              <a:rPr lang="cs-CZ" sz="2800" dirty="0" err="1" smtClean="0"/>
              <a:t>Loreley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28596" y="500042"/>
            <a:ext cx="8305800" cy="1285884"/>
          </a:xfrm>
        </p:spPr>
        <p:txBody>
          <a:bodyPr/>
          <a:lstStyle/>
          <a:p>
            <a:r>
              <a:rPr lang="cs-CZ" sz="6000" dirty="0" err="1" smtClean="0">
                <a:solidFill>
                  <a:schemeClr val="tx1"/>
                </a:solidFill>
              </a:rPr>
              <a:t>Was</a:t>
            </a:r>
            <a:r>
              <a:rPr lang="cs-CZ" sz="6000" dirty="0" smtClean="0">
                <a:solidFill>
                  <a:schemeClr val="tx1"/>
                </a:solidFill>
              </a:rPr>
              <a:t>  </a:t>
            </a:r>
            <a:r>
              <a:rPr lang="cs-CZ" sz="6000" dirty="0" err="1" smtClean="0">
                <a:solidFill>
                  <a:schemeClr val="tx1"/>
                </a:solidFill>
              </a:rPr>
              <a:t>ist</a:t>
            </a:r>
            <a:r>
              <a:rPr lang="cs-CZ" sz="6000" dirty="0" smtClean="0">
                <a:solidFill>
                  <a:schemeClr val="tx1"/>
                </a:solidFill>
              </a:rPr>
              <a:t>  </a:t>
            </a:r>
            <a:r>
              <a:rPr lang="cs-CZ" sz="6000" dirty="0" err="1" smtClean="0">
                <a:solidFill>
                  <a:schemeClr val="tx1"/>
                </a:solidFill>
              </a:rPr>
              <a:t>Loreley</a:t>
            </a:r>
            <a:r>
              <a:rPr lang="cs-CZ" sz="6000" dirty="0" smtClean="0">
                <a:solidFill>
                  <a:schemeClr val="tx1"/>
                </a:solidFill>
              </a:rPr>
              <a:t>?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" name="Obrázek 3" descr="http://upload.wikimedia.org/wikipedia/commons/thumb/d/d0/Loreley_mit_tal_von_linker_rheinseite.jpg/1280px-Loreley_mit_tal_von_linker_rheinseit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928802"/>
            <a:ext cx="8286808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00034" y="578645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062022"/>
          </a:xfrm>
        </p:spPr>
        <p:txBody>
          <a:bodyPr>
            <a:normAutofit/>
          </a:bodyPr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Loreley</a:t>
            </a:r>
            <a:r>
              <a:rPr lang="cs-CZ" sz="6000" dirty="0" smtClean="0">
                <a:solidFill>
                  <a:schemeClr val="tx1"/>
                </a:solidFill>
              </a:rPr>
              <a:t>  - </a:t>
            </a:r>
            <a:r>
              <a:rPr lang="cs-CZ" sz="6000" dirty="0" err="1" smtClean="0">
                <a:solidFill>
                  <a:schemeClr val="tx1"/>
                </a:solidFill>
              </a:rPr>
              <a:t>Felsen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 descr="http://upload.wikimedia.org/wikipedia/commons/thumb/c/ce/Karte_Mittelrhein.png/650px-Karte_Mittelrhein.pn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1428736"/>
            <a:ext cx="4500594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 rot="10800000" flipV="1">
            <a:off x="357158" y="1571612"/>
            <a:ext cx="38576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800" dirty="0" err="1" smtClean="0"/>
              <a:t>liegt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Mittelrhein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  </a:t>
            </a:r>
            <a:r>
              <a:rPr lang="cs-CZ" sz="2800" dirty="0" err="1" smtClean="0"/>
              <a:t>bei</a:t>
            </a:r>
            <a:r>
              <a:rPr lang="cs-CZ" sz="2800" dirty="0" smtClean="0"/>
              <a:t> St. </a:t>
            </a:r>
            <a:r>
              <a:rPr lang="cs-CZ" sz="2800" dirty="0" err="1" smtClean="0"/>
              <a:t>Goarshausen</a:t>
            </a:r>
            <a:endParaRPr lang="cs-CZ" sz="2800" dirty="0" smtClean="0"/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in </a:t>
            </a:r>
            <a:r>
              <a:rPr lang="cs-CZ" sz="2800" dirty="0" err="1" smtClean="0"/>
              <a:t>Rheinland</a:t>
            </a:r>
            <a:r>
              <a:rPr lang="cs-CZ" sz="2800" dirty="0" smtClean="0"/>
              <a:t>-</a:t>
            </a:r>
            <a:r>
              <a:rPr lang="cs-CZ" sz="2800" dirty="0" err="1" smtClean="0"/>
              <a:t>Pfalz</a:t>
            </a:r>
            <a:endParaRPr lang="cs-CZ" sz="2800" dirty="0" smtClean="0"/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UNESCO </a:t>
            </a:r>
            <a:r>
              <a:rPr lang="cs-CZ" sz="2800" dirty="0" err="1" smtClean="0"/>
              <a:t>Welterbe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  </a:t>
            </a:r>
            <a:r>
              <a:rPr lang="cs-CZ" sz="2800" dirty="0" err="1" smtClean="0"/>
              <a:t>Oberes</a:t>
            </a:r>
            <a:r>
              <a:rPr lang="cs-CZ" sz="2800" dirty="0" smtClean="0"/>
              <a:t> </a:t>
            </a:r>
            <a:r>
              <a:rPr lang="cs-CZ" sz="2800" dirty="0" err="1" smtClean="0"/>
              <a:t>Mittelrheintal</a:t>
            </a:r>
            <a:endParaRPr lang="cs-CZ" sz="2800" dirty="0" smtClean="0"/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800" dirty="0" err="1" smtClean="0"/>
              <a:t>Kulturlandschaft</a:t>
            </a:r>
            <a:endParaRPr lang="cs-CZ" sz="2800" dirty="0" smtClean="0"/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00562" y="614364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Loreley</a:t>
            </a:r>
            <a:r>
              <a:rPr lang="cs-CZ" sz="6000" dirty="0" smtClean="0">
                <a:solidFill>
                  <a:schemeClr val="tx1"/>
                </a:solidFill>
              </a:rPr>
              <a:t> - </a:t>
            </a:r>
            <a:r>
              <a:rPr lang="cs-CZ" sz="6000" dirty="0" err="1" smtClean="0">
                <a:solidFill>
                  <a:schemeClr val="tx1"/>
                </a:solidFill>
              </a:rPr>
              <a:t>Felsen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 descr="http://upload.wikimedia.org/wikipedia/commons/thumb/b/b5/Loreley_rhine_valley_wp_d_schmidt_08_07.jpg/640px-Loreley_rhine_valley_wp_d_schmidt_08_07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844824"/>
            <a:ext cx="4522084" cy="4427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57158" y="1571612"/>
            <a:ext cx="4214842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der </a:t>
            </a:r>
            <a:r>
              <a:rPr lang="cs-CZ" sz="2800" dirty="0" err="1" smtClean="0"/>
              <a:t>Felsen</a:t>
            </a:r>
            <a:r>
              <a:rPr lang="cs-CZ" sz="2800" dirty="0" smtClean="0"/>
              <a:t>  ca 132 m  </a:t>
            </a:r>
          </a:p>
          <a:p>
            <a:r>
              <a:rPr lang="cs-CZ" sz="2800" dirty="0" smtClean="0"/>
              <a:t>   hoch</a:t>
            </a:r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der </a:t>
            </a:r>
            <a:r>
              <a:rPr lang="cs-CZ" sz="2800" dirty="0" err="1" smtClean="0"/>
              <a:t>Rhein</a:t>
            </a:r>
            <a:r>
              <a:rPr lang="cs-CZ" sz="2800" dirty="0" smtClean="0"/>
              <a:t> </a:t>
            </a:r>
            <a:r>
              <a:rPr lang="cs-CZ" sz="2800" dirty="0" err="1" smtClean="0"/>
              <a:t>nur</a:t>
            </a:r>
            <a:r>
              <a:rPr lang="cs-CZ" sz="2800" dirty="0" smtClean="0"/>
              <a:t> 160 m</a:t>
            </a:r>
            <a:r>
              <a:rPr lang="de-DE" sz="2800" dirty="0" smtClean="0"/>
              <a:t> </a:t>
            </a:r>
            <a:endParaRPr lang="cs-CZ" sz="2800" dirty="0" smtClean="0"/>
          </a:p>
          <a:p>
            <a:r>
              <a:rPr lang="cs-CZ" sz="2800" dirty="0" smtClean="0"/>
              <a:t>  </a:t>
            </a:r>
            <a:r>
              <a:rPr lang="de-DE" sz="2800" dirty="0" smtClean="0"/>
              <a:t>breit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de-DE" sz="2800" dirty="0" smtClean="0"/>
              <a:t> 25 </a:t>
            </a:r>
            <a:r>
              <a:rPr lang="cs-CZ" sz="2800" dirty="0" smtClean="0"/>
              <a:t>m</a:t>
            </a:r>
            <a:r>
              <a:rPr lang="de-DE" sz="2800" dirty="0" smtClean="0"/>
              <a:t> tief.</a:t>
            </a:r>
            <a:endParaRPr lang="cs-CZ" sz="2800" dirty="0" smtClean="0"/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de-DE" sz="2800" dirty="0" smtClean="0"/>
              <a:t>die engsten und tiefsten 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  </a:t>
            </a:r>
            <a:r>
              <a:rPr lang="de-DE" sz="2800" dirty="0" smtClean="0"/>
              <a:t>Stellen des Rheins</a:t>
            </a:r>
            <a:endParaRPr lang="cs-CZ" sz="2800" dirty="0" smtClean="0"/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800" dirty="0" err="1" smtClean="0"/>
              <a:t>viele</a:t>
            </a:r>
            <a:r>
              <a:rPr lang="cs-CZ" sz="2800" dirty="0" smtClean="0"/>
              <a:t> </a:t>
            </a:r>
            <a:r>
              <a:rPr lang="cs-CZ" sz="2800" dirty="0" err="1" smtClean="0"/>
              <a:t>Schiffe</a:t>
            </a:r>
            <a:r>
              <a:rPr lang="cs-CZ" sz="2800" dirty="0" smtClean="0"/>
              <a:t> </a:t>
            </a:r>
            <a:r>
              <a:rPr lang="cs-CZ" sz="2800" dirty="0" err="1" smtClean="0"/>
              <a:t>verunglückt</a:t>
            </a:r>
            <a:endParaRPr lang="cs-CZ" sz="2800" dirty="0" smtClean="0"/>
          </a:p>
          <a:p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587727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5357826"/>
            <a:ext cx="4786346" cy="121444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/>
              <a:t>zwei</a:t>
            </a:r>
            <a:r>
              <a:rPr lang="cs-CZ" dirty="0" smtClean="0"/>
              <a:t> </a:t>
            </a:r>
            <a:r>
              <a:rPr lang="cs-CZ" dirty="0" err="1" smtClean="0"/>
              <a:t>Jahre</a:t>
            </a:r>
            <a:r>
              <a:rPr lang="cs-CZ" dirty="0" smtClean="0"/>
              <a:t> </a:t>
            </a:r>
            <a:r>
              <a:rPr lang="cs-CZ" dirty="0" err="1" smtClean="0"/>
              <a:t>wird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hübscheste</a:t>
            </a:r>
            <a:r>
              <a:rPr lang="cs-CZ" dirty="0" smtClean="0"/>
              <a:t>  </a:t>
            </a:r>
            <a:r>
              <a:rPr lang="cs-CZ" dirty="0" err="1" smtClean="0"/>
              <a:t>Frau</a:t>
            </a:r>
            <a:r>
              <a:rPr lang="cs-CZ" dirty="0" smtClean="0"/>
              <a:t> </a:t>
            </a:r>
          </a:p>
          <a:p>
            <a:pPr algn="ctr">
              <a:buNone/>
            </a:pPr>
            <a:r>
              <a:rPr lang="cs-CZ" dirty="0" smtClean="0"/>
              <a:t>der Region 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Loreley</a:t>
            </a:r>
            <a:r>
              <a:rPr lang="cs-CZ" dirty="0" smtClean="0"/>
              <a:t>  </a:t>
            </a:r>
            <a:r>
              <a:rPr lang="cs-CZ" dirty="0" err="1" smtClean="0"/>
              <a:t>gewählt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sz="2200" dirty="0" smtClean="0"/>
              <a:t> </a:t>
            </a:r>
          </a:p>
          <a:p>
            <a:pPr algn="ctr">
              <a:buNone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00100" y="142852"/>
            <a:ext cx="7072362" cy="928694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  <a:br>
              <a:rPr lang="cs-CZ" sz="6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6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Obrázek 3" descr="http://upload.wikimedia.org/wikipedia/commons/b/b2/Loreley_400x300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3071810"/>
            <a:ext cx="3306124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ttp://upload.wikimedia.org/wikipedia/commons/thumb/4/41/Loreley_inthronisation.jpg/438px-Loreley_inthronisation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1357298"/>
            <a:ext cx="3357586" cy="3855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072066" y="2285992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2000" dirty="0" smtClean="0"/>
              <a:t>Die</a:t>
            </a:r>
            <a:r>
              <a:rPr lang="cs-CZ" sz="2000" dirty="0" smtClean="0"/>
              <a:t> </a:t>
            </a:r>
            <a:r>
              <a:rPr lang="de-DE" sz="2000" dirty="0" smtClean="0"/>
              <a:t>Statue Loreley </a:t>
            </a:r>
            <a:endParaRPr lang="cs-CZ" sz="2000" dirty="0" smtClean="0"/>
          </a:p>
          <a:p>
            <a:pPr algn="ctr"/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de-DE" sz="2000" dirty="0" smtClean="0"/>
              <a:t>Loreleyhafen. 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000100" y="285728"/>
            <a:ext cx="717356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 err="1" smtClean="0"/>
              <a:t>Loreley</a:t>
            </a:r>
            <a:r>
              <a:rPr lang="cs-CZ" sz="6000" dirty="0" smtClean="0"/>
              <a:t> - </a:t>
            </a:r>
            <a:r>
              <a:rPr lang="cs-CZ" sz="6000" dirty="0" err="1" smtClean="0"/>
              <a:t>Ausflugsort</a:t>
            </a:r>
            <a:endParaRPr lang="cs-CZ" sz="6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471488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29256" y="5715016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Loreley</a:t>
            </a:r>
            <a:r>
              <a:rPr lang="cs-CZ" sz="6000" dirty="0" smtClean="0">
                <a:solidFill>
                  <a:schemeClr val="tx1"/>
                </a:solidFill>
              </a:rPr>
              <a:t> - </a:t>
            </a:r>
            <a:r>
              <a:rPr lang="cs-CZ" sz="6000" dirty="0" err="1" smtClean="0">
                <a:solidFill>
                  <a:schemeClr val="tx1"/>
                </a:solidFill>
              </a:rPr>
              <a:t>Ausflugsort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8" name="Obrázek 7" descr="http://upload.wikimedia.org/wikipedia/commons/3/3b/Loreley_von_Spitznack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2571744"/>
            <a:ext cx="5000660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42844" y="4357694"/>
            <a:ext cx="400052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err="1" smtClean="0"/>
              <a:t>Freilichtbühne</a:t>
            </a:r>
            <a:r>
              <a:rPr lang="cs-CZ" sz="2800" dirty="0" smtClean="0"/>
              <a:t>  </a:t>
            </a:r>
            <a:r>
              <a:rPr lang="cs-CZ" sz="2800" dirty="0" err="1" smtClean="0"/>
              <a:t>Loreley</a:t>
            </a:r>
            <a:endParaRPr lang="cs-CZ" sz="2800" dirty="0" smtClean="0"/>
          </a:p>
          <a:p>
            <a:endParaRPr lang="cs-CZ" sz="2200" dirty="0" smtClean="0"/>
          </a:p>
          <a:p>
            <a:pPr algn="ctr"/>
            <a:r>
              <a:rPr lang="cs-CZ" dirty="0" err="1" smtClean="0"/>
              <a:t>natürliche</a:t>
            </a:r>
            <a:r>
              <a:rPr lang="cs-CZ" dirty="0" smtClean="0"/>
              <a:t> </a:t>
            </a:r>
            <a:r>
              <a:rPr lang="cs-CZ" dirty="0" err="1" smtClean="0"/>
              <a:t>Akkustik</a:t>
            </a:r>
            <a:r>
              <a:rPr lang="cs-CZ" dirty="0" smtClean="0"/>
              <a:t> </a:t>
            </a:r>
          </a:p>
          <a:p>
            <a:pPr algn="ctr"/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Konzerten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6314" y="1857364"/>
            <a:ext cx="3357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Blick</a:t>
            </a:r>
            <a:r>
              <a:rPr lang="cs-CZ" sz="2800" dirty="0" smtClean="0"/>
              <a:t>  </a:t>
            </a:r>
            <a:r>
              <a:rPr lang="cs-CZ" sz="2800" dirty="0" err="1" smtClean="0"/>
              <a:t>auf</a:t>
            </a:r>
            <a:r>
              <a:rPr lang="cs-CZ" sz="2800" dirty="0" smtClean="0"/>
              <a:t> den </a:t>
            </a:r>
            <a:r>
              <a:rPr lang="cs-CZ" sz="2800" dirty="0" err="1" smtClean="0"/>
              <a:t>Rhein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43372" y="6072206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16" name="Zástupný symbol pro obsah 15" descr="http://upload.wikimedia.org/wikipedia/commons/thumb/b/be/AmphitheaterLoreley.JPG/640px-AmphitheaterLoreley.JPG"/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1571612"/>
            <a:ext cx="4143404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214282" y="4071942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Loreley</a:t>
            </a:r>
            <a:r>
              <a:rPr lang="cs-CZ" sz="6000" dirty="0" smtClean="0">
                <a:solidFill>
                  <a:schemeClr val="tx1"/>
                </a:solidFill>
              </a:rPr>
              <a:t> - </a:t>
            </a:r>
            <a:r>
              <a:rPr lang="cs-CZ" sz="6000" dirty="0" err="1" smtClean="0">
                <a:solidFill>
                  <a:schemeClr val="tx1"/>
                </a:solidFill>
              </a:rPr>
              <a:t>Legende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 descr="http://upload.wikimedia.org/wikipedia/commons/e/ea/Carl_joseph_begas_lurelei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2143116"/>
            <a:ext cx="3357586" cy="4286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28596" y="2357430"/>
            <a:ext cx="4929222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 Die </a:t>
            </a:r>
            <a:r>
              <a:rPr lang="cs-CZ" sz="2800" dirty="0" err="1" smtClean="0"/>
              <a:t>Nixe</a:t>
            </a:r>
            <a:r>
              <a:rPr lang="cs-CZ" sz="2800" dirty="0" smtClean="0"/>
              <a:t> </a:t>
            </a:r>
            <a:r>
              <a:rPr lang="cs-CZ" sz="2800" dirty="0" err="1" smtClean="0"/>
              <a:t>Loreley</a:t>
            </a:r>
            <a:r>
              <a:rPr lang="cs-CZ" sz="2800" dirty="0" smtClean="0"/>
              <a:t> </a:t>
            </a:r>
            <a:r>
              <a:rPr lang="cs-CZ" sz="2800" dirty="0" err="1" smtClean="0"/>
              <a:t>saß</a:t>
            </a:r>
            <a:r>
              <a:rPr lang="cs-CZ" sz="2800" dirty="0" smtClean="0"/>
              <a:t> </a:t>
            </a:r>
            <a:r>
              <a:rPr lang="cs-CZ" sz="2800" dirty="0" err="1" smtClean="0"/>
              <a:t>auf</a:t>
            </a:r>
            <a:r>
              <a:rPr lang="cs-CZ" sz="2800" dirty="0" smtClean="0"/>
              <a:t>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Felsen</a:t>
            </a:r>
            <a:r>
              <a:rPr lang="cs-CZ" sz="2800" dirty="0" smtClean="0"/>
              <a:t> </a:t>
            </a:r>
            <a:r>
              <a:rPr lang="cs-CZ" sz="2800" dirty="0" err="1" smtClean="0"/>
              <a:t>über</a:t>
            </a:r>
            <a:r>
              <a:rPr lang="cs-CZ" sz="2800" dirty="0" smtClean="0"/>
              <a:t> </a:t>
            </a:r>
            <a:r>
              <a:rPr lang="cs-CZ" sz="2800" dirty="0" err="1" smtClean="0"/>
              <a:t>dem</a:t>
            </a:r>
            <a:r>
              <a:rPr lang="cs-CZ" sz="2800" dirty="0" smtClean="0"/>
              <a:t> </a:t>
            </a:r>
            <a:r>
              <a:rPr lang="cs-CZ" sz="2800" dirty="0" err="1" smtClean="0"/>
              <a:t>Rhein</a:t>
            </a:r>
            <a:r>
              <a:rPr lang="cs-CZ" sz="2800" dirty="0" smtClean="0"/>
              <a:t>, </a:t>
            </a:r>
            <a:r>
              <a:rPr lang="cs-CZ" sz="2800" dirty="0" err="1" smtClean="0"/>
              <a:t>kämmte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goldenes</a:t>
            </a:r>
            <a:r>
              <a:rPr lang="cs-CZ" sz="2800" dirty="0" smtClean="0"/>
              <a:t> </a:t>
            </a:r>
            <a:r>
              <a:rPr lang="cs-CZ" sz="2800" dirty="0" err="1" smtClean="0"/>
              <a:t>Haar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sang</a:t>
            </a:r>
            <a:r>
              <a:rPr lang="cs-CZ" sz="2800" dirty="0" smtClean="0"/>
              <a:t> </a:t>
            </a:r>
            <a:r>
              <a:rPr lang="cs-CZ" sz="2800" dirty="0" err="1" smtClean="0"/>
              <a:t>dabei</a:t>
            </a:r>
            <a:r>
              <a:rPr lang="cs-CZ" sz="28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Die </a:t>
            </a:r>
            <a:r>
              <a:rPr lang="cs-CZ" sz="2800" dirty="0" err="1" smtClean="0"/>
              <a:t>Schiffer</a:t>
            </a:r>
            <a:r>
              <a:rPr lang="cs-CZ" sz="2800" dirty="0" smtClean="0"/>
              <a:t> </a:t>
            </a:r>
            <a:r>
              <a:rPr lang="cs-CZ" sz="2800" dirty="0" err="1" smtClean="0"/>
              <a:t>hörten</a:t>
            </a:r>
            <a:r>
              <a:rPr lang="cs-CZ" sz="2800" dirty="0" smtClean="0"/>
              <a:t> den </a:t>
            </a:r>
            <a:r>
              <a:rPr lang="cs-CZ" sz="2800" dirty="0" err="1" smtClean="0"/>
              <a:t>Gesang</a:t>
            </a:r>
            <a:r>
              <a:rPr lang="cs-CZ" sz="2800" dirty="0" smtClean="0"/>
              <a:t>, </a:t>
            </a:r>
            <a:r>
              <a:rPr lang="cs-CZ" sz="2800" dirty="0" err="1" smtClean="0"/>
              <a:t>schauten</a:t>
            </a:r>
            <a:r>
              <a:rPr lang="cs-CZ" sz="2800" dirty="0" smtClean="0"/>
              <a:t> </a:t>
            </a:r>
            <a:r>
              <a:rPr lang="cs-CZ" sz="2800" dirty="0" err="1" smtClean="0"/>
              <a:t>hinauf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vergaßen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gefährliche</a:t>
            </a:r>
            <a:r>
              <a:rPr lang="cs-CZ" sz="2800" dirty="0" smtClean="0"/>
              <a:t> </a:t>
            </a:r>
            <a:r>
              <a:rPr lang="cs-CZ" sz="2800" dirty="0" err="1" smtClean="0"/>
              <a:t>Strömung</a:t>
            </a:r>
            <a:r>
              <a:rPr lang="cs-CZ" sz="2800" dirty="0" smtClean="0"/>
              <a:t>. So </a:t>
            </a:r>
            <a:r>
              <a:rPr lang="cs-CZ" sz="2800" dirty="0" err="1" smtClean="0"/>
              <a:t>zerschellten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Schiffe</a:t>
            </a:r>
            <a:r>
              <a:rPr lang="cs-CZ" sz="2800" dirty="0" smtClean="0"/>
              <a:t> </a:t>
            </a:r>
            <a:r>
              <a:rPr lang="cs-CZ" sz="2800" dirty="0" err="1" smtClean="0"/>
              <a:t>an</a:t>
            </a:r>
            <a:r>
              <a:rPr lang="cs-CZ" sz="2800" dirty="0" smtClean="0"/>
              <a:t> den </a:t>
            </a:r>
            <a:r>
              <a:rPr lang="cs-CZ" sz="2800" dirty="0" err="1" smtClean="0"/>
              <a:t>Felsenriffen</a:t>
            </a:r>
            <a:r>
              <a:rPr lang="cs-CZ" sz="28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1428736"/>
            <a:ext cx="7572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Kennen</a:t>
            </a:r>
            <a:r>
              <a:rPr lang="cs-CZ" sz="3600" dirty="0" smtClean="0"/>
              <a:t> </a:t>
            </a:r>
            <a:r>
              <a:rPr lang="cs-CZ" sz="3600" dirty="0" err="1" smtClean="0"/>
              <a:t>Sie</a:t>
            </a:r>
            <a:r>
              <a:rPr lang="cs-CZ" sz="3600" dirty="0" smtClean="0"/>
              <a:t> </a:t>
            </a:r>
            <a:r>
              <a:rPr lang="cs-CZ" sz="3600" dirty="0" err="1" smtClean="0"/>
              <a:t>die</a:t>
            </a:r>
            <a:r>
              <a:rPr lang="cs-CZ" sz="3600" dirty="0" smtClean="0"/>
              <a:t> </a:t>
            </a:r>
            <a:r>
              <a:rPr lang="cs-CZ" sz="3600" dirty="0" err="1" smtClean="0"/>
              <a:t>Sage</a:t>
            </a:r>
            <a:r>
              <a:rPr lang="cs-CZ" sz="3600" dirty="0" smtClean="0"/>
              <a:t> </a:t>
            </a:r>
            <a:r>
              <a:rPr lang="cs-CZ" sz="3600" dirty="0" err="1" smtClean="0"/>
              <a:t>aus</a:t>
            </a:r>
            <a:r>
              <a:rPr lang="cs-CZ" sz="3600" dirty="0" smtClean="0"/>
              <a:t> </a:t>
            </a:r>
            <a:r>
              <a:rPr lang="cs-CZ" sz="3600" dirty="0" err="1" smtClean="0"/>
              <a:t>dem</a:t>
            </a:r>
            <a:r>
              <a:rPr lang="cs-CZ" sz="3600" dirty="0" smtClean="0"/>
              <a:t> 19. Jh.?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429256" y="6000768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285860"/>
            <a:ext cx="8329642" cy="97630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bekanntesten</a:t>
            </a:r>
            <a:r>
              <a:rPr lang="cs-CZ" dirty="0" smtClean="0"/>
              <a:t> </a:t>
            </a:r>
            <a:r>
              <a:rPr lang="cs-CZ" dirty="0" err="1" smtClean="0"/>
              <a:t>Bearbeitungen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der </a:t>
            </a:r>
            <a:r>
              <a:rPr lang="cs-CZ" dirty="0" err="1" smtClean="0"/>
              <a:t>Zeit</a:t>
            </a:r>
            <a:r>
              <a:rPr lang="cs-CZ" dirty="0" smtClean="0"/>
              <a:t> der </a:t>
            </a:r>
          </a:p>
          <a:p>
            <a:pPr algn="ctr">
              <a:buNone/>
            </a:pPr>
            <a:r>
              <a:rPr lang="cs-CZ" dirty="0" smtClean="0"/>
              <a:t>Romantik: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Loreley</a:t>
            </a:r>
            <a:r>
              <a:rPr lang="cs-CZ" sz="6000" dirty="0" smtClean="0">
                <a:solidFill>
                  <a:schemeClr val="tx1"/>
                </a:solidFill>
              </a:rPr>
              <a:t> in der Literatur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4" name="Obrázek 3" descr="Soubor:Brentano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2928934"/>
            <a:ext cx="2286016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ttp://upload.wikimedia.org/wikipedia/commons/6/6f/Heinrich-heine_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2928934"/>
            <a:ext cx="1857388" cy="2786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28596" y="5429264"/>
            <a:ext cx="39290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err="1" smtClean="0"/>
              <a:t>griff</a:t>
            </a:r>
            <a:r>
              <a:rPr lang="cs-CZ" dirty="0" smtClean="0"/>
              <a:t> 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Sage</a:t>
            </a:r>
            <a:r>
              <a:rPr lang="cs-CZ" dirty="0" smtClean="0"/>
              <a:t>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erster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Roman </a:t>
            </a:r>
            <a:r>
              <a:rPr lang="cs-CZ" dirty="0" err="1" smtClean="0"/>
              <a:t>Godwi</a:t>
            </a:r>
            <a:r>
              <a:rPr lang="cs-CZ" dirty="0" smtClean="0"/>
              <a:t> (1801) </a:t>
            </a:r>
            <a:r>
              <a:rPr lang="cs-CZ" dirty="0" err="1" smtClean="0"/>
              <a:t>auf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2357430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Clemens</a:t>
            </a:r>
            <a:r>
              <a:rPr lang="cs-CZ" sz="2800" dirty="0" smtClean="0"/>
              <a:t> </a:t>
            </a:r>
            <a:r>
              <a:rPr lang="cs-CZ" sz="2800" dirty="0" err="1" smtClean="0"/>
              <a:t>Brentano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0694" y="2357430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Heinrich </a:t>
            </a:r>
            <a:r>
              <a:rPr lang="cs-CZ" sz="2800" dirty="0" err="1" smtClean="0"/>
              <a:t>Heine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5786454"/>
            <a:ext cx="34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griff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Thema</a:t>
            </a:r>
            <a:r>
              <a:rPr lang="cs-CZ" dirty="0" smtClean="0"/>
              <a:t> 1824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Gedicht</a:t>
            </a:r>
            <a:r>
              <a:rPr lang="cs-CZ" dirty="0" smtClean="0"/>
              <a:t>  </a:t>
            </a:r>
            <a:r>
              <a:rPr lang="cs-CZ" dirty="0" err="1" smtClean="0"/>
              <a:t>Lore</a:t>
            </a:r>
            <a:r>
              <a:rPr lang="cs-CZ" dirty="0" smtClean="0"/>
              <a:t>-Ley  </a:t>
            </a:r>
            <a:r>
              <a:rPr lang="cs-CZ" dirty="0" err="1" smtClean="0"/>
              <a:t>auf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00100" y="5214950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5008" y="535782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Gedicht</a:t>
            </a:r>
            <a:r>
              <a:rPr lang="cs-CZ" sz="2400" dirty="0" smtClean="0"/>
              <a:t> </a:t>
            </a:r>
            <a:r>
              <a:rPr lang="cs-CZ" sz="2400" dirty="0" err="1" smtClean="0"/>
              <a:t>fand</a:t>
            </a:r>
            <a:r>
              <a:rPr lang="cs-CZ" sz="2400" dirty="0" smtClean="0"/>
              <a:t> </a:t>
            </a:r>
            <a:r>
              <a:rPr lang="cs-CZ" sz="2400" dirty="0" err="1" smtClean="0"/>
              <a:t>große</a:t>
            </a:r>
            <a:r>
              <a:rPr lang="cs-CZ" sz="2400" dirty="0" smtClean="0"/>
              <a:t> </a:t>
            </a:r>
            <a:r>
              <a:rPr lang="cs-CZ" sz="2400" dirty="0" err="1" smtClean="0"/>
              <a:t>Verbreitung</a:t>
            </a:r>
            <a:r>
              <a:rPr lang="cs-CZ" sz="2400" dirty="0" smtClean="0"/>
              <a:t> durch </a:t>
            </a:r>
            <a:r>
              <a:rPr lang="cs-CZ" sz="2400" dirty="0" err="1" smtClean="0"/>
              <a:t>Vertonung</a:t>
            </a:r>
            <a:endParaRPr lang="cs-CZ" sz="2400" dirty="0" smtClean="0"/>
          </a:p>
          <a:p>
            <a:pPr algn="ctr">
              <a:buNone/>
            </a:pPr>
            <a:r>
              <a:rPr lang="cs-CZ" sz="2400" dirty="0" err="1" smtClean="0"/>
              <a:t>von</a:t>
            </a:r>
            <a:r>
              <a:rPr lang="cs-CZ" sz="2400" dirty="0" smtClean="0"/>
              <a:t> Friedrich </a:t>
            </a:r>
            <a:r>
              <a:rPr lang="cs-CZ" sz="2400" dirty="0" err="1" smtClean="0"/>
              <a:t>Silcher</a:t>
            </a:r>
            <a:r>
              <a:rPr lang="cs-CZ" sz="2400" dirty="0" smtClean="0"/>
              <a:t> (1837)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3200" dirty="0" err="1" smtClean="0"/>
              <a:t>Schauen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hören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zu</a:t>
            </a:r>
            <a:r>
              <a:rPr lang="cs-CZ" sz="3200" dirty="0" smtClean="0"/>
              <a:t>!</a:t>
            </a:r>
          </a:p>
          <a:p>
            <a:pPr algn="ctr"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?v=_c7ji5nHt6c</a:t>
            </a:r>
            <a:endParaRPr lang="cs-CZ" sz="1800" dirty="0" smtClean="0"/>
          </a:p>
          <a:p>
            <a:pPr>
              <a:buNone/>
            </a:pPr>
            <a:r>
              <a:rPr lang="cs-CZ" sz="2800" dirty="0" err="1" smtClean="0"/>
              <a:t>Fragen</a:t>
            </a:r>
            <a:r>
              <a:rPr lang="cs-CZ" sz="2800" dirty="0" smtClean="0"/>
              <a:t>:	</a:t>
            </a:r>
          </a:p>
          <a:p>
            <a:pPr>
              <a:buNone/>
            </a:pPr>
            <a:r>
              <a:rPr lang="cs-CZ" sz="2400" dirty="0" smtClean="0"/>
              <a:t>1. </a:t>
            </a:r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wirkt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Lied</a:t>
            </a:r>
            <a:r>
              <a:rPr lang="cs-CZ" sz="2400" dirty="0" smtClean="0"/>
              <a:t> </a:t>
            </a:r>
            <a:r>
              <a:rPr lang="cs-CZ" sz="2400" dirty="0" err="1" smtClean="0"/>
              <a:t>auf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2. </a:t>
            </a:r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Landschaft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3.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haben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vestanden</a:t>
            </a:r>
            <a:r>
              <a:rPr lang="cs-CZ" sz="2400" dirty="0" smtClean="0"/>
              <a:t>?</a:t>
            </a:r>
          </a:p>
          <a:p>
            <a:pPr algn="ctr">
              <a:buNone/>
            </a:pP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1"/>
                </a:solidFill>
              </a:rPr>
              <a:t>Heinrich </a:t>
            </a:r>
            <a:r>
              <a:rPr lang="cs-CZ" sz="6000" dirty="0" err="1" smtClean="0">
                <a:solidFill>
                  <a:schemeClr val="tx1"/>
                </a:solidFill>
              </a:rPr>
              <a:t>Heine</a:t>
            </a:r>
            <a:r>
              <a:rPr lang="cs-CZ" sz="6000" dirty="0" smtClean="0">
                <a:solidFill>
                  <a:schemeClr val="tx1"/>
                </a:solidFill>
              </a:rPr>
              <a:t> : </a:t>
            </a:r>
            <a:r>
              <a:rPr lang="cs-CZ" sz="6000" dirty="0" err="1" smtClean="0">
                <a:solidFill>
                  <a:schemeClr val="tx1"/>
                </a:solidFill>
              </a:rPr>
              <a:t>Loreley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2800" dirty="0" err="1" smtClean="0"/>
              <a:t>Hören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Lied</a:t>
            </a:r>
            <a:r>
              <a:rPr lang="cs-CZ" sz="2800" dirty="0" smtClean="0"/>
              <a:t> </a:t>
            </a:r>
            <a:r>
              <a:rPr lang="cs-CZ" sz="2800" dirty="0" err="1" smtClean="0"/>
              <a:t>noch</a:t>
            </a:r>
            <a:r>
              <a:rPr lang="cs-CZ" sz="2800" dirty="0" smtClean="0"/>
              <a:t> </a:t>
            </a:r>
            <a:r>
              <a:rPr lang="cs-CZ" sz="2800" dirty="0" err="1" smtClean="0"/>
              <a:t>einmal</a:t>
            </a:r>
            <a:r>
              <a:rPr lang="cs-CZ" sz="2800" dirty="0" smtClean="0"/>
              <a:t>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ergänzen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</a:p>
          <a:p>
            <a:pPr algn="ctr">
              <a:buNone/>
            </a:pPr>
            <a:r>
              <a:rPr lang="cs-CZ" sz="2800" dirty="0" smtClean="0"/>
              <a:t>den Text!</a:t>
            </a:r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de-DE" sz="2000" u="sng" dirty="0" smtClean="0">
                <a:hlinkClick r:id="rId2"/>
              </a:rPr>
              <a:t>http://www.youtube.com/watch?v=PZCu3sXdy6k</a:t>
            </a:r>
            <a:endParaRPr lang="cs-CZ" sz="2000" u="sng" dirty="0" smtClean="0"/>
          </a:p>
          <a:p>
            <a:pPr algn="ctr">
              <a:buNone/>
            </a:pPr>
            <a:r>
              <a:rPr lang="cs-CZ" sz="2000" dirty="0" smtClean="0"/>
              <a:t>oder:</a:t>
            </a:r>
          </a:p>
          <a:p>
            <a:pPr algn="ctr">
              <a:buNone/>
            </a:pPr>
            <a:r>
              <a:rPr lang="de-DE" sz="2000" u="sng" dirty="0" smtClean="0">
                <a:hlinkClick r:id="rId3"/>
              </a:rPr>
              <a:t>http://www.youtube.com/watch?v=Lpi2Bi_QQ90</a:t>
            </a:r>
            <a:endParaRPr lang="cs-CZ" sz="2000" dirty="0" smtClean="0"/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Loreley</a:t>
            </a:r>
            <a:r>
              <a:rPr lang="cs-CZ" sz="6000" dirty="0" smtClean="0">
                <a:solidFill>
                  <a:schemeClr val="tx1"/>
                </a:solidFill>
              </a:rPr>
              <a:t> - </a:t>
            </a:r>
            <a:r>
              <a:rPr lang="cs-CZ" sz="6000" dirty="0" err="1" smtClean="0">
                <a:solidFill>
                  <a:schemeClr val="tx1"/>
                </a:solidFill>
              </a:rPr>
              <a:t>Hörverstehen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500174"/>
            <a:ext cx="4214842" cy="507209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800" dirty="0" smtClean="0"/>
              <a:t>  </a:t>
            </a:r>
          </a:p>
          <a:p>
            <a:pPr>
              <a:buNone/>
            </a:pPr>
            <a:r>
              <a:rPr lang="cs-CZ" sz="1800" dirty="0" smtClean="0"/>
              <a:t>     1. </a:t>
            </a:r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weiß</a:t>
            </a:r>
            <a:r>
              <a:rPr lang="cs-CZ" sz="1800" dirty="0" smtClean="0"/>
              <a:t> </a:t>
            </a:r>
            <a:r>
              <a:rPr lang="cs-CZ" sz="1800" dirty="0" err="1" smtClean="0"/>
              <a:t>nicht</a:t>
            </a:r>
            <a:r>
              <a:rPr lang="cs-CZ" sz="1800" dirty="0" smtClean="0"/>
              <a:t> </a:t>
            </a:r>
            <a:r>
              <a:rPr lang="cs-CZ" sz="1800" dirty="0" err="1" smtClean="0"/>
              <a:t>was</a:t>
            </a:r>
            <a:r>
              <a:rPr lang="cs-CZ" sz="1800" dirty="0" smtClean="0"/>
              <a:t> soll es </a:t>
            </a:r>
            <a:r>
              <a:rPr lang="cs-CZ" sz="1800" dirty="0" err="1" smtClean="0"/>
              <a:t>bedeuten</a:t>
            </a:r>
            <a:r>
              <a:rPr lang="cs-CZ" sz="1800" dirty="0" smtClean="0"/>
              <a:t>,</a:t>
            </a:r>
            <a:br>
              <a:rPr lang="cs-CZ" sz="1800" dirty="0" smtClean="0"/>
            </a:br>
            <a:r>
              <a:rPr lang="cs-CZ" sz="1800" dirty="0" err="1" smtClean="0"/>
              <a:t>Dass</a:t>
            </a:r>
            <a:r>
              <a:rPr lang="cs-CZ" sz="1800" dirty="0" smtClean="0"/>
              <a:t> </a:t>
            </a:r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so</a:t>
            </a:r>
            <a:r>
              <a:rPr lang="cs-CZ" sz="1800" dirty="0" smtClean="0"/>
              <a:t> _________ </a:t>
            </a:r>
            <a:r>
              <a:rPr lang="cs-CZ" sz="1800" dirty="0" err="1" smtClean="0"/>
              <a:t>bin</a:t>
            </a:r>
            <a:r>
              <a:rPr lang="cs-CZ" sz="1800" dirty="0" smtClean="0"/>
              <a:t>;</a:t>
            </a:r>
            <a:br>
              <a:rPr lang="cs-CZ" sz="1800" dirty="0" smtClean="0"/>
            </a:br>
            <a:r>
              <a:rPr lang="cs-CZ" sz="1800" dirty="0" err="1" smtClean="0"/>
              <a:t>Ein</a:t>
            </a:r>
            <a:r>
              <a:rPr lang="cs-CZ" sz="1800" dirty="0" smtClean="0"/>
              <a:t> </a:t>
            </a:r>
            <a:r>
              <a:rPr lang="cs-CZ" sz="1800" dirty="0" err="1" smtClean="0"/>
              <a:t>Märchen</a:t>
            </a:r>
            <a:r>
              <a:rPr lang="cs-CZ" sz="1800" dirty="0" smtClean="0"/>
              <a:t> </a:t>
            </a:r>
            <a:r>
              <a:rPr lang="cs-CZ" sz="1800" dirty="0" err="1" smtClean="0"/>
              <a:t>aus</a:t>
            </a:r>
            <a:r>
              <a:rPr lang="cs-CZ" sz="1800" dirty="0" smtClean="0"/>
              <a:t> </a:t>
            </a:r>
            <a:r>
              <a:rPr lang="cs-CZ" sz="1800" dirty="0" err="1" smtClean="0"/>
              <a:t>alten</a:t>
            </a:r>
            <a:r>
              <a:rPr lang="cs-CZ" sz="1800" dirty="0" smtClean="0"/>
              <a:t> </a:t>
            </a:r>
            <a:r>
              <a:rPr lang="cs-CZ" sz="1800" dirty="0" err="1" smtClean="0"/>
              <a:t>Zeiten</a:t>
            </a:r>
            <a:r>
              <a:rPr lang="cs-CZ" sz="1800" dirty="0" smtClean="0"/>
              <a:t>,</a:t>
            </a:r>
            <a:br>
              <a:rPr lang="cs-CZ" sz="1800" dirty="0" smtClean="0"/>
            </a:br>
            <a:r>
              <a:rPr lang="cs-CZ" sz="1800" dirty="0" err="1" smtClean="0"/>
              <a:t>Das</a:t>
            </a:r>
            <a:r>
              <a:rPr lang="cs-CZ" sz="1800" dirty="0" smtClean="0"/>
              <a:t> __________ </a:t>
            </a:r>
            <a:r>
              <a:rPr lang="cs-CZ" sz="1800" dirty="0" err="1" smtClean="0"/>
              <a:t>mir</a:t>
            </a:r>
            <a:r>
              <a:rPr lang="cs-CZ" sz="1800" dirty="0" smtClean="0"/>
              <a:t> </a:t>
            </a:r>
            <a:r>
              <a:rPr lang="cs-CZ" sz="1800" dirty="0" err="1" smtClean="0"/>
              <a:t>nicht</a:t>
            </a:r>
            <a:r>
              <a:rPr lang="cs-CZ" sz="1800" dirty="0" smtClean="0"/>
              <a:t> </a:t>
            </a:r>
            <a:r>
              <a:rPr lang="cs-CZ" sz="1800" dirty="0" err="1" smtClean="0"/>
              <a:t>aus</a:t>
            </a:r>
            <a:r>
              <a:rPr lang="cs-CZ" sz="1800" dirty="0" smtClean="0"/>
              <a:t> </a:t>
            </a:r>
            <a:r>
              <a:rPr lang="cs-CZ" sz="1800" dirty="0" err="1" smtClean="0"/>
              <a:t>dem</a:t>
            </a:r>
            <a:r>
              <a:rPr lang="cs-CZ" sz="1800" dirty="0" smtClean="0"/>
              <a:t> </a:t>
            </a:r>
            <a:r>
              <a:rPr lang="cs-CZ" sz="1800" dirty="0" err="1" smtClean="0"/>
              <a:t>Sinn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2. Die Luft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kühl</a:t>
            </a:r>
            <a:r>
              <a:rPr lang="cs-CZ" sz="1800" dirty="0" smtClean="0"/>
              <a:t> </a:t>
            </a:r>
            <a:r>
              <a:rPr lang="cs-CZ" sz="1800" dirty="0" err="1" smtClean="0"/>
              <a:t>und</a:t>
            </a:r>
            <a:r>
              <a:rPr lang="cs-CZ" sz="1800" dirty="0" smtClean="0"/>
              <a:t> es </a:t>
            </a:r>
            <a:r>
              <a:rPr lang="cs-CZ" sz="1800" dirty="0" err="1" smtClean="0"/>
              <a:t>dunkelt</a:t>
            </a:r>
            <a:r>
              <a:rPr lang="cs-CZ" sz="1800" dirty="0" smtClean="0"/>
              <a:t>,</a:t>
            </a:r>
            <a:br>
              <a:rPr lang="cs-CZ" sz="1800" dirty="0" smtClean="0"/>
            </a:br>
            <a:r>
              <a:rPr lang="cs-CZ" sz="1800" dirty="0" err="1" smtClean="0"/>
              <a:t>Und</a:t>
            </a:r>
            <a:r>
              <a:rPr lang="cs-CZ" sz="1800" dirty="0" smtClean="0"/>
              <a:t> </a:t>
            </a:r>
            <a:r>
              <a:rPr lang="cs-CZ" sz="1800" dirty="0" err="1" smtClean="0"/>
              <a:t>ruhig</a:t>
            </a:r>
            <a:r>
              <a:rPr lang="cs-CZ" sz="1800" dirty="0" smtClean="0"/>
              <a:t> </a:t>
            </a:r>
            <a:r>
              <a:rPr lang="cs-CZ" sz="1800" dirty="0" err="1" smtClean="0"/>
              <a:t>fließt</a:t>
            </a:r>
            <a:r>
              <a:rPr lang="cs-CZ" sz="1800" dirty="0" smtClean="0"/>
              <a:t> der _________;</a:t>
            </a:r>
            <a:br>
              <a:rPr lang="cs-CZ" sz="1800" dirty="0" smtClean="0"/>
            </a:br>
            <a:r>
              <a:rPr lang="cs-CZ" sz="1800" dirty="0" err="1" smtClean="0"/>
              <a:t>Der</a:t>
            </a:r>
            <a:r>
              <a:rPr lang="cs-CZ" sz="1800" dirty="0" smtClean="0"/>
              <a:t> </a:t>
            </a:r>
            <a:r>
              <a:rPr lang="cs-CZ" sz="1800" dirty="0" err="1" smtClean="0"/>
              <a:t>Gipfel</a:t>
            </a:r>
            <a:r>
              <a:rPr lang="cs-CZ" sz="1800" dirty="0" smtClean="0"/>
              <a:t> des </a:t>
            </a:r>
            <a:r>
              <a:rPr lang="cs-CZ" sz="1800" dirty="0" err="1" smtClean="0"/>
              <a:t>Berges</a:t>
            </a:r>
            <a:r>
              <a:rPr lang="cs-CZ" sz="1800" dirty="0" smtClean="0"/>
              <a:t> </a:t>
            </a:r>
            <a:r>
              <a:rPr lang="cs-CZ" sz="1800" dirty="0" err="1" smtClean="0"/>
              <a:t>funkelt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err="1" smtClean="0"/>
              <a:t>Im</a:t>
            </a:r>
            <a:r>
              <a:rPr lang="cs-CZ" sz="1800" dirty="0" smtClean="0"/>
              <a:t> ____________________.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3. Die </a:t>
            </a:r>
            <a:r>
              <a:rPr lang="cs-CZ" sz="1800" dirty="0" err="1" smtClean="0"/>
              <a:t>schönste</a:t>
            </a:r>
            <a:r>
              <a:rPr lang="cs-CZ" sz="1800" dirty="0" smtClean="0"/>
              <a:t> Jungfrau </a:t>
            </a:r>
            <a:r>
              <a:rPr lang="cs-CZ" sz="1800" dirty="0" err="1" smtClean="0"/>
              <a:t>sitzet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Dort </a:t>
            </a:r>
            <a:r>
              <a:rPr lang="cs-CZ" sz="1800" dirty="0" err="1" smtClean="0"/>
              <a:t>oben</a:t>
            </a:r>
            <a:r>
              <a:rPr lang="cs-CZ" sz="1800" dirty="0" smtClean="0"/>
              <a:t> </a:t>
            </a:r>
            <a:r>
              <a:rPr lang="cs-CZ" sz="1800" dirty="0" err="1" smtClean="0"/>
              <a:t>wunderbar</a:t>
            </a:r>
            <a:r>
              <a:rPr lang="cs-CZ" sz="1800" dirty="0" smtClean="0"/>
              <a:t>;</a:t>
            </a:r>
            <a:br>
              <a:rPr lang="cs-CZ" sz="1800" dirty="0" smtClean="0"/>
            </a:br>
            <a:r>
              <a:rPr lang="cs-CZ" sz="1800" dirty="0" err="1" smtClean="0"/>
              <a:t>Ihr</a:t>
            </a:r>
            <a:r>
              <a:rPr lang="cs-CZ" sz="1800" dirty="0" smtClean="0"/>
              <a:t> ___________ </a:t>
            </a:r>
            <a:r>
              <a:rPr lang="cs-CZ" sz="1800" dirty="0" err="1" smtClean="0"/>
              <a:t>Geschmeide</a:t>
            </a:r>
            <a:r>
              <a:rPr lang="cs-CZ" sz="1800" dirty="0" smtClean="0"/>
              <a:t> </a:t>
            </a:r>
            <a:r>
              <a:rPr lang="cs-CZ" sz="1800" dirty="0" err="1" smtClean="0"/>
              <a:t>blitzet</a:t>
            </a:r>
            <a:r>
              <a:rPr lang="cs-CZ" sz="1800" dirty="0" smtClean="0"/>
              <a:t>,</a:t>
            </a:r>
            <a:br>
              <a:rPr lang="cs-CZ" sz="1800" dirty="0" smtClean="0"/>
            </a:br>
            <a:r>
              <a:rPr lang="cs-CZ" sz="1800" dirty="0" err="1" smtClean="0"/>
              <a:t>Sie</a:t>
            </a:r>
            <a:r>
              <a:rPr lang="cs-CZ" sz="1800" dirty="0" smtClean="0"/>
              <a:t> </a:t>
            </a:r>
            <a:r>
              <a:rPr lang="cs-CZ" sz="1800" dirty="0" err="1" smtClean="0"/>
              <a:t>kämmt</a:t>
            </a:r>
            <a:r>
              <a:rPr lang="cs-CZ" sz="1800" dirty="0" smtClean="0"/>
              <a:t> </a:t>
            </a:r>
            <a:r>
              <a:rPr lang="cs-CZ" sz="1800" dirty="0" err="1" smtClean="0"/>
              <a:t>ihr</a:t>
            </a:r>
            <a:r>
              <a:rPr lang="cs-CZ" sz="1800" dirty="0" smtClean="0"/>
              <a:t> </a:t>
            </a:r>
            <a:r>
              <a:rPr lang="cs-CZ" sz="1800" dirty="0" err="1" smtClean="0"/>
              <a:t>goldenes</a:t>
            </a:r>
            <a:r>
              <a:rPr lang="cs-CZ" sz="1800" dirty="0" smtClean="0"/>
              <a:t> ________.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Loreley</a:t>
            </a:r>
            <a:r>
              <a:rPr lang="cs-CZ" sz="6000" dirty="0" smtClean="0">
                <a:solidFill>
                  <a:schemeClr val="tx1"/>
                </a:solidFill>
              </a:rPr>
              <a:t> - </a:t>
            </a:r>
            <a:r>
              <a:rPr lang="cs-CZ" sz="6000" dirty="0" err="1" smtClean="0">
                <a:solidFill>
                  <a:schemeClr val="tx1"/>
                </a:solidFill>
              </a:rPr>
              <a:t>Lückentext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4714876" y="1428736"/>
            <a:ext cx="3686172" cy="46672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4714876" y="1571612"/>
            <a:ext cx="4214842" cy="507209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kämmt</a:t>
            </a:r>
            <a:r>
              <a:rPr lang="cs-CZ" dirty="0" smtClean="0"/>
              <a:t> es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goldenem</a:t>
            </a:r>
            <a:r>
              <a:rPr lang="cs-CZ" dirty="0" smtClean="0"/>
              <a:t> </a:t>
            </a:r>
            <a:r>
              <a:rPr lang="cs-CZ" dirty="0" err="1" smtClean="0"/>
              <a:t>Kamme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singt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_______ </a:t>
            </a:r>
            <a:r>
              <a:rPr lang="cs-CZ" dirty="0" err="1" smtClean="0"/>
              <a:t>dabei</a:t>
            </a:r>
            <a:r>
              <a:rPr lang="cs-CZ" dirty="0" smtClean="0"/>
              <a:t>;</a:t>
            </a:r>
            <a:br>
              <a:rPr lang="cs-CZ" dirty="0" smtClean="0"/>
            </a:b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wundersame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err="1" smtClean="0"/>
              <a:t>Gewaltige</a:t>
            </a:r>
            <a:r>
              <a:rPr lang="cs-CZ" dirty="0" smtClean="0"/>
              <a:t> ___________.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5. Den </a:t>
            </a:r>
            <a:r>
              <a:rPr lang="cs-CZ" dirty="0" err="1" smtClean="0"/>
              <a:t>Schiffer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kleinen</a:t>
            </a:r>
            <a:r>
              <a:rPr lang="cs-CZ" dirty="0" smtClean="0"/>
              <a:t> ___________</a:t>
            </a:r>
            <a:br>
              <a:rPr lang="cs-CZ" dirty="0" smtClean="0"/>
            </a:br>
            <a:r>
              <a:rPr lang="cs-CZ" dirty="0" err="1" smtClean="0"/>
              <a:t>Ergreift</a:t>
            </a:r>
            <a:r>
              <a:rPr lang="cs-CZ" dirty="0" smtClean="0"/>
              <a:t> es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wildem</a:t>
            </a:r>
            <a:r>
              <a:rPr lang="cs-CZ" dirty="0" smtClean="0"/>
              <a:t> </a:t>
            </a:r>
            <a:r>
              <a:rPr lang="cs-CZ" dirty="0" err="1" smtClean="0"/>
              <a:t>Weh</a:t>
            </a:r>
            <a:r>
              <a:rPr lang="cs-CZ" dirty="0" smtClean="0"/>
              <a:t>;</a:t>
            </a:r>
            <a:br>
              <a:rPr lang="cs-CZ" dirty="0" smtClean="0"/>
            </a:b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schaut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Felsenriffe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err="1" smtClean="0"/>
              <a:t>Er</a:t>
            </a:r>
            <a:r>
              <a:rPr lang="cs-CZ" dirty="0" smtClean="0"/>
              <a:t> _________ </a:t>
            </a:r>
            <a:r>
              <a:rPr lang="cs-CZ" dirty="0" err="1" smtClean="0"/>
              <a:t>nur</a:t>
            </a:r>
            <a:r>
              <a:rPr lang="cs-CZ" dirty="0" smtClean="0"/>
              <a:t> </a:t>
            </a:r>
            <a:r>
              <a:rPr lang="cs-CZ" dirty="0" err="1" smtClean="0"/>
              <a:t>hinauf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Höh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6.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glaube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Wellen</a:t>
            </a:r>
            <a:r>
              <a:rPr lang="cs-CZ" dirty="0" smtClean="0"/>
              <a:t> </a:t>
            </a:r>
            <a:r>
              <a:rPr lang="cs-CZ" dirty="0" err="1" smtClean="0"/>
              <a:t>verschlingen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____________ </a:t>
            </a:r>
            <a:r>
              <a:rPr lang="cs-CZ" dirty="0" err="1" smtClean="0"/>
              <a:t>Schiffer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Kahn</a:t>
            </a:r>
            <a:r>
              <a:rPr lang="cs-CZ" dirty="0" smtClean="0"/>
              <a:t>;</a:t>
            </a:r>
            <a:br>
              <a:rPr lang="cs-CZ" dirty="0" smtClean="0"/>
            </a:b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ihrem</a:t>
            </a:r>
            <a:r>
              <a:rPr lang="cs-CZ" dirty="0" smtClean="0"/>
              <a:t> </a:t>
            </a:r>
            <a:r>
              <a:rPr lang="cs-CZ" dirty="0" err="1" smtClean="0"/>
              <a:t>Singen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Die ______________ </a:t>
            </a:r>
            <a:r>
              <a:rPr lang="cs-CZ" dirty="0" err="1" smtClean="0"/>
              <a:t>getan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500174"/>
            <a:ext cx="4214842" cy="507209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800" dirty="0" smtClean="0"/>
              <a:t>  </a:t>
            </a:r>
          </a:p>
          <a:p>
            <a:pPr>
              <a:buNone/>
            </a:pPr>
            <a:r>
              <a:rPr lang="cs-CZ" sz="1800" dirty="0" smtClean="0"/>
              <a:t>     1. </a:t>
            </a:r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weiß</a:t>
            </a:r>
            <a:r>
              <a:rPr lang="cs-CZ" sz="1800" dirty="0" smtClean="0"/>
              <a:t> </a:t>
            </a:r>
            <a:r>
              <a:rPr lang="cs-CZ" sz="1800" dirty="0" err="1" smtClean="0"/>
              <a:t>nicht</a:t>
            </a:r>
            <a:r>
              <a:rPr lang="cs-CZ" sz="1800" dirty="0" smtClean="0"/>
              <a:t> </a:t>
            </a:r>
            <a:r>
              <a:rPr lang="cs-CZ" sz="1800" dirty="0" err="1" smtClean="0"/>
              <a:t>was</a:t>
            </a:r>
            <a:r>
              <a:rPr lang="cs-CZ" sz="1800" dirty="0" smtClean="0"/>
              <a:t> soll es </a:t>
            </a:r>
            <a:r>
              <a:rPr lang="cs-CZ" sz="1800" dirty="0" err="1" smtClean="0"/>
              <a:t>bedeuten</a:t>
            </a:r>
            <a:r>
              <a:rPr lang="cs-CZ" sz="1800" dirty="0" smtClean="0"/>
              <a:t>,</a:t>
            </a:r>
            <a:br>
              <a:rPr lang="cs-CZ" sz="1800" dirty="0" smtClean="0"/>
            </a:br>
            <a:r>
              <a:rPr lang="cs-CZ" sz="1800" dirty="0" err="1" smtClean="0"/>
              <a:t>Dass</a:t>
            </a:r>
            <a:r>
              <a:rPr lang="cs-CZ" sz="1800" dirty="0" smtClean="0"/>
              <a:t> </a:t>
            </a:r>
            <a:r>
              <a:rPr lang="cs-CZ" sz="1800" dirty="0" err="1" smtClean="0"/>
              <a:t>ich</a:t>
            </a:r>
            <a:r>
              <a:rPr lang="cs-CZ" sz="1800" dirty="0" smtClean="0"/>
              <a:t> </a:t>
            </a:r>
            <a:r>
              <a:rPr lang="cs-CZ" sz="1800" dirty="0" err="1" smtClean="0"/>
              <a:t>so</a:t>
            </a:r>
            <a:r>
              <a:rPr lang="cs-CZ" sz="1800" dirty="0" smtClean="0"/>
              <a:t> </a:t>
            </a:r>
            <a:r>
              <a:rPr lang="cs-CZ" sz="1800" dirty="0" err="1" smtClean="0">
                <a:solidFill>
                  <a:schemeClr val="bg2">
                    <a:lumMod val="75000"/>
                  </a:schemeClr>
                </a:solidFill>
              </a:rPr>
              <a:t>traurig</a:t>
            </a:r>
            <a:r>
              <a:rPr lang="cs-CZ" sz="1800" dirty="0" smtClean="0"/>
              <a:t> </a:t>
            </a:r>
            <a:r>
              <a:rPr lang="cs-CZ" sz="1800" dirty="0" err="1" smtClean="0"/>
              <a:t>bin</a:t>
            </a:r>
            <a:r>
              <a:rPr lang="cs-CZ" sz="1800" dirty="0" smtClean="0"/>
              <a:t>;</a:t>
            </a:r>
            <a:br>
              <a:rPr lang="cs-CZ" sz="1800" dirty="0" smtClean="0"/>
            </a:br>
            <a:r>
              <a:rPr lang="cs-CZ" sz="1800" dirty="0" err="1" smtClean="0"/>
              <a:t>Ein</a:t>
            </a:r>
            <a:r>
              <a:rPr lang="cs-CZ" sz="1800" dirty="0" smtClean="0"/>
              <a:t> </a:t>
            </a:r>
            <a:r>
              <a:rPr lang="cs-CZ" sz="1800" dirty="0" err="1" smtClean="0"/>
              <a:t>Märchen</a:t>
            </a:r>
            <a:r>
              <a:rPr lang="cs-CZ" sz="1800" dirty="0" smtClean="0"/>
              <a:t> </a:t>
            </a:r>
            <a:r>
              <a:rPr lang="cs-CZ" sz="1800" dirty="0" err="1" smtClean="0"/>
              <a:t>aus</a:t>
            </a:r>
            <a:r>
              <a:rPr lang="cs-CZ" sz="1800" dirty="0" smtClean="0"/>
              <a:t> </a:t>
            </a:r>
            <a:r>
              <a:rPr lang="cs-CZ" sz="1800" dirty="0" err="1" smtClean="0"/>
              <a:t>alten</a:t>
            </a:r>
            <a:r>
              <a:rPr lang="cs-CZ" sz="1800" dirty="0" smtClean="0"/>
              <a:t> </a:t>
            </a:r>
            <a:r>
              <a:rPr lang="cs-CZ" sz="1800" dirty="0" err="1" smtClean="0"/>
              <a:t>Zeiten</a:t>
            </a:r>
            <a:r>
              <a:rPr lang="cs-CZ" sz="1800" dirty="0" smtClean="0"/>
              <a:t>,</a:t>
            </a:r>
            <a:br>
              <a:rPr lang="cs-CZ" sz="1800" dirty="0" smtClean="0"/>
            </a:br>
            <a:r>
              <a:rPr lang="cs-CZ" sz="1800" dirty="0" err="1" smtClean="0"/>
              <a:t>Das</a:t>
            </a:r>
            <a:r>
              <a:rPr lang="cs-CZ" sz="1800" dirty="0" smtClean="0"/>
              <a:t> </a:t>
            </a:r>
            <a:r>
              <a:rPr lang="cs-CZ" sz="1800" dirty="0" err="1" smtClean="0">
                <a:solidFill>
                  <a:schemeClr val="bg2">
                    <a:lumMod val="75000"/>
                  </a:schemeClr>
                </a:solidFill>
              </a:rPr>
              <a:t>kommt</a:t>
            </a:r>
            <a:r>
              <a:rPr lang="cs-CZ" sz="1800" dirty="0" smtClean="0"/>
              <a:t> </a:t>
            </a:r>
            <a:r>
              <a:rPr lang="cs-CZ" sz="1800" dirty="0" err="1" smtClean="0"/>
              <a:t>mir</a:t>
            </a:r>
            <a:r>
              <a:rPr lang="cs-CZ" sz="1800" dirty="0" smtClean="0"/>
              <a:t> </a:t>
            </a:r>
            <a:r>
              <a:rPr lang="cs-CZ" sz="1800" dirty="0" err="1" smtClean="0"/>
              <a:t>nicht</a:t>
            </a:r>
            <a:r>
              <a:rPr lang="cs-CZ" sz="1800" dirty="0" smtClean="0"/>
              <a:t> </a:t>
            </a:r>
            <a:r>
              <a:rPr lang="cs-CZ" sz="1800" dirty="0" err="1" smtClean="0"/>
              <a:t>aus</a:t>
            </a:r>
            <a:r>
              <a:rPr lang="cs-CZ" sz="1800" dirty="0" smtClean="0"/>
              <a:t> </a:t>
            </a:r>
            <a:r>
              <a:rPr lang="cs-CZ" sz="1800" dirty="0" err="1" smtClean="0"/>
              <a:t>dem</a:t>
            </a:r>
            <a:r>
              <a:rPr lang="cs-CZ" sz="1800" dirty="0" smtClean="0"/>
              <a:t> </a:t>
            </a:r>
            <a:r>
              <a:rPr lang="cs-CZ" sz="1800" dirty="0" err="1" smtClean="0"/>
              <a:t>Sinn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2. Die Luft </a:t>
            </a:r>
            <a:r>
              <a:rPr lang="cs-CZ" sz="1800" dirty="0" err="1" smtClean="0"/>
              <a:t>ist</a:t>
            </a:r>
            <a:r>
              <a:rPr lang="cs-CZ" sz="1800" dirty="0" smtClean="0"/>
              <a:t> </a:t>
            </a:r>
            <a:r>
              <a:rPr lang="cs-CZ" sz="1800" dirty="0" err="1" smtClean="0"/>
              <a:t>kühl</a:t>
            </a:r>
            <a:r>
              <a:rPr lang="cs-CZ" sz="1800" dirty="0" smtClean="0"/>
              <a:t> </a:t>
            </a:r>
            <a:r>
              <a:rPr lang="cs-CZ" sz="1800" dirty="0" err="1" smtClean="0"/>
              <a:t>und</a:t>
            </a:r>
            <a:r>
              <a:rPr lang="cs-CZ" sz="1800" dirty="0" smtClean="0"/>
              <a:t> es </a:t>
            </a:r>
            <a:r>
              <a:rPr lang="cs-CZ" sz="1800" dirty="0" err="1" smtClean="0"/>
              <a:t>dunkelt</a:t>
            </a:r>
            <a:r>
              <a:rPr lang="cs-CZ" sz="1800" dirty="0" smtClean="0"/>
              <a:t>,</a:t>
            </a:r>
            <a:br>
              <a:rPr lang="cs-CZ" sz="1800" dirty="0" smtClean="0"/>
            </a:br>
            <a:r>
              <a:rPr lang="cs-CZ" sz="1800" dirty="0" err="1" smtClean="0"/>
              <a:t>Und</a:t>
            </a:r>
            <a:r>
              <a:rPr lang="cs-CZ" sz="1800" dirty="0" smtClean="0"/>
              <a:t> </a:t>
            </a:r>
            <a:r>
              <a:rPr lang="cs-CZ" sz="1800" dirty="0" err="1" smtClean="0"/>
              <a:t>ruhig</a:t>
            </a:r>
            <a:r>
              <a:rPr lang="cs-CZ" sz="1800" dirty="0" smtClean="0"/>
              <a:t> </a:t>
            </a:r>
            <a:r>
              <a:rPr lang="cs-CZ" sz="1800" dirty="0" err="1" smtClean="0"/>
              <a:t>fließt</a:t>
            </a:r>
            <a:r>
              <a:rPr lang="cs-CZ" sz="1800" dirty="0" smtClean="0"/>
              <a:t> der </a:t>
            </a:r>
            <a:r>
              <a:rPr lang="cs-CZ" sz="1800" dirty="0" err="1" smtClean="0">
                <a:solidFill>
                  <a:schemeClr val="bg2">
                    <a:lumMod val="75000"/>
                  </a:schemeClr>
                </a:solidFill>
              </a:rPr>
              <a:t>Rhein</a:t>
            </a:r>
            <a:r>
              <a:rPr lang="cs-CZ" sz="1800" dirty="0" smtClean="0"/>
              <a:t>;</a:t>
            </a:r>
            <a:br>
              <a:rPr lang="cs-CZ" sz="1800" dirty="0" smtClean="0"/>
            </a:br>
            <a:r>
              <a:rPr lang="cs-CZ" sz="1800" dirty="0" smtClean="0"/>
              <a:t>Der </a:t>
            </a:r>
            <a:r>
              <a:rPr lang="cs-CZ" sz="1800" dirty="0" err="1" smtClean="0"/>
              <a:t>Gipfel</a:t>
            </a:r>
            <a:r>
              <a:rPr lang="cs-CZ" sz="1800" dirty="0" smtClean="0"/>
              <a:t> des </a:t>
            </a:r>
            <a:r>
              <a:rPr lang="cs-CZ" sz="1800" dirty="0" err="1" smtClean="0"/>
              <a:t>Berges</a:t>
            </a:r>
            <a:r>
              <a:rPr lang="cs-CZ" sz="1800" dirty="0" smtClean="0"/>
              <a:t> </a:t>
            </a:r>
            <a:r>
              <a:rPr lang="cs-CZ" sz="1800" dirty="0" err="1" smtClean="0"/>
              <a:t>funkelt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err="1" smtClean="0"/>
              <a:t>Im</a:t>
            </a:r>
            <a:r>
              <a:rPr lang="cs-CZ" sz="1800" dirty="0" smtClean="0"/>
              <a:t>  </a:t>
            </a:r>
            <a:r>
              <a:rPr lang="cs-CZ" sz="1800" dirty="0" err="1" smtClean="0">
                <a:solidFill>
                  <a:schemeClr val="bg2">
                    <a:lumMod val="75000"/>
                  </a:schemeClr>
                </a:solidFill>
              </a:rPr>
              <a:t>Abendsonnenschein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3. Die </a:t>
            </a:r>
            <a:r>
              <a:rPr lang="cs-CZ" sz="1800" dirty="0" err="1" smtClean="0"/>
              <a:t>schönste</a:t>
            </a:r>
            <a:r>
              <a:rPr lang="cs-CZ" sz="1800" dirty="0" smtClean="0"/>
              <a:t> Jungfrau </a:t>
            </a:r>
            <a:r>
              <a:rPr lang="cs-CZ" sz="1800" dirty="0" err="1" smtClean="0"/>
              <a:t>sitzet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Dort </a:t>
            </a:r>
            <a:r>
              <a:rPr lang="cs-CZ" sz="1800" dirty="0" err="1" smtClean="0"/>
              <a:t>oben</a:t>
            </a:r>
            <a:r>
              <a:rPr lang="cs-CZ" sz="1800" dirty="0" smtClean="0"/>
              <a:t> </a:t>
            </a:r>
            <a:r>
              <a:rPr lang="cs-CZ" sz="1800" dirty="0" err="1" smtClean="0"/>
              <a:t>wunderbar</a:t>
            </a:r>
            <a:r>
              <a:rPr lang="cs-CZ" sz="1800" dirty="0" smtClean="0"/>
              <a:t>;</a:t>
            </a:r>
            <a:br>
              <a:rPr lang="cs-CZ" sz="1800" dirty="0" smtClean="0"/>
            </a:br>
            <a:r>
              <a:rPr lang="cs-CZ" sz="1800" dirty="0" err="1" smtClean="0"/>
              <a:t>Ihr</a:t>
            </a:r>
            <a:r>
              <a:rPr lang="cs-CZ" sz="1800" dirty="0" smtClean="0"/>
              <a:t> </a:t>
            </a:r>
            <a:r>
              <a:rPr lang="cs-CZ" sz="1800" dirty="0" err="1" smtClean="0">
                <a:solidFill>
                  <a:schemeClr val="bg2">
                    <a:lumMod val="75000"/>
                  </a:schemeClr>
                </a:solidFill>
              </a:rPr>
              <a:t>goldenes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err="1" smtClean="0"/>
              <a:t>Geschmeide</a:t>
            </a:r>
            <a:r>
              <a:rPr lang="cs-CZ" sz="1800" dirty="0" smtClean="0"/>
              <a:t> </a:t>
            </a:r>
            <a:r>
              <a:rPr lang="cs-CZ" sz="1800" dirty="0" err="1" smtClean="0"/>
              <a:t>blitzet</a:t>
            </a:r>
            <a:r>
              <a:rPr lang="cs-CZ" sz="1800" dirty="0" smtClean="0"/>
              <a:t>,</a:t>
            </a:r>
            <a:br>
              <a:rPr lang="cs-CZ" sz="1800" dirty="0" smtClean="0"/>
            </a:br>
            <a:r>
              <a:rPr lang="cs-CZ" sz="1800" dirty="0" err="1" smtClean="0"/>
              <a:t>Sie</a:t>
            </a:r>
            <a:r>
              <a:rPr lang="cs-CZ" sz="1800" dirty="0" smtClean="0"/>
              <a:t> </a:t>
            </a:r>
            <a:r>
              <a:rPr lang="cs-CZ" sz="1800" dirty="0" err="1" smtClean="0"/>
              <a:t>kämmt</a:t>
            </a:r>
            <a:r>
              <a:rPr lang="cs-CZ" sz="1800" dirty="0" smtClean="0"/>
              <a:t> </a:t>
            </a:r>
            <a:r>
              <a:rPr lang="cs-CZ" sz="1800" dirty="0" err="1" smtClean="0"/>
              <a:t>ihr</a:t>
            </a:r>
            <a:r>
              <a:rPr lang="cs-CZ" sz="1800" dirty="0" smtClean="0"/>
              <a:t> </a:t>
            </a:r>
            <a:r>
              <a:rPr lang="cs-CZ" sz="1800" dirty="0" err="1" smtClean="0"/>
              <a:t>goldenes</a:t>
            </a:r>
            <a:r>
              <a:rPr lang="cs-CZ" sz="1800" dirty="0" smtClean="0"/>
              <a:t> </a:t>
            </a:r>
            <a:r>
              <a:rPr lang="cs-CZ" sz="1800" dirty="0" err="1" smtClean="0">
                <a:solidFill>
                  <a:schemeClr val="bg2">
                    <a:lumMod val="75000"/>
                  </a:schemeClr>
                </a:solidFill>
              </a:rPr>
              <a:t>Haar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Loreley</a:t>
            </a:r>
            <a:r>
              <a:rPr lang="cs-CZ" sz="6000" dirty="0" smtClean="0">
                <a:solidFill>
                  <a:schemeClr val="tx1"/>
                </a:solidFill>
              </a:rPr>
              <a:t> - </a:t>
            </a:r>
            <a:r>
              <a:rPr lang="cs-CZ" sz="6000" dirty="0" err="1" smtClean="0">
                <a:solidFill>
                  <a:schemeClr val="tx1"/>
                </a:solidFill>
              </a:rPr>
              <a:t>Lösung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4714876" y="1428736"/>
            <a:ext cx="3686172" cy="46672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4714876" y="1571612"/>
            <a:ext cx="4214842" cy="507209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kämmt</a:t>
            </a:r>
            <a:r>
              <a:rPr lang="cs-CZ" dirty="0" smtClean="0"/>
              <a:t> es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goldenem</a:t>
            </a:r>
            <a:r>
              <a:rPr lang="cs-CZ" dirty="0" smtClean="0"/>
              <a:t> </a:t>
            </a:r>
            <a:r>
              <a:rPr lang="cs-CZ" dirty="0" err="1" smtClean="0"/>
              <a:t>Kamme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singt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Lied</a:t>
            </a:r>
            <a:r>
              <a:rPr lang="cs-CZ" dirty="0" smtClean="0"/>
              <a:t> </a:t>
            </a:r>
            <a:r>
              <a:rPr lang="cs-CZ" dirty="0" err="1" smtClean="0"/>
              <a:t>dabei</a:t>
            </a:r>
            <a:r>
              <a:rPr lang="cs-CZ" dirty="0" smtClean="0"/>
              <a:t>;</a:t>
            </a:r>
            <a:br>
              <a:rPr lang="cs-CZ" dirty="0" smtClean="0"/>
            </a:b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wundersame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err="1" smtClean="0"/>
              <a:t>Gewaltige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Melodei</a:t>
            </a:r>
            <a:r>
              <a:rPr lang="cs-CZ" dirty="0" smtClean="0"/>
              <a:t>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5. Den </a:t>
            </a:r>
            <a:r>
              <a:rPr lang="cs-CZ" dirty="0" err="1" smtClean="0"/>
              <a:t>Schiffer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kleinen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Kahn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Ergreift</a:t>
            </a:r>
            <a:r>
              <a:rPr lang="cs-CZ" dirty="0" smtClean="0"/>
              <a:t> es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wildem</a:t>
            </a:r>
            <a:r>
              <a:rPr lang="cs-CZ" dirty="0" smtClean="0"/>
              <a:t> </a:t>
            </a:r>
            <a:r>
              <a:rPr lang="cs-CZ" dirty="0" err="1" smtClean="0"/>
              <a:t>Weh</a:t>
            </a:r>
            <a:r>
              <a:rPr lang="cs-CZ" dirty="0" smtClean="0"/>
              <a:t>;</a:t>
            </a:r>
            <a:br>
              <a:rPr lang="cs-CZ" dirty="0" smtClean="0"/>
            </a:b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schaut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Felsenriffe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schaut</a:t>
            </a:r>
            <a:r>
              <a:rPr lang="cs-CZ" dirty="0" smtClean="0"/>
              <a:t> </a:t>
            </a:r>
            <a:r>
              <a:rPr lang="cs-CZ" dirty="0" err="1" smtClean="0"/>
              <a:t>nur</a:t>
            </a:r>
            <a:r>
              <a:rPr lang="cs-CZ" dirty="0" smtClean="0"/>
              <a:t> </a:t>
            </a:r>
            <a:r>
              <a:rPr lang="cs-CZ" dirty="0" err="1" smtClean="0"/>
              <a:t>hinauf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Höh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6.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glaube</a:t>
            </a:r>
            <a:r>
              <a:rPr lang="cs-CZ" dirty="0" smtClean="0"/>
              <a:t>,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Wellen</a:t>
            </a:r>
            <a:r>
              <a:rPr lang="cs-CZ" dirty="0" smtClean="0"/>
              <a:t> </a:t>
            </a:r>
            <a:r>
              <a:rPr lang="cs-CZ" dirty="0" err="1" smtClean="0"/>
              <a:t>verschlingen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Ende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dirty="0" err="1" smtClean="0"/>
              <a:t>Schiffer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Kahn</a:t>
            </a:r>
            <a:r>
              <a:rPr lang="cs-CZ" dirty="0" smtClean="0"/>
              <a:t>;</a:t>
            </a:r>
            <a:br>
              <a:rPr lang="cs-CZ" dirty="0" smtClean="0"/>
            </a:b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ihrem</a:t>
            </a:r>
            <a:r>
              <a:rPr lang="cs-CZ" dirty="0" smtClean="0"/>
              <a:t> </a:t>
            </a:r>
            <a:r>
              <a:rPr lang="cs-CZ" dirty="0" err="1" smtClean="0"/>
              <a:t>Singen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Die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Loreley</a:t>
            </a:r>
            <a:r>
              <a:rPr lang="cs-CZ" dirty="0" smtClean="0"/>
              <a:t> </a:t>
            </a:r>
            <a:r>
              <a:rPr lang="cs-CZ" dirty="0" err="1" smtClean="0"/>
              <a:t>getan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700" dirty="0" err="1" smtClean="0"/>
              <a:t>Aufgaben</a:t>
            </a:r>
            <a:r>
              <a:rPr lang="cs-CZ" sz="6700" dirty="0" smtClean="0"/>
              <a:t>:</a:t>
            </a:r>
            <a:endParaRPr lang="cs-CZ" sz="67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2428868"/>
            <a:ext cx="30003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 sám nevím proč, co to značí, že jsem tak zamyšlen,</a:t>
            </a:r>
            <a:br>
              <a:rPr lang="cs-CZ" dirty="0" smtClean="0"/>
            </a:br>
            <a:r>
              <a:rPr lang="cs-CZ" dirty="0" smtClean="0"/>
              <a:t>ta prastará pověst k pláči</a:t>
            </a:r>
            <a:br>
              <a:rPr lang="cs-CZ" dirty="0" smtClean="0"/>
            </a:br>
            <a:r>
              <a:rPr lang="cs-CZ" dirty="0" smtClean="0"/>
              <a:t>mě týrá dnes po celý den.</a:t>
            </a:r>
          </a:p>
          <a:p>
            <a:endParaRPr lang="cs-CZ" dirty="0" smtClean="0"/>
          </a:p>
          <a:p>
            <a:r>
              <a:rPr lang="cs-CZ" dirty="0" smtClean="0"/>
              <a:t>Vzduch ochladl, už se stmívá a tiše plyne Rýn,</a:t>
            </a:r>
            <a:br>
              <a:rPr lang="cs-CZ" dirty="0" smtClean="0"/>
            </a:br>
            <a:r>
              <a:rPr lang="cs-CZ" dirty="0" smtClean="0"/>
              <a:t>zář slunce dohořívá</a:t>
            </a:r>
            <a:br>
              <a:rPr lang="cs-CZ" dirty="0" smtClean="0"/>
            </a:br>
            <a:r>
              <a:rPr lang="cs-CZ" dirty="0" smtClean="0"/>
              <a:t>a na hory </a:t>
            </a:r>
            <a:r>
              <a:rPr lang="cs-CZ" dirty="0" err="1" smtClean="0"/>
              <a:t>pad</a:t>
            </a:r>
            <a:r>
              <a:rPr lang="cs-CZ" dirty="0" smtClean="0"/>
              <a:t> stín.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Na skále sedí panna,</a:t>
            </a:r>
            <a:br>
              <a:rPr lang="cs-CZ" dirty="0" smtClean="0"/>
            </a:br>
            <a:r>
              <a:rPr lang="cs-CZ" dirty="0" smtClean="0"/>
              <a:t>má démantový pás,</a:t>
            </a:r>
            <a:br>
              <a:rPr lang="cs-CZ" dirty="0" smtClean="0"/>
            </a:br>
            <a:r>
              <a:rPr lang="cs-CZ" dirty="0" smtClean="0"/>
              <a:t>je celá ošperkovaná,</a:t>
            </a:r>
            <a:br>
              <a:rPr lang="cs-CZ" dirty="0" smtClean="0"/>
            </a:br>
            <a:r>
              <a:rPr lang="cs-CZ" dirty="0" smtClean="0"/>
              <a:t>češe si zlatý svůj vlas.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86314" y="2428868"/>
            <a:ext cx="30003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 zlatý hřeben v hlavě</a:t>
            </a:r>
          </a:p>
          <a:p>
            <a:r>
              <a:rPr lang="cs-CZ" dirty="0" smtClean="0"/>
              <a:t>češe a zpívá si,</a:t>
            </a:r>
            <a:br>
              <a:rPr lang="cs-CZ" dirty="0" smtClean="0"/>
            </a:br>
            <a:r>
              <a:rPr lang="cs-CZ" dirty="0" smtClean="0"/>
              <a:t>zpívá tak dojímavě,</a:t>
            </a:r>
            <a:br>
              <a:rPr lang="cs-CZ" dirty="0" smtClean="0"/>
            </a:br>
            <a:r>
              <a:rPr lang="cs-CZ" dirty="0" smtClean="0"/>
              <a:t>co zpívá, ach, co asi?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Lodník je dojat tím zpěvem, </a:t>
            </a:r>
          </a:p>
          <a:p>
            <a:r>
              <a:rPr lang="cs-CZ" dirty="0" smtClean="0"/>
              <a:t>ten zpěv ho tak ošálí,</a:t>
            </a:r>
            <a:br>
              <a:rPr lang="cs-CZ" dirty="0" smtClean="0"/>
            </a:br>
            <a:r>
              <a:rPr lang="cs-CZ" dirty="0" smtClean="0"/>
              <a:t>že upoután luzným zjevem,</a:t>
            </a:r>
            <a:br>
              <a:rPr lang="cs-CZ" dirty="0" smtClean="0"/>
            </a:br>
            <a:r>
              <a:rPr lang="cs-CZ" dirty="0" smtClean="0"/>
              <a:t>si nevšimne úskalí.</a:t>
            </a:r>
          </a:p>
          <a:p>
            <a:endParaRPr lang="cs-CZ" dirty="0" smtClean="0"/>
          </a:p>
          <a:p>
            <a:r>
              <a:rPr lang="cs-CZ" dirty="0" smtClean="0"/>
              <a:t>Vír loďku podemílá,</a:t>
            </a:r>
            <a:br>
              <a:rPr lang="cs-CZ" dirty="0" smtClean="0"/>
            </a:br>
            <a:r>
              <a:rPr lang="cs-CZ" dirty="0" smtClean="0"/>
              <a:t>už nahnul se její kraj,</a:t>
            </a:r>
            <a:br>
              <a:rPr lang="cs-CZ" dirty="0" smtClean="0"/>
            </a:br>
            <a:r>
              <a:rPr lang="cs-CZ" dirty="0" smtClean="0"/>
              <a:t>to všecko způsobila</a:t>
            </a:r>
            <a:br>
              <a:rPr lang="cs-CZ" dirty="0" smtClean="0"/>
            </a:br>
            <a:r>
              <a:rPr lang="cs-CZ" dirty="0" smtClean="0"/>
              <a:t>svým zpěvem </a:t>
            </a:r>
            <a:r>
              <a:rPr lang="cs-CZ" dirty="0" err="1" smtClean="0"/>
              <a:t>Lorelei</a:t>
            </a:r>
            <a:r>
              <a:rPr lang="cs-CZ" dirty="0" smtClean="0"/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85786" y="928670"/>
            <a:ext cx="728667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500" dirty="0" err="1" smtClean="0"/>
              <a:t>Übersetzen</a:t>
            </a:r>
            <a:r>
              <a:rPr lang="cs-CZ" sz="2500" dirty="0" smtClean="0"/>
              <a:t> </a:t>
            </a:r>
            <a:r>
              <a:rPr lang="cs-CZ" sz="2500" dirty="0" err="1" smtClean="0"/>
              <a:t>Sie</a:t>
            </a:r>
            <a:r>
              <a:rPr lang="cs-CZ" sz="2500" dirty="0" smtClean="0"/>
              <a:t> </a:t>
            </a:r>
            <a:r>
              <a:rPr lang="cs-CZ" sz="2500" dirty="0" err="1" smtClean="0"/>
              <a:t>das</a:t>
            </a:r>
            <a:r>
              <a:rPr lang="cs-CZ" sz="2500" dirty="0" smtClean="0"/>
              <a:t> </a:t>
            </a:r>
            <a:r>
              <a:rPr lang="cs-CZ" sz="2500" dirty="0" err="1" smtClean="0"/>
              <a:t>Gedicht</a:t>
            </a:r>
            <a:r>
              <a:rPr lang="cs-CZ" sz="2500" dirty="0" smtClean="0"/>
              <a:t> </a:t>
            </a:r>
            <a:r>
              <a:rPr lang="cs-CZ" sz="2500" dirty="0" err="1" smtClean="0"/>
              <a:t>ins</a:t>
            </a:r>
            <a:r>
              <a:rPr lang="cs-CZ" sz="2500" dirty="0" smtClean="0"/>
              <a:t> </a:t>
            </a:r>
            <a:r>
              <a:rPr lang="cs-CZ" sz="2500" dirty="0" err="1" smtClean="0"/>
              <a:t>Tschechische</a:t>
            </a:r>
            <a:r>
              <a:rPr lang="cs-CZ" sz="2500" dirty="0" smtClean="0"/>
              <a:t>!</a:t>
            </a:r>
          </a:p>
          <a:p>
            <a:pPr marL="342900" indent="-342900">
              <a:buAutoNum type="arabicPeriod"/>
            </a:pPr>
            <a:r>
              <a:rPr lang="cs-CZ" sz="2500" dirty="0" err="1" smtClean="0"/>
              <a:t>Lesen</a:t>
            </a:r>
            <a:r>
              <a:rPr lang="cs-CZ" sz="2500" dirty="0" smtClean="0"/>
              <a:t> </a:t>
            </a:r>
            <a:r>
              <a:rPr lang="cs-CZ" sz="2500" dirty="0" err="1" smtClean="0"/>
              <a:t>Sie</a:t>
            </a:r>
            <a:r>
              <a:rPr lang="cs-CZ" sz="2500" dirty="0" smtClean="0"/>
              <a:t> </a:t>
            </a:r>
            <a:r>
              <a:rPr lang="cs-CZ" sz="2500" dirty="0" err="1" smtClean="0"/>
              <a:t>folgende</a:t>
            </a:r>
            <a:r>
              <a:rPr lang="cs-CZ" sz="2500" dirty="0" smtClean="0"/>
              <a:t> </a:t>
            </a:r>
            <a:r>
              <a:rPr lang="cs-CZ" sz="2500" dirty="0" err="1" smtClean="0"/>
              <a:t>Übersetzung</a:t>
            </a:r>
            <a:r>
              <a:rPr lang="cs-CZ" sz="2500" dirty="0" smtClean="0"/>
              <a:t>!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142960"/>
            <a:ext cx="8429684" cy="5429312"/>
          </a:xfrm>
        </p:spPr>
        <p:txBody>
          <a:bodyPr>
            <a:normAutofit fontScale="32500" lnSpcReduction="20000"/>
          </a:bodyPr>
          <a:lstStyle/>
          <a:p>
            <a:pPr algn="ctr">
              <a:buNone/>
            </a:pPr>
            <a:endParaRPr lang="cs-CZ" sz="5700" dirty="0" smtClean="0"/>
          </a:p>
          <a:p>
            <a:pPr algn="ctr">
              <a:buNone/>
            </a:pPr>
            <a:endParaRPr lang="cs-CZ" sz="5700" dirty="0" smtClean="0"/>
          </a:p>
          <a:p>
            <a:pPr>
              <a:lnSpc>
                <a:spcPct val="134000"/>
              </a:lnSpc>
              <a:buNone/>
            </a:pPr>
            <a:r>
              <a:rPr lang="cs-CZ" sz="8000" dirty="0" smtClean="0"/>
              <a:t>3. </a:t>
            </a:r>
            <a:r>
              <a:rPr lang="cs-CZ" sz="8000" dirty="0" err="1" smtClean="0"/>
              <a:t>Vergleichen</a:t>
            </a:r>
            <a:r>
              <a:rPr lang="cs-CZ" sz="8000" dirty="0" smtClean="0"/>
              <a:t> </a:t>
            </a:r>
            <a:r>
              <a:rPr lang="cs-CZ" sz="8000" dirty="0" err="1" smtClean="0"/>
              <a:t>Sie</a:t>
            </a:r>
            <a:r>
              <a:rPr lang="cs-CZ" sz="8000" dirty="0" smtClean="0"/>
              <a:t> </a:t>
            </a:r>
            <a:r>
              <a:rPr lang="cs-CZ" sz="8000" dirty="0" err="1" smtClean="0"/>
              <a:t>Ihre</a:t>
            </a:r>
            <a:r>
              <a:rPr lang="cs-CZ" sz="8000" dirty="0" smtClean="0"/>
              <a:t> </a:t>
            </a:r>
            <a:r>
              <a:rPr lang="cs-CZ" sz="8000" dirty="0" err="1" smtClean="0"/>
              <a:t>Übersetzung</a:t>
            </a:r>
            <a:r>
              <a:rPr lang="cs-CZ" sz="8000" dirty="0" smtClean="0"/>
              <a:t> </a:t>
            </a:r>
            <a:r>
              <a:rPr lang="cs-CZ" sz="8000" dirty="0" err="1" smtClean="0"/>
              <a:t>mit</a:t>
            </a:r>
            <a:r>
              <a:rPr lang="cs-CZ" sz="8000" dirty="0" smtClean="0"/>
              <a:t> </a:t>
            </a:r>
            <a:r>
              <a:rPr lang="cs-CZ" sz="8000" dirty="0" err="1" smtClean="0"/>
              <a:t>dem</a:t>
            </a:r>
            <a:r>
              <a:rPr lang="cs-CZ" sz="8000" dirty="0" smtClean="0"/>
              <a:t> </a:t>
            </a:r>
            <a:r>
              <a:rPr lang="cs-CZ" sz="8000" dirty="0" err="1" smtClean="0"/>
              <a:t>Gedicht</a:t>
            </a:r>
            <a:r>
              <a:rPr lang="cs-CZ" sz="8000" dirty="0" smtClean="0"/>
              <a:t>!</a:t>
            </a:r>
          </a:p>
          <a:p>
            <a:pPr>
              <a:lnSpc>
                <a:spcPct val="134000"/>
              </a:lnSpc>
              <a:buNone/>
            </a:pPr>
            <a:r>
              <a:rPr lang="cs-CZ" sz="8000" dirty="0" smtClean="0"/>
              <a:t>4. </a:t>
            </a:r>
            <a:r>
              <a:rPr lang="cs-CZ" sz="8000" dirty="0" err="1" smtClean="0"/>
              <a:t>Welche</a:t>
            </a:r>
            <a:r>
              <a:rPr lang="cs-CZ" sz="8000" dirty="0" smtClean="0"/>
              <a:t> </a:t>
            </a:r>
            <a:r>
              <a:rPr lang="cs-CZ" sz="8000" dirty="0" err="1" smtClean="0"/>
              <a:t>Version</a:t>
            </a:r>
            <a:r>
              <a:rPr lang="cs-CZ" sz="8000" dirty="0" smtClean="0"/>
              <a:t> </a:t>
            </a:r>
            <a:r>
              <a:rPr lang="cs-CZ" sz="8000" dirty="0" err="1" smtClean="0"/>
              <a:t>gefällt</a:t>
            </a:r>
            <a:r>
              <a:rPr lang="cs-CZ" sz="8000" dirty="0" smtClean="0"/>
              <a:t> </a:t>
            </a:r>
            <a:r>
              <a:rPr lang="cs-CZ" sz="8000" dirty="0" err="1" smtClean="0"/>
              <a:t>Ihnen</a:t>
            </a:r>
            <a:r>
              <a:rPr lang="cs-CZ" sz="8000" dirty="0" smtClean="0"/>
              <a:t> </a:t>
            </a:r>
            <a:r>
              <a:rPr lang="cs-CZ" sz="8000" dirty="0" err="1" smtClean="0"/>
              <a:t>besser</a:t>
            </a:r>
            <a:r>
              <a:rPr lang="cs-CZ" sz="8000" dirty="0" smtClean="0"/>
              <a:t>? </a:t>
            </a:r>
            <a:r>
              <a:rPr lang="cs-CZ" sz="8000" dirty="0" err="1" smtClean="0"/>
              <a:t>Warum</a:t>
            </a:r>
            <a:r>
              <a:rPr lang="cs-CZ" sz="8000" dirty="0" smtClean="0"/>
              <a:t>?</a:t>
            </a:r>
          </a:p>
          <a:p>
            <a:pPr>
              <a:lnSpc>
                <a:spcPct val="134000"/>
              </a:lnSpc>
              <a:buNone/>
            </a:pPr>
            <a:r>
              <a:rPr lang="cs-CZ" sz="8000" dirty="0" smtClean="0"/>
              <a:t>5. </a:t>
            </a:r>
            <a:r>
              <a:rPr lang="cs-CZ" sz="8000" dirty="0" err="1" smtClean="0"/>
              <a:t>Wer</a:t>
            </a:r>
            <a:r>
              <a:rPr lang="cs-CZ" sz="8000" dirty="0" smtClean="0"/>
              <a:t> </a:t>
            </a:r>
            <a:r>
              <a:rPr lang="cs-CZ" sz="8000" dirty="0" err="1" smtClean="0"/>
              <a:t>möchte</a:t>
            </a:r>
            <a:r>
              <a:rPr lang="cs-CZ" sz="8000" dirty="0" smtClean="0"/>
              <a:t> </a:t>
            </a:r>
            <a:r>
              <a:rPr lang="cs-CZ" sz="8000" dirty="0" err="1" smtClean="0"/>
              <a:t>die</a:t>
            </a:r>
            <a:r>
              <a:rPr lang="cs-CZ" sz="8000" dirty="0" smtClean="0"/>
              <a:t> </a:t>
            </a:r>
            <a:r>
              <a:rPr lang="cs-CZ" sz="8000" dirty="0" err="1" smtClean="0"/>
              <a:t>Loreley</a:t>
            </a:r>
            <a:r>
              <a:rPr lang="cs-CZ" sz="8000" dirty="0" smtClean="0"/>
              <a:t> </a:t>
            </a:r>
            <a:r>
              <a:rPr lang="cs-CZ" sz="8000" dirty="0" err="1" smtClean="0"/>
              <a:t>auswendig</a:t>
            </a:r>
            <a:r>
              <a:rPr lang="cs-CZ" sz="8000" dirty="0" smtClean="0"/>
              <a:t> </a:t>
            </a:r>
            <a:r>
              <a:rPr lang="cs-CZ" sz="8000" dirty="0" err="1" smtClean="0"/>
              <a:t>lernen</a:t>
            </a:r>
            <a:r>
              <a:rPr lang="cs-CZ" sz="8000" dirty="0" smtClean="0"/>
              <a:t>?</a:t>
            </a:r>
          </a:p>
          <a:p>
            <a:pPr>
              <a:buNone/>
            </a:pPr>
            <a:endParaRPr lang="cs-CZ" sz="4000" dirty="0" smtClean="0"/>
          </a:p>
          <a:p>
            <a:pPr algn="ctr">
              <a:buNone/>
            </a:pPr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>
              <a:buNone/>
            </a:pPr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>
              <a:buNone/>
            </a:pPr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>
              <a:buNone/>
            </a:pPr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endParaRPr lang="cs-CZ" sz="5900" dirty="0" smtClean="0"/>
          </a:p>
          <a:p>
            <a:pPr algn="ctr">
              <a:buNone/>
            </a:pPr>
            <a:endParaRPr lang="cs-CZ" sz="5900" dirty="0" smtClean="0"/>
          </a:p>
          <a:p>
            <a:pPr algn="ctr">
              <a:buNone/>
            </a:pPr>
            <a:endParaRPr lang="cs-CZ" sz="5900" dirty="0" smtClean="0"/>
          </a:p>
          <a:p>
            <a:pPr algn="ctr">
              <a:buNone/>
            </a:pPr>
            <a:r>
              <a:rPr lang="cs-CZ" sz="8600" dirty="0" err="1" smtClean="0"/>
              <a:t>Viel</a:t>
            </a:r>
            <a:r>
              <a:rPr lang="cs-CZ" sz="8600" dirty="0" smtClean="0"/>
              <a:t> </a:t>
            </a:r>
            <a:r>
              <a:rPr lang="cs-CZ" sz="8600" dirty="0" err="1" smtClean="0"/>
              <a:t>Spaß</a:t>
            </a:r>
            <a:r>
              <a:rPr lang="cs-CZ" sz="8600" dirty="0" smtClean="0"/>
              <a:t>!</a:t>
            </a:r>
          </a:p>
          <a:p>
            <a:pPr algn="ctr">
              <a:buNone/>
            </a:pP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560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3929066"/>
            <a:ext cx="1428760" cy="142876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714744" y="5000636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11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285728"/>
            <a:ext cx="80010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err="1" smtClean="0"/>
              <a:t>Aufgaben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214422"/>
            <a:ext cx="8401080" cy="52864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1. KOENIG, Felix.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wikipedia.de</a:t>
            </a:r>
            <a:r>
              <a:rPr lang="cs-CZ" sz="1200" dirty="0" smtClean="0"/>
              <a:t> [online]. [cit. 4.5.2013]. Dostupný na WWW: http://upload.wikimedia.org/wikipedia/commons/thumb/d/d0/Loreley_mit_tal_von_linker_rheinseite.jpg/800px-Loreley_mit_tal_von_linker_rheinseite.jpg , licence CC BY-SA</a:t>
            </a:r>
          </a:p>
          <a:p>
            <a:pPr>
              <a:buNone/>
            </a:pPr>
            <a:r>
              <a:rPr lang="cs-CZ" sz="1200" dirty="0" smtClean="0"/>
              <a:t>2. LENCER.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wikipedia.de</a:t>
            </a:r>
            <a:r>
              <a:rPr lang="cs-CZ" sz="1200" dirty="0" smtClean="0"/>
              <a:t> [online]. [cit. 4.5.2013]. Dostupný na WWW: </a:t>
            </a:r>
            <a:r>
              <a:rPr lang="cs-CZ" sz="1200" u="sng" dirty="0" smtClean="0">
                <a:hlinkClick r:id="rId2"/>
              </a:rPr>
              <a:t>http://upload.wikimedia.org/wikipedia/commons/c/ce/Karte_Mittelrhein.png</a:t>
            </a:r>
            <a:r>
              <a:rPr lang="cs-CZ" sz="1200" dirty="0" smtClean="0"/>
              <a:t>, licence GNU Free </a:t>
            </a:r>
            <a:r>
              <a:rPr lang="cs-CZ" sz="1200" dirty="0" err="1" smtClean="0"/>
              <a:t>Documentation</a:t>
            </a:r>
            <a:r>
              <a:rPr lang="cs-CZ" sz="1200" dirty="0" smtClean="0"/>
              <a:t> </a:t>
            </a:r>
            <a:r>
              <a:rPr lang="cs-CZ" sz="1200" dirty="0" err="1" smtClean="0"/>
              <a:t>license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3. SCHMIDT, </a:t>
            </a:r>
            <a:r>
              <a:rPr lang="cs-CZ" sz="1200" dirty="0" err="1" smtClean="0"/>
              <a:t>Dirk</a:t>
            </a:r>
            <a:r>
              <a:rPr lang="cs-CZ" sz="1200" dirty="0" smtClean="0"/>
              <a:t>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wikipedia.de</a:t>
            </a:r>
            <a:r>
              <a:rPr lang="cs-CZ" sz="1200" dirty="0" smtClean="0"/>
              <a:t> [online]. [cit. 4.5.2013]. Dostupný na WWW: </a:t>
            </a:r>
            <a:r>
              <a:rPr lang="cs-CZ" sz="1200" dirty="0" smtClean="0">
                <a:hlinkClick r:id="rId3"/>
              </a:rPr>
              <a:t>http://upload.wikimedia.org/wikipedia/commons/thumb/b/b5/Loreley_rhine_valley_wp_d_schmidt_08_07.jpg/640px-Loreley_rhine_valley_wp_d_schmidt_08_07.jpg</a:t>
            </a:r>
            <a:r>
              <a:rPr lang="cs-CZ" sz="1200" dirty="0" smtClean="0"/>
              <a:t>, licence CC BY-SA</a:t>
            </a:r>
          </a:p>
          <a:p>
            <a:pPr>
              <a:buNone/>
            </a:pPr>
            <a:r>
              <a:rPr lang="cs-CZ" sz="1200" dirty="0" smtClean="0"/>
              <a:t>4. STRAKTUR.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wikipedia.de</a:t>
            </a:r>
            <a:r>
              <a:rPr lang="cs-CZ" sz="1200" dirty="0" smtClean="0"/>
              <a:t> [online]. [cit. 4.5.2013]. Dostupný na WWW: </a:t>
            </a:r>
            <a:r>
              <a:rPr lang="cs-CZ" sz="1200" dirty="0" smtClean="0">
                <a:hlinkClick r:id="rId4"/>
              </a:rPr>
              <a:t>http://upload.wikimedia.org/wikipedia/commons/thumb/4/41/Loreley_inthronisation.jpg/438px-Loreley_inthronisation.jpg</a:t>
            </a:r>
            <a:r>
              <a:rPr lang="cs-CZ" sz="1200" dirty="0" smtClean="0"/>
              <a:t>, licence CC BY-SA</a:t>
            </a:r>
          </a:p>
          <a:p>
            <a:pPr>
              <a:buNone/>
            </a:pPr>
            <a:r>
              <a:rPr lang="cs-CZ" sz="1200" dirty="0" smtClean="0"/>
              <a:t>5. DAHLHOFF, </a:t>
            </a:r>
            <a:r>
              <a:rPr lang="cs-CZ" sz="1200" dirty="0" err="1" smtClean="0"/>
              <a:t>Georg</a:t>
            </a:r>
            <a:r>
              <a:rPr lang="cs-CZ" sz="1200" dirty="0" smtClean="0"/>
              <a:t>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wikipedia.de</a:t>
            </a:r>
            <a:r>
              <a:rPr lang="cs-CZ" sz="1200" dirty="0" smtClean="0"/>
              <a:t> [online]. [cit. 4.5.2013]. Dostupný na WWW: http://commons.wikimedia.org/wiki/File:Loreley_400x300.jpg , licence  CC BY-CA</a:t>
            </a:r>
          </a:p>
          <a:p>
            <a:pPr>
              <a:buNone/>
            </a:pPr>
            <a:r>
              <a:rPr lang="cs-CZ" sz="1200" dirty="0" smtClean="0"/>
              <a:t>6. HELFMANN.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wikipedia.de</a:t>
            </a:r>
            <a:r>
              <a:rPr lang="cs-CZ" sz="1200" dirty="0" smtClean="0"/>
              <a:t> [online]. [cit. 4.5.2013]. Dostupný na WWW: </a:t>
            </a:r>
            <a:r>
              <a:rPr lang="cs-CZ" sz="1200" u="sng" dirty="0" smtClean="0">
                <a:hlinkClick r:id="rId5"/>
              </a:rPr>
              <a:t>http://upload.wikimedia.org/wikipedia/commons/thumb/b/be/AmphitheaterLoreley.JPG/640px-AmphitheaterLoreley.JPG</a:t>
            </a:r>
            <a:r>
              <a:rPr lang="cs-CZ" sz="1200" u="sng" dirty="0" smtClean="0"/>
              <a:t>.</a:t>
            </a:r>
            <a:r>
              <a:rPr lang="cs-CZ" sz="1200" dirty="0" smtClean="0"/>
              <a:t> licence CC BY-SA</a:t>
            </a:r>
          </a:p>
          <a:p>
            <a:pPr>
              <a:buNone/>
            </a:pPr>
            <a:r>
              <a:rPr lang="cs-CZ" sz="1200" dirty="0" smtClean="0"/>
              <a:t>7. LUIDGER.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wikipedia.de</a:t>
            </a:r>
            <a:r>
              <a:rPr lang="cs-CZ" sz="1200" dirty="0" smtClean="0"/>
              <a:t> [online]. [cit. 4.5.2013]. Dostupný na WWW: </a:t>
            </a:r>
            <a:r>
              <a:rPr lang="cs-CZ" sz="1200" u="sng" dirty="0" smtClean="0">
                <a:hlinkClick r:id="rId6"/>
              </a:rPr>
              <a:t>http://commons.wikimedia.org/wiki/File:Loreley_von_Spitznack.jpg</a:t>
            </a:r>
            <a:r>
              <a:rPr lang="cs-CZ" sz="1200" u="sng" dirty="0" smtClean="0"/>
              <a:t>, </a:t>
            </a:r>
            <a:r>
              <a:rPr lang="cs-CZ" sz="1200" dirty="0" smtClean="0"/>
              <a:t>licence CC BY-SA</a:t>
            </a:r>
          </a:p>
          <a:p>
            <a:pPr>
              <a:buNone/>
            </a:pPr>
            <a:r>
              <a:rPr lang="cs-CZ" sz="1200" dirty="0" smtClean="0"/>
              <a:t>8. BEGAS, </a:t>
            </a:r>
            <a:r>
              <a:rPr lang="cs-CZ" sz="1200" dirty="0" err="1" smtClean="0"/>
              <a:t>Carl</a:t>
            </a:r>
            <a:r>
              <a:rPr lang="cs-CZ" sz="1200" dirty="0" smtClean="0"/>
              <a:t> </a:t>
            </a:r>
            <a:r>
              <a:rPr lang="cs-CZ" sz="1200" dirty="0" err="1" smtClean="0"/>
              <a:t>Joseph</a:t>
            </a:r>
            <a:r>
              <a:rPr lang="cs-CZ" sz="1200" dirty="0" smtClean="0"/>
              <a:t>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wikipedia.de</a:t>
            </a:r>
            <a:r>
              <a:rPr lang="cs-CZ" sz="1200" dirty="0" smtClean="0"/>
              <a:t> [online]. [cit. 4.5.2013]. Dostupný na WWW: </a:t>
            </a:r>
            <a:r>
              <a:rPr lang="cs-CZ" sz="1200" dirty="0" smtClean="0">
                <a:hlinkClick r:id="rId7"/>
              </a:rPr>
              <a:t>http://upload.wikimedia.org/wikipedia/commons/e/ea/Carl_joseph_begas_lurelei.jpg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9. LINDNER, </a:t>
            </a:r>
            <a:r>
              <a:rPr lang="cs-CZ" sz="1200" dirty="0" err="1" smtClean="0"/>
              <a:t>Emilia</a:t>
            </a:r>
            <a:r>
              <a:rPr lang="cs-CZ" sz="1200" dirty="0" smtClean="0"/>
              <a:t>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wikipedie.cz</a:t>
            </a:r>
            <a:r>
              <a:rPr lang="cs-CZ" sz="1200" dirty="0" smtClean="0"/>
              <a:t> [online]. [cit. 13.5.2013]. Dostupný na WWW: http://cs.wikipedia.org/wiki/Soubor:Brentano2.jpg </a:t>
            </a:r>
          </a:p>
          <a:p>
            <a:pPr>
              <a:buNone/>
            </a:pPr>
            <a:r>
              <a:rPr lang="cs-CZ" sz="1200" dirty="0" smtClean="0"/>
              <a:t>10. NEZNÁMÝ, </a:t>
            </a:r>
            <a:r>
              <a:rPr lang="cs-CZ" sz="1200" dirty="0" err="1" smtClean="0"/>
              <a:t>Neznámý</a:t>
            </a:r>
            <a:r>
              <a:rPr lang="cs-CZ" sz="1200" dirty="0" smtClean="0"/>
              <a:t>. </a:t>
            </a:r>
            <a:r>
              <a:rPr lang="cs-CZ" sz="1200" i="1" dirty="0" smtClean="0"/>
              <a:t>www.</a:t>
            </a:r>
            <a:r>
              <a:rPr lang="cs-CZ" sz="1200" i="1" dirty="0" err="1" smtClean="0"/>
              <a:t>wikipedie.cz</a:t>
            </a:r>
            <a:r>
              <a:rPr lang="cs-CZ" sz="1200" dirty="0" smtClean="0"/>
              <a:t> [online]. [cit. 13.5.2013]. Dostupný na WWW: http://upload.wikimedia.org/wikipedia/commons/6/6f/Heinrich-heine_1.jpg 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/>
          <a:lstStyle/>
          <a:p>
            <a:pPr algn="ctr"/>
            <a:r>
              <a:rPr lang="cs-CZ" dirty="0" smtClean="0"/>
              <a:t>Zdroje obrázků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11. </a:t>
            </a: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</a:t>
            </a:r>
            <a:r>
              <a:rPr lang="cs-CZ" sz="1400" dirty="0" err="1" smtClean="0">
                <a:hlinkClick r:id="rId2"/>
              </a:rPr>
              <a:t>smajl</a:t>
            </a:r>
            <a:r>
              <a:rPr lang="cs-CZ" sz="1400" dirty="0" smtClean="0">
                <a:hlinkClick r:id="rId2"/>
              </a:rPr>
              <a:t>%C3%</a:t>
            </a:r>
            <a:r>
              <a:rPr lang="cs-CZ" sz="1400" dirty="0" err="1" smtClean="0">
                <a:hlinkClick r:id="rId2"/>
              </a:rPr>
              <a:t>ADci</a:t>
            </a:r>
            <a:r>
              <a:rPr lang="cs-CZ" sz="1400" dirty="0" smtClean="0">
                <a:hlinkClick r:id="rId2"/>
              </a:rPr>
              <a:t>&amp;ex=2#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:MC900442026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 algn="ctr">
              <a:buNone/>
            </a:pPr>
            <a:r>
              <a:rPr lang="cs-CZ" sz="3200" dirty="0" smtClean="0"/>
              <a:t>Zdroje  informací</a:t>
            </a:r>
          </a:p>
          <a:p>
            <a:pPr>
              <a:buNone/>
            </a:pP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wikipedia.de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cesky</a:t>
            </a:r>
            <a:r>
              <a:rPr lang="cs-CZ" sz="1400" dirty="0" smtClean="0">
                <a:hlinkClick r:id="rId4"/>
              </a:rPr>
              <a:t>-jazyk.</a:t>
            </a:r>
            <a:r>
              <a:rPr lang="cs-CZ" sz="1400" dirty="0" err="1" smtClean="0">
                <a:hlinkClick r:id="rId4"/>
              </a:rPr>
              <a:t>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citanka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heinrich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heine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lorelei</a:t>
            </a:r>
            <a:r>
              <a:rPr lang="cs-CZ" sz="1400" dirty="0" smtClean="0">
                <a:hlinkClick r:id="rId4"/>
              </a:rPr>
              <a:t>-kniha-</a:t>
            </a:r>
            <a:r>
              <a:rPr lang="cs-CZ" sz="1400" dirty="0" err="1" smtClean="0">
                <a:hlinkClick r:id="rId4"/>
              </a:rPr>
              <a:t>pisni.html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Prezentace je vlastním dílem autorky.</a:t>
            </a:r>
          </a:p>
          <a:p>
            <a:pPr>
              <a:buNone/>
            </a:pPr>
            <a:r>
              <a:rPr lang="cs-CZ" sz="1400" smtClean="0"/>
              <a:t> </a:t>
            </a:r>
            <a:r>
              <a:rPr lang="cs-CZ" sz="1400" dirty="0" smtClean="0"/>
              <a:t>Materiály jsou určeny pro bezplatné používání pro potřeby výuky a vzdělávání na všech typech škol a</a:t>
            </a:r>
          </a:p>
          <a:p>
            <a:pPr>
              <a:buNone/>
            </a:pPr>
            <a:r>
              <a:rPr lang="cs-CZ" sz="1400" dirty="0" smtClean="0"/>
              <a:t>školských zařízení. Jakékoliv další využití podléhá autorskému zákonu.</a:t>
            </a:r>
          </a:p>
          <a:p>
            <a:pPr>
              <a:buNone/>
            </a:pP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33460"/>
          </a:xfrm>
        </p:spPr>
        <p:txBody>
          <a:bodyPr/>
          <a:lstStyle/>
          <a:p>
            <a:pPr algn="ctr"/>
            <a:r>
              <a:rPr lang="cs-CZ" dirty="0" smtClean="0"/>
              <a:t>Zdroje obrázků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36</TotalTime>
  <Words>694</Words>
  <Application>Microsoft Office PowerPoint</Application>
  <PresentationFormat>Předvádění na obrazovce (4:3)</PresentationFormat>
  <Paragraphs>180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Papír</vt:lpstr>
      <vt:lpstr>Snímek 1</vt:lpstr>
      <vt:lpstr>Snímek 2</vt:lpstr>
      <vt:lpstr>Was  ist  Loreley?</vt:lpstr>
      <vt:lpstr>Loreley  - Felsen</vt:lpstr>
      <vt:lpstr>Loreley - Felsen</vt:lpstr>
      <vt:lpstr>            </vt:lpstr>
      <vt:lpstr>Loreley - Ausflugsort</vt:lpstr>
      <vt:lpstr>Loreley - Legende</vt:lpstr>
      <vt:lpstr>Loreley in der Literatur</vt:lpstr>
      <vt:lpstr>Heinrich Heine : Loreley</vt:lpstr>
      <vt:lpstr>Loreley - Hörverstehen</vt:lpstr>
      <vt:lpstr>Loreley - Lückentext</vt:lpstr>
      <vt:lpstr>Loreley - Lösung</vt:lpstr>
      <vt:lpstr>    Aufgaben:</vt:lpstr>
      <vt:lpstr>Snímek 15</vt:lpstr>
      <vt:lpstr>Zdroje obrázků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Efka</dc:creator>
  <cp:lastModifiedBy>ZMunducE</cp:lastModifiedBy>
  <cp:revision>29</cp:revision>
  <dcterms:created xsi:type="dcterms:W3CDTF">2013-05-13T17:02:17Z</dcterms:created>
  <dcterms:modified xsi:type="dcterms:W3CDTF">2013-05-16T10:01:19Z</dcterms:modified>
</cp:coreProperties>
</file>