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C71E9-53AF-405E-BE5C-9A794C6146B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5316E-42D5-4B95-A4C9-BF2DBF7E44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8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C71E9-53AF-405E-BE5C-9A794C6146B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5316E-42D5-4B95-A4C9-BF2DBF7E4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C71E9-53AF-405E-BE5C-9A794C6146B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5316E-42D5-4B95-A4C9-BF2DBF7E4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C71E9-53AF-405E-BE5C-9A794C6146B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5316E-42D5-4B95-A4C9-BF2DBF7E4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C71E9-53AF-405E-BE5C-9A794C6146B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5316E-42D5-4B95-A4C9-BF2DBF7E4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C71E9-53AF-405E-BE5C-9A794C6146B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5316E-42D5-4B95-A4C9-BF2DBF7E4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C71E9-53AF-405E-BE5C-9A794C6146B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5316E-42D5-4B95-A4C9-BF2DBF7E4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C71E9-53AF-405E-BE5C-9A794C6146B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5316E-42D5-4B95-A4C9-BF2DBF7E44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C71E9-53AF-405E-BE5C-9A794C6146B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5316E-42D5-4B95-A4C9-BF2DBF7E44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C71E9-53AF-405E-BE5C-9A794C6146B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5316E-42D5-4B95-A4C9-BF2DBF7E4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C71E9-53AF-405E-BE5C-9A794C6146B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5316E-42D5-4B95-A4C9-BF2DBF7E4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EFC71E9-53AF-405E-BE5C-9A794C6146B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535316E-42D5-4B95-A4C9-BF2DBF7E44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" y="1556793"/>
            <a:ext cx="4937464" cy="3384376"/>
          </a:xfrm>
        </p:spPr>
        <p:txBody>
          <a:bodyPr>
            <a:noAutofit/>
          </a:bodyPr>
          <a:lstStyle/>
          <a:p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4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4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4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Název 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školy: ZŠ štětí, Ostrovní 300</a:t>
            </a:r>
            <a:br>
              <a:rPr lang="cs-CZ" sz="14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Autor: Lenka </a:t>
            </a:r>
            <a:r>
              <a:rPr lang="cs-CZ" sz="1400" dirty="0" err="1">
                <a:solidFill>
                  <a:schemeClr val="bg2">
                    <a:lumMod val="25000"/>
                  </a:schemeClr>
                </a:solidFill>
              </a:rPr>
              <a:t>Pizúrová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4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Název materiálu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: WH-</a:t>
            </a:r>
            <a:r>
              <a:rPr lang="cs-CZ" sz="1400" dirty="0" err="1" smtClean="0">
                <a:solidFill>
                  <a:schemeClr val="bg2">
                    <a:lumMod val="25000"/>
                  </a:schemeClr>
                </a:solidFill>
              </a:rPr>
              <a:t>questions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VY_32_INOVACE_Aj.7.A</a:t>
            </a:r>
            <a:r>
              <a:rPr lang="cs-CZ" sz="1400">
                <a:solidFill>
                  <a:schemeClr val="bg2">
                    <a:lumMod val="25000"/>
                  </a:schemeClr>
                </a:solidFill>
              </a:rPr>
              <a:t>.+</a:t>
            </a:r>
            <a:r>
              <a:rPr lang="cs-CZ" sz="1400" smtClean="0">
                <a:solidFill>
                  <a:schemeClr val="bg2">
                    <a:lumMod val="25000"/>
                  </a:schemeClr>
                </a:solidFill>
              </a:rPr>
              <a:t>B.06_wh-questions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Název: WH-</a:t>
            </a:r>
            <a:r>
              <a:rPr lang="cs-CZ" sz="1400" dirty="0" err="1" smtClean="0">
                <a:solidFill>
                  <a:schemeClr val="bg2">
                    <a:lumMod val="25000"/>
                  </a:schemeClr>
                </a:solidFill>
              </a:rPr>
              <a:t>questions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4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Vzdělávací oblast: Jazyk a jazyková komunikace</a:t>
            </a:r>
            <a:br>
              <a:rPr lang="cs-CZ" sz="14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Vzdělávací obor: Cizí jazyk – anglický jazyk</a:t>
            </a:r>
            <a:br>
              <a:rPr lang="cs-CZ" sz="14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Téma: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Tázací výrazy, tvorba otázek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4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Ročník: 7.</a:t>
            </a:r>
            <a:br>
              <a:rPr lang="cs-CZ" sz="14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Školní rok: 2011/2012</a:t>
            </a:r>
            <a:br>
              <a:rPr lang="cs-CZ" sz="14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Datum: </a:t>
            </a: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19.12.2011</a:t>
            </a: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14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1400" dirty="0">
                <a:solidFill>
                  <a:schemeClr val="bg2">
                    <a:lumMod val="25000"/>
                  </a:schemeClr>
                </a:solidFill>
              </a:rPr>
              <a:t>Číslo operačního programu:CZ.1.07/1.4.00/21.1693</a:t>
            </a:r>
            <a:br>
              <a:rPr lang="cs-CZ" sz="1400" dirty="0">
                <a:solidFill>
                  <a:schemeClr val="bg2">
                    <a:lumMod val="25000"/>
                  </a:schemeClr>
                </a:solidFill>
              </a:rPr>
            </a:br>
            <a:endParaRPr lang="cs-CZ" sz="1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" y="4754880"/>
            <a:ext cx="44196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368152" cy="115212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5508104" y="836712"/>
            <a:ext cx="3792833" cy="16927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>
                <a:solidFill>
                  <a:schemeClr val="bg1"/>
                </a:solidFill>
              </a:rPr>
              <a:t>WH-questions</a:t>
            </a:r>
            <a:endParaRPr lang="cs-CZ" sz="4000" b="1" dirty="0" smtClean="0">
              <a:solidFill>
                <a:schemeClr val="bg1"/>
              </a:solidFill>
            </a:endParaRPr>
          </a:p>
          <a:p>
            <a:endParaRPr lang="cs-CZ" sz="1600" b="1" dirty="0">
              <a:solidFill>
                <a:schemeClr val="bg1"/>
              </a:solidFill>
            </a:endParaRPr>
          </a:p>
          <a:p>
            <a:r>
              <a:rPr lang="cs-CZ" sz="1600" b="1" dirty="0" smtClean="0">
                <a:solidFill>
                  <a:schemeClr val="bg1"/>
                </a:solidFill>
              </a:rPr>
              <a:t>Anotace: Materiál je určen pro žáky </a:t>
            </a:r>
          </a:p>
          <a:p>
            <a:r>
              <a:rPr lang="cs-CZ" sz="1600" b="1" dirty="0" smtClean="0">
                <a:solidFill>
                  <a:schemeClr val="bg1"/>
                </a:solidFill>
              </a:rPr>
              <a:t>7. </a:t>
            </a:r>
            <a:r>
              <a:rPr lang="cs-CZ" sz="1600" b="1">
                <a:solidFill>
                  <a:schemeClr val="bg1"/>
                </a:solidFill>
              </a:rPr>
              <a:t>r</a:t>
            </a:r>
            <a:r>
              <a:rPr lang="cs-CZ" sz="1600" b="1" smtClean="0">
                <a:solidFill>
                  <a:schemeClr val="bg1"/>
                </a:solidFill>
              </a:rPr>
              <a:t>očníku a slouží </a:t>
            </a:r>
            <a:r>
              <a:rPr lang="cs-CZ" sz="1600" b="1" dirty="0" smtClean="0">
                <a:solidFill>
                  <a:schemeClr val="bg1"/>
                </a:solidFill>
              </a:rPr>
              <a:t>k výkladu a procvičení</a:t>
            </a:r>
          </a:p>
          <a:p>
            <a:r>
              <a:rPr lang="cs-CZ" sz="1600" b="1" dirty="0" smtClean="0">
                <a:solidFill>
                  <a:schemeClr val="bg1"/>
                </a:solidFill>
              </a:rPr>
              <a:t> tázacích výrazů.</a:t>
            </a:r>
            <a:endParaRPr lang="en-GB" sz="1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 flipV="1">
            <a:off x="457200" y="1484784"/>
            <a:ext cx="4040188" cy="5032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556792"/>
            <a:ext cx="4040188" cy="51125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800" dirty="0" smtClean="0"/>
              <a:t>What?</a:t>
            </a:r>
          </a:p>
          <a:p>
            <a:pPr>
              <a:lnSpc>
                <a:spcPct val="150000"/>
              </a:lnSpc>
            </a:pPr>
            <a:r>
              <a:rPr lang="en-GB" sz="2800" dirty="0" smtClean="0"/>
              <a:t>Where</a:t>
            </a:r>
            <a:r>
              <a:rPr lang="cs-CZ" sz="2800" dirty="0" smtClean="0"/>
              <a:t>?</a:t>
            </a:r>
            <a:endParaRPr lang="en-GB" sz="2800" dirty="0" smtClean="0"/>
          </a:p>
          <a:p>
            <a:pPr>
              <a:lnSpc>
                <a:spcPct val="150000"/>
              </a:lnSpc>
            </a:pPr>
            <a:r>
              <a:rPr lang="en-GB" sz="2800" dirty="0" smtClean="0"/>
              <a:t>When?</a:t>
            </a:r>
          </a:p>
          <a:p>
            <a:pPr>
              <a:lnSpc>
                <a:spcPct val="150000"/>
              </a:lnSpc>
            </a:pPr>
            <a:r>
              <a:rPr lang="en-GB" sz="2800" dirty="0" smtClean="0"/>
              <a:t>Why?</a:t>
            </a:r>
          </a:p>
          <a:p>
            <a:pPr>
              <a:lnSpc>
                <a:spcPct val="150000"/>
              </a:lnSpc>
            </a:pPr>
            <a:r>
              <a:rPr lang="en-GB" sz="2800" dirty="0" smtClean="0"/>
              <a:t>Who?</a:t>
            </a:r>
          </a:p>
          <a:p>
            <a:pPr>
              <a:lnSpc>
                <a:spcPct val="150000"/>
              </a:lnSpc>
            </a:pPr>
            <a:r>
              <a:rPr lang="en-GB" sz="2800" dirty="0" smtClean="0"/>
              <a:t>How?</a:t>
            </a:r>
          </a:p>
          <a:p>
            <a:pPr>
              <a:lnSpc>
                <a:spcPct val="150000"/>
              </a:lnSpc>
            </a:pPr>
            <a:r>
              <a:rPr lang="en-GB" sz="2800" dirty="0" smtClean="0"/>
              <a:t>How many?</a:t>
            </a:r>
            <a:endParaRPr lang="en-GB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1556792"/>
            <a:ext cx="4041775" cy="51125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Co, Jaký?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Kde, Kam?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Kdy?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Proč?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Kdo?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Jak?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Kolik?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WHAT and WHERE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b="1" u="sng" dirty="0" smtClean="0"/>
              <a:t>W</a:t>
            </a:r>
            <a:r>
              <a:rPr lang="cs-CZ" sz="2800" b="1" u="sng" dirty="0" smtClean="0"/>
              <a:t>HAT – Co, jaký</a:t>
            </a:r>
            <a:endParaRPr lang="en-GB" sz="2800" b="1" u="sng" dirty="0" smtClean="0"/>
          </a:p>
          <a:p>
            <a:pPr>
              <a:lnSpc>
                <a:spcPct val="150000"/>
              </a:lnSpc>
              <a:buNone/>
            </a:pPr>
            <a:r>
              <a:rPr lang="en-GB" sz="2800" dirty="0" smtClean="0"/>
              <a:t>    </a:t>
            </a:r>
            <a:r>
              <a:rPr lang="en-GB" dirty="0" smtClean="0"/>
              <a:t>What is your name? </a:t>
            </a:r>
            <a:r>
              <a:rPr lang="cs-CZ" dirty="0" smtClean="0"/>
              <a:t>                   </a:t>
            </a:r>
            <a:r>
              <a:rPr lang="cs-CZ" b="1" dirty="0" smtClean="0"/>
              <a:t>Jaké</a:t>
            </a:r>
            <a:r>
              <a:rPr lang="cs-CZ" dirty="0" smtClean="0"/>
              <a:t> je tvé jméno?</a:t>
            </a:r>
            <a:endParaRPr lang="en-GB" dirty="0" smtClean="0"/>
          </a:p>
          <a:p>
            <a:pPr>
              <a:lnSpc>
                <a:spcPct val="150000"/>
              </a:lnSpc>
              <a:buNone/>
            </a:pPr>
            <a:r>
              <a:rPr lang="en-GB" dirty="0" smtClean="0"/>
              <a:t>     What is this?</a:t>
            </a:r>
            <a:r>
              <a:rPr lang="cs-CZ" dirty="0" smtClean="0"/>
              <a:t>                               </a:t>
            </a:r>
            <a:r>
              <a:rPr lang="cs-CZ" b="1" dirty="0" smtClean="0"/>
              <a:t>Co</a:t>
            </a:r>
            <a:r>
              <a:rPr lang="cs-CZ" dirty="0" smtClean="0"/>
              <a:t> je to?</a:t>
            </a:r>
            <a:endParaRPr lang="en-GB" dirty="0" smtClean="0"/>
          </a:p>
          <a:p>
            <a:pPr>
              <a:lnSpc>
                <a:spcPct val="150000"/>
              </a:lnSpc>
              <a:buNone/>
            </a:pP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en-GB" sz="2800" b="1" u="sng" dirty="0" smtClean="0"/>
              <a:t>W</a:t>
            </a:r>
            <a:r>
              <a:rPr lang="cs-CZ" sz="2800" b="1" u="sng" dirty="0" smtClean="0"/>
              <a:t>HERE – Kde, kam</a:t>
            </a:r>
            <a:endParaRPr lang="en-GB" sz="2800" b="1" u="sng" dirty="0" smtClean="0"/>
          </a:p>
          <a:p>
            <a:pPr>
              <a:lnSpc>
                <a:spcPct val="150000"/>
              </a:lnSpc>
              <a:buNone/>
            </a:pPr>
            <a:r>
              <a:rPr lang="en-GB" dirty="0" smtClean="0"/>
              <a:t>    Where do you live?</a:t>
            </a:r>
            <a:r>
              <a:rPr lang="cs-CZ" dirty="0" smtClean="0"/>
              <a:t>                      </a:t>
            </a:r>
            <a:r>
              <a:rPr lang="cs-CZ" b="1" dirty="0" smtClean="0"/>
              <a:t>Kde </a:t>
            </a:r>
            <a:r>
              <a:rPr lang="cs-CZ" dirty="0" smtClean="0"/>
              <a:t>bydlíš?</a:t>
            </a:r>
            <a:endParaRPr lang="en-GB" dirty="0" smtClean="0"/>
          </a:p>
          <a:p>
            <a:pPr>
              <a:lnSpc>
                <a:spcPct val="150000"/>
              </a:lnSpc>
              <a:buNone/>
            </a:pPr>
            <a:r>
              <a:rPr lang="en-GB" dirty="0" smtClean="0"/>
              <a:t>    Where do you go?</a:t>
            </a:r>
            <a:r>
              <a:rPr lang="cs-CZ" dirty="0" smtClean="0"/>
              <a:t>                        </a:t>
            </a:r>
            <a:r>
              <a:rPr lang="cs-CZ" b="1" dirty="0" smtClean="0"/>
              <a:t>Kam </a:t>
            </a:r>
            <a:r>
              <a:rPr lang="cs-CZ" dirty="0" smtClean="0"/>
              <a:t>jdeš?</a:t>
            </a:r>
            <a:endParaRPr lang="en-GB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WHEN</a:t>
            </a:r>
            <a:r>
              <a:rPr lang="cs-CZ" dirty="0" smtClean="0"/>
              <a:t>,</a:t>
            </a:r>
            <a:r>
              <a:rPr lang="en-GB" dirty="0" smtClean="0"/>
              <a:t> WHY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WHO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6886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2800" b="1" u="sng" dirty="0" smtClean="0"/>
              <a:t>W</a:t>
            </a:r>
            <a:r>
              <a:rPr lang="cs-CZ" sz="2800" b="1" u="sng" dirty="0" smtClean="0"/>
              <a:t>HEN - Kdy</a:t>
            </a:r>
            <a:endParaRPr lang="en-GB" sz="2800" b="1" u="sng" dirty="0" smtClean="0"/>
          </a:p>
          <a:p>
            <a:pPr>
              <a:lnSpc>
                <a:spcPct val="150000"/>
              </a:lnSpc>
              <a:buNone/>
            </a:pPr>
            <a:r>
              <a:rPr lang="cs-CZ" sz="3200" dirty="0" smtClean="0"/>
              <a:t>  </a:t>
            </a:r>
            <a:r>
              <a:rPr lang="en-GB" b="1" dirty="0" smtClean="0"/>
              <a:t>When</a:t>
            </a:r>
            <a:r>
              <a:rPr lang="en-GB" dirty="0" smtClean="0"/>
              <a:t> do you go to bed</a:t>
            </a:r>
            <a:r>
              <a:rPr lang="cs-CZ" dirty="0" smtClean="0"/>
              <a:t>?             </a:t>
            </a:r>
            <a:r>
              <a:rPr lang="cs-CZ" b="1" dirty="0" smtClean="0"/>
              <a:t>Kdy</a:t>
            </a:r>
            <a:r>
              <a:rPr lang="cs-CZ" dirty="0" smtClean="0"/>
              <a:t> chodíš do postele?</a:t>
            </a:r>
          </a:p>
          <a:p>
            <a:pPr>
              <a:lnSpc>
                <a:spcPct val="150000"/>
              </a:lnSpc>
              <a:buNone/>
            </a:pPr>
            <a:endParaRPr lang="cs-CZ" b="1" u="sng" dirty="0" smtClean="0"/>
          </a:p>
          <a:p>
            <a:pPr>
              <a:lnSpc>
                <a:spcPct val="150000"/>
              </a:lnSpc>
            </a:pPr>
            <a:r>
              <a:rPr lang="en-GB" sz="2800" b="1" u="sng" dirty="0" smtClean="0"/>
              <a:t>W</a:t>
            </a:r>
            <a:r>
              <a:rPr lang="cs-CZ" sz="2800" b="1" u="sng" dirty="0" smtClean="0"/>
              <a:t>HY - Proč</a:t>
            </a:r>
            <a:endParaRPr lang="en-GB" sz="2800" b="1" u="sng" dirty="0" smtClean="0"/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   </a:t>
            </a:r>
            <a:r>
              <a:rPr lang="en-GB" b="1" dirty="0" smtClean="0"/>
              <a:t>Why</a:t>
            </a:r>
            <a:r>
              <a:rPr lang="en-GB" dirty="0" smtClean="0"/>
              <a:t> are you late?</a:t>
            </a:r>
            <a:r>
              <a:rPr lang="cs-CZ" dirty="0" smtClean="0"/>
              <a:t>                       </a:t>
            </a:r>
            <a:r>
              <a:rPr lang="cs-CZ" b="1" dirty="0" smtClean="0"/>
              <a:t>Proč</a:t>
            </a:r>
            <a:r>
              <a:rPr lang="cs-CZ" dirty="0" smtClean="0"/>
              <a:t> jdeš pozdě?</a:t>
            </a:r>
            <a:endParaRPr lang="en-GB" sz="2800" b="1" u="sng" dirty="0" smtClean="0"/>
          </a:p>
          <a:p>
            <a:pPr>
              <a:lnSpc>
                <a:spcPct val="150000"/>
              </a:lnSpc>
              <a:buNone/>
            </a:pPr>
            <a:endParaRPr lang="cs-CZ" b="1" u="sng" dirty="0" smtClean="0"/>
          </a:p>
          <a:p>
            <a:pPr>
              <a:lnSpc>
                <a:spcPct val="150000"/>
              </a:lnSpc>
            </a:pPr>
            <a:r>
              <a:rPr lang="en-GB" sz="2800" b="1" u="sng" dirty="0" smtClean="0"/>
              <a:t>W</a:t>
            </a:r>
            <a:r>
              <a:rPr lang="cs-CZ" sz="2800" b="1" u="sng" dirty="0" smtClean="0"/>
              <a:t>HO - Kdo</a:t>
            </a:r>
            <a:endParaRPr lang="en-GB" sz="2800" b="1" u="sng" dirty="0" smtClean="0"/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  </a:t>
            </a:r>
            <a:r>
              <a:rPr lang="cs-CZ" sz="2800" b="1" dirty="0" smtClean="0"/>
              <a:t> </a:t>
            </a:r>
            <a:r>
              <a:rPr lang="en-GB" b="1" dirty="0" smtClean="0"/>
              <a:t>Who </a:t>
            </a:r>
            <a:r>
              <a:rPr lang="en-GB" dirty="0" smtClean="0"/>
              <a:t>is the woman?                    </a:t>
            </a:r>
            <a:r>
              <a:rPr lang="cs-CZ" b="1" dirty="0" smtClean="0"/>
              <a:t>Kdo </a:t>
            </a:r>
            <a:r>
              <a:rPr lang="cs-CZ" dirty="0" smtClean="0"/>
              <a:t>je ta žena?</a:t>
            </a:r>
            <a:endParaRPr lang="cs-CZ" sz="2800" b="1" u="sng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HOW and HOW MANY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b="1" u="sng" dirty="0" smtClean="0"/>
              <a:t>HOW - Jak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 </a:t>
            </a:r>
            <a:r>
              <a:rPr lang="en-GB" dirty="0" smtClean="0"/>
              <a:t>How are you?                      </a:t>
            </a:r>
            <a:r>
              <a:rPr lang="cs-CZ" dirty="0" smtClean="0"/>
              <a:t>                Jak se máš?</a:t>
            </a:r>
          </a:p>
          <a:p>
            <a:pPr>
              <a:lnSpc>
                <a:spcPct val="150000"/>
              </a:lnSpc>
              <a:buNone/>
            </a:pPr>
            <a:endParaRPr lang="cs-CZ" sz="2800" b="1" u="sng" dirty="0" smtClean="0"/>
          </a:p>
          <a:p>
            <a:pPr>
              <a:lnSpc>
                <a:spcPct val="150000"/>
              </a:lnSpc>
            </a:pPr>
            <a:r>
              <a:rPr lang="cs-CZ" sz="2800" b="1" u="sng" dirty="0" smtClean="0"/>
              <a:t>HOW MANY – Kolik?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  </a:t>
            </a:r>
            <a:r>
              <a:rPr lang="en-GB" dirty="0" smtClean="0"/>
              <a:t>How many pupils are here?</a:t>
            </a:r>
            <a:r>
              <a:rPr lang="cs-CZ" dirty="0" smtClean="0"/>
              <a:t>              Kolik je tu žáků?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ctr"/>
            <a:r>
              <a:rPr lang="cs-CZ" dirty="0" smtClean="0"/>
              <a:t>PRACTICE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lnSpcReduction="10000"/>
          </a:bodyPr>
          <a:lstStyle/>
          <a:p>
            <a:pPr>
              <a:lnSpc>
                <a:spcPct val="170000"/>
              </a:lnSpc>
            </a:pPr>
            <a:r>
              <a:rPr lang="en-GB" dirty="0" smtClean="0"/>
              <a:t>………. do you have breakfast?</a:t>
            </a:r>
          </a:p>
          <a:p>
            <a:pPr>
              <a:lnSpc>
                <a:spcPct val="170000"/>
              </a:lnSpc>
              <a:buFont typeface="Courier New" pitchFamily="49" charset="0"/>
              <a:buChar char="o"/>
            </a:pPr>
            <a:r>
              <a:rPr lang="en-GB" dirty="0" smtClean="0"/>
              <a:t>   I have breakfast at 7 o´clock.</a:t>
            </a:r>
          </a:p>
          <a:p>
            <a:pPr>
              <a:lnSpc>
                <a:spcPct val="170000"/>
              </a:lnSpc>
            </a:pPr>
            <a:r>
              <a:rPr lang="en-GB" dirty="0" smtClean="0"/>
              <a:t>………. do you say „</a:t>
            </a:r>
            <a:r>
              <a:rPr lang="en-GB" dirty="0" err="1" smtClean="0"/>
              <a:t>jablko</a:t>
            </a:r>
            <a:r>
              <a:rPr lang="en-GB" dirty="0" smtClean="0"/>
              <a:t>“ in English?</a:t>
            </a:r>
          </a:p>
          <a:p>
            <a:pPr>
              <a:lnSpc>
                <a:spcPct val="170000"/>
              </a:lnSpc>
              <a:buFont typeface="Courier New" pitchFamily="49" charset="0"/>
              <a:buChar char="o"/>
            </a:pPr>
            <a:r>
              <a:rPr lang="en-GB" dirty="0" smtClean="0"/>
              <a:t>    Apple.</a:t>
            </a:r>
          </a:p>
          <a:p>
            <a:pPr>
              <a:lnSpc>
                <a:spcPct val="170000"/>
              </a:lnSpc>
            </a:pPr>
            <a:r>
              <a:rPr lang="en-GB" dirty="0" smtClean="0"/>
              <a:t>………. are you doing?</a:t>
            </a:r>
          </a:p>
          <a:p>
            <a:pPr>
              <a:lnSpc>
                <a:spcPct val="170000"/>
              </a:lnSpc>
              <a:buFont typeface="Courier New" pitchFamily="49" charset="0"/>
              <a:buChar char="o"/>
            </a:pPr>
            <a:r>
              <a:rPr lang="en-GB" dirty="0" smtClean="0"/>
              <a:t>    I´m having a shower.</a:t>
            </a:r>
          </a:p>
          <a:p>
            <a:pPr>
              <a:lnSpc>
                <a:spcPct val="170000"/>
              </a:lnSpc>
            </a:pPr>
            <a:r>
              <a:rPr lang="en-GB" dirty="0" smtClean="0"/>
              <a:t>………. your favourite singer?</a:t>
            </a:r>
          </a:p>
          <a:p>
            <a:pPr>
              <a:lnSpc>
                <a:spcPct val="170000"/>
              </a:lnSpc>
              <a:buFont typeface="Courier New" pitchFamily="49" charset="0"/>
              <a:buChar char="o"/>
            </a:pPr>
            <a:r>
              <a:rPr lang="en-GB" dirty="0" smtClean="0"/>
              <a:t>    My favourite singer is Seal.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PRACTICE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lang="en-GB" dirty="0" smtClean="0"/>
              <a:t>………. people were at the concert?</a:t>
            </a:r>
          </a:p>
          <a:p>
            <a:pPr>
              <a:lnSpc>
                <a:spcPct val="160000"/>
              </a:lnSpc>
              <a:buFont typeface="Courier New" pitchFamily="49" charset="0"/>
              <a:buChar char="o"/>
            </a:pPr>
            <a:r>
              <a:rPr lang="en-GB" dirty="0" smtClean="0"/>
              <a:t>    There were about 100 people.</a:t>
            </a:r>
          </a:p>
          <a:p>
            <a:pPr>
              <a:lnSpc>
                <a:spcPct val="160000"/>
              </a:lnSpc>
            </a:pPr>
            <a:r>
              <a:rPr lang="en-GB" dirty="0" smtClean="0"/>
              <a:t>………. wasn´t he at school last week?</a:t>
            </a:r>
          </a:p>
          <a:p>
            <a:pPr>
              <a:lnSpc>
                <a:spcPct val="160000"/>
              </a:lnSpc>
              <a:buFont typeface="Courier New" pitchFamily="49" charset="0"/>
              <a:buChar char="o"/>
            </a:pPr>
            <a:r>
              <a:rPr lang="en-GB" dirty="0" smtClean="0"/>
              <a:t>    Because he was ill.</a:t>
            </a:r>
          </a:p>
          <a:p>
            <a:pPr>
              <a:lnSpc>
                <a:spcPct val="160000"/>
              </a:lnSpc>
            </a:pPr>
            <a:r>
              <a:rPr lang="en-GB" dirty="0" smtClean="0"/>
              <a:t>………. does she study?</a:t>
            </a:r>
          </a:p>
          <a:p>
            <a:pPr>
              <a:lnSpc>
                <a:spcPct val="160000"/>
              </a:lnSpc>
              <a:buFont typeface="Courier New" pitchFamily="49" charset="0"/>
              <a:buChar char="o"/>
            </a:pPr>
            <a:r>
              <a:rPr lang="en-GB" dirty="0" smtClean="0"/>
              <a:t>    She studies in Paris.</a:t>
            </a:r>
          </a:p>
          <a:p>
            <a:pPr>
              <a:buNone/>
            </a:pPr>
            <a:r>
              <a:rPr lang="en-GB" dirty="0" smtClean="0"/>
              <a:t>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pPr algn="ctr"/>
            <a:r>
              <a:rPr lang="cs-CZ" dirty="0" smtClean="0"/>
              <a:t>PRACTICE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435280" cy="5616624"/>
          </a:xfrm>
        </p:spPr>
        <p:txBody>
          <a:bodyPr>
            <a:normAutofit/>
          </a:bodyPr>
          <a:lstStyle/>
          <a:p>
            <a:r>
              <a:rPr lang="cs-CZ" dirty="0" smtClean="0"/>
              <a:t>…………………………………………………………………..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en-GB" dirty="0" smtClean="0"/>
              <a:t>I get up at 7 o´clock.</a:t>
            </a:r>
          </a:p>
          <a:p>
            <a:r>
              <a:rPr lang="en-GB" dirty="0" smtClean="0"/>
              <a:t>…………………………………………………………………..</a:t>
            </a:r>
          </a:p>
          <a:p>
            <a:pPr>
              <a:buFont typeface="Courier New" pitchFamily="49" charset="0"/>
              <a:buChar char="o"/>
            </a:pPr>
            <a:r>
              <a:rPr lang="en-GB" dirty="0" smtClean="0"/>
              <a:t>My birthday is on 25th May.</a:t>
            </a:r>
          </a:p>
          <a:p>
            <a:r>
              <a:rPr lang="en-GB" dirty="0" smtClean="0"/>
              <a:t>…………………………………………………………………..</a:t>
            </a:r>
          </a:p>
          <a:p>
            <a:pPr>
              <a:buFont typeface="Courier New" pitchFamily="49" charset="0"/>
              <a:buChar char="o"/>
            </a:pPr>
            <a:r>
              <a:rPr lang="en-GB" dirty="0" smtClean="0"/>
              <a:t>His name is Lee Jackson.</a:t>
            </a:r>
          </a:p>
          <a:p>
            <a:r>
              <a:rPr lang="en-GB" dirty="0" smtClean="0"/>
              <a:t>…………………………………………………………………..</a:t>
            </a:r>
          </a:p>
          <a:p>
            <a:pPr>
              <a:buFont typeface="Courier New" pitchFamily="49" charset="0"/>
              <a:buChar char="o"/>
            </a:pPr>
            <a:r>
              <a:rPr lang="en-GB" dirty="0" smtClean="0"/>
              <a:t>I´m fine</a:t>
            </a:r>
          </a:p>
          <a:p>
            <a:r>
              <a:rPr lang="en-GB" dirty="0" smtClean="0"/>
              <a:t>……………………………………………………………...........</a:t>
            </a:r>
          </a:p>
          <a:p>
            <a:pPr>
              <a:buFont typeface="Courier New" pitchFamily="49" charset="0"/>
              <a:buChar char="o"/>
            </a:pPr>
            <a:r>
              <a:rPr lang="en-GB" dirty="0" smtClean="0"/>
              <a:t>She lives in Birmingham</a:t>
            </a:r>
          </a:p>
          <a:p>
            <a:r>
              <a:rPr lang="en-GB" dirty="0" smtClean="0"/>
              <a:t>…………………………………………………………………..</a:t>
            </a:r>
          </a:p>
          <a:p>
            <a:pPr>
              <a:buFont typeface="Courier New" pitchFamily="49" charset="0"/>
              <a:buChar char="o"/>
            </a:pPr>
            <a:r>
              <a:rPr lang="en-GB" dirty="0" smtClean="0"/>
              <a:t>They have got four children.</a:t>
            </a:r>
          </a:p>
        </p:txBody>
      </p:sp>
    </p:spTree>
    <p:extLst>
      <p:ext uri="{BB962C8B-B14F-4D97-AF65-F5344CB8AC3E}">
        <p14:creationId xmlns:p14="http://schemas.microsoft.com/office/powerpoint/2010/main" val="1752918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Materiál slouží k výkladu a procvičení tázacích výrazů (kdy, kde, kdo, kam…)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Slidy</a:t>
            </a:r>
            <a:r>
              <a:rPr lang="cs-CZ" dirty="0" smtClean="0"/>
              <a:t> k procvičení (PRACTICE) – první dva procvičovací </a:t>
            </a:r>
            <a:r>
              <a:rPr lang="cs-CZ" dirty="0" err="1" smtClean="0"/>
              <a:t>slidy</a:t>
            </a:r>
            <a:r>
              <a:rPr lang="cs-CZ" dirty="0" smtClean="0"/>
              <a:t> – žáci doplní na základě odpovědi pouze tázací výraz, třetí procvičovací slide – žáci vytvoří celou otázku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1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275</TotalTime>
  <Words>372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Motiv1</vt:lpstr>
      <vt:lpstr>       Název školy: ZŠ štětí, Ostrovní 300 Autor: Lenka Pizúrová Název materiálu: WH-questions VY_32_INOVACE_Aj.7.A.+B.06_wh-questions Název: WH-questions Vzdělávací oblast: Jazyk a jazyková komunikace Vzdělávací obor: Cizí jazyk – anglický jazyk Téma: Tázací výrazy, tvorba otázek Ročník: 7. Školní rok: 2011/2012 Datum: 19.12.2011 Číslo operačního programu:CZ.1.07/1.4.00/21.1693 </vt:lpstr>
      <vt:lpstr>Prezentace aplikace PowerPoint</vt:lpstr>
      <vt:lpstr>WHAT and WHERE</vt:lpstr>
      <vt:lpstr>WHEN, WHY and WHO</vt:lpstr>
      <vt:lpstr>HOW and HOW MANY</vt:lpstr>
      <vt:lpstr>PRACTICE</vt:lpstr>
      <vt:lpstr>PRACTICE</vt:lpstr>
      <vt:lpstr>PRACTICE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PC-03TY</cp:lastModifiedBy>
  <cp:revision>23</cp:revision>
  <dcterms:created xsi:type="dcterms:W3CDTF">2011-12-18T15:28:17Z</dcterms:created>
  <dcterms:modified xsi:type="dcterms:W3CDTF">2012-03-07T09:08:19Z</dcterms:modified>
</cp:coreProperties>
</file>