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A8B607F-D423-441E-B818-F782661102F9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8699670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A669F3DE-5662-450F-A782-782016CFAE6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904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0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E42EED5-B825-4DCB-9D7D-F00940664F31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756044" y="671974"/>
            <a:ext cx="8568531" cy="4703801"/>
          </a:xfrm>
        </p:spPr>
        <p:txBody>
          <a:bodyPr/>
          <a:lstStyle>
            <a:lvl1pPr>
              <a:lnSpc>
                <a:spcPct val="100000"/>
              </a:lnSpc>
              <a:defRPr sz="88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12097" y="5459763"/>
            <a:ext cx="7056433" cy="1343939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4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7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A07253-EA2D-4437-AE4F-D60BCB66A992}" type="slidenum">
              <a:t>‹#›</a:t>
            </a:fld>
            <a:endParaRPr lang="cs-CZ"/>
          </a:p>
        </p:txBody>
      </p:sp>
      <p:sp>
        <p:nvSpPr>
          <p:cNvPr id="6" name="Footer Placeholder 8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593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344A43-684F-4596-A976-38DAF30BE92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228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96296" y="1511932"/>
            <a:ext cx="8568531" cy="2761378"/>
          </a:xfrm>
        </p:spPr>
        <p:txBody>
          <a:bodyPr/>
          <a:lstStyle>
            <a:lvl1pPr>
              <a:lnSpc>
                <a:spcPct val="100000"/>
              </a:lnSpc>
              <a:defRPr sz="53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96296" y="4485058"/>
            <a:ext cx="8568531" cy="1247698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2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FE21AB-A68D-46CB-82CE-FFF996A89AFC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956304" y="4325816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8" name="Oval 7"/>
          <p:cNvSpPr/>
          <p:nvPr/>
        </p:nvSpPr>
        <p:spPr>
          <a:xfrm>
            <a:off x="5176820" y="4325816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9" name="Oval 8"/>
          <p:cNvSpPr/>
          <p:nvPr/>
        </p:nvSpPr>
        <p:spPr>
          <a:xfrm>
            <a:off x="4736848" y="4325816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</p:spTree>
    <p:extLst>
      <p:ext uri="{BB962C8B-B14F-4D97-AF65-F5344CB8AC3E}">
        <p14:creationId xmlns:p14="http://schemas.microsoft.com/office/powerpoint/2010/main" val="141964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3"/>
          <p:cNvSpPr txBox="1">
            <a:spLocks noGrp="1"/>
          </p:cNvSpPr>
          <p:nvPr>
            <p:ph idx="1"/>
          </p:nvPr>
        </p:nvSpPr>
        <p:spPr>
          <a:xfrm>
            <a:off x="5124315" y="1763923"/>
            <a:ext cx="4452277" cy="498903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248D6C-83B3-400E-A72A-E7DA9E79A231}" type="slidenum">
              <a:t>‹#›</a:t>
            </a:fld>
            <a:endParaRPr lang="cs-CZ"/>
          </a:p>
        </p:txBody>
      </p:sp>
      <p:sp>
        <p:nvSpPr>
          <p:cNvPr id="7" name="Content Placeholder 8"/>
          <p:cNvSpPr txBox="1">
            <a:spLocks noGrp="1"/>
          </p:cNvSpPr>
          <p:nvPr>
            <p:ph idx="2"/>
          </p:nvPr>
        </p:nvSpPr>
        <p:spPr>
          <a:xfrm>
            <a:off x="403222" y="1763923"/>
            <a:ext cx="4455633" cy="49893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78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4035" y="1763923"/>
            <a:ext cx="4454024" cy="671974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4315" y="1763923"/>
            <a:ext cx="4455779" cy="671974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F8A8FE-B025-454D-A234-84F6D5EDD778}" type="slidenum">
              <a:t>‹#›</a:t>
            </a:fld>
            <a:endParaRPr lang="cs-CZ"/>
          </a:p>
        </p:txBody>
      </p:sp>
      <p:sp>
        <p:nvSpPr>
          <p:cNvPr id="8" name="Content Placeholder 10"/>
          <p:cNvSpPr txBox="1">
            <a:spLocks noGrp="1"/>
          </p:cNvSpPr>
          <p:nvPr>
            <p:ph idx="2"/>
          </p:nvPr>
        </p:nvSpPr>
        <p:spPr>
          <a:xfrm>
            <a:off x="504035" y="2439253"/>
            <a:ext cx="4455633" cy="43140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9" name="Content Placeholder 12"/>
          <p:cNvSpPr txBox="1">
            <a:spLocks noGrp="1"/>
          </p:cNvSpPr>
          <p:nvPr>
            <p:ph idx="4"/>
          </p:nvPr>
        </p:nvSpPr>
        <p:spPr>
          <a:xfrm>
            <a:off x="5151199" y="2439253"/>
            <a:ext cx="4455633" cy="431356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050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9B7D51-4225-4DD9-BD6A-607B0703D16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090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9F9642-B7F5-4D22-ACFB-FDBA4FC917B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780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512155" y="293988"/>
            <a:ext cx="3316455" cy="2309902"/>
          </a:xfrm>
        </p:spPr>
        <p:txBody>
          <a:bodyPr/>
          <a:lstStyle>
            <a:lvl1pPr>
              <a:lnSpc>
                <a:spcPct val="100000"/>
              </a:lnSpc>
              <a:defRPr sz="3100">
                <a:effectLst>
                  <a:outerShdw dist="25402" dir="54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792803" y="300983"/>
            <a:ext cx="5507595" cy="6451969"/>
          </a:xfrm>
        </p:spPr>
        <p:txBody>
          <a:bodyPr/>
          <a:lstStyle>
            <a:lvl1pPr>
              <a:spcBef>
                <a:spcPts val="800"/>
              </a:spcBef>
              <a:defRPr sz="3500"/>
            </a:lvl1pPr>
            <a:lvl2pPr>
              <a:spcBef>
                <a:spcPts val="700"/>
              </a:spcBef>
              <a:defRPr sz="3100"/>
            </a:lvl2pPr>
            <a:lvl3pPr>
              <a:spcBef>
                <a:spcPts val="600"/>
              </a:spcBef>
              <a:defRPr sz="2600"/>
            </a:lvl3pPr>
            <a:lvl4pPr>
              <a:spcBef>
                <a:spcPts val="500"/>
              </a:spcBef>
              <a:defRPr sz="2200"/>
            </a:lvl4pPr>
            <a:lvl5pPr>
              <a:spcBef>
                <a:spcPts val="500"/>
              </a:spcBef>
              <a:defRPr sz="22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512155" y="2687887"/>
            <a:ext cx="3316455" cy="4065074"/>
          </a:xfrm>
        </p:spPr>
        <p:txBody>
          <a:bodyPr anchorCtr="1"/>
          <a:lstStyle>
            <a:lvl1pPr marL="0" indent="0" algn="ctr">
              <a:lnSpc>
                <a:spcPct val="125000"/>
              </a:lnSpc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480BFF-4821-4AE2-A70C-82D174867A5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500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1614" y="251990"/>
            <a:ext cx="6296887" cy="986957"/>
          </a:xfrm>
        </p:spPr>
        <p:txBody>
          <a:bodyPr/>
          <a:lstStyle>
            <a:lvl1pPr>
              <a:lnSpc>
                <a:spcPct val="100000"/>
              </a:lnSpc>
              <a:defRPr sz="31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662607" y="1259942"/>
            <a:ext cx="6674909" cy="5005663"/>
          </a:xfrm>
          <a:ln w="76196">
            <a:solidFill>
              <a:srgbClr val="FFFFFF"/>
            </a:solidFill>
            <a:prstDash val="solid"/>
          </a:ln>
          <a:effectLst>
            <a:outerShdw dist="50804" dir="5400000" algn="tl">
              <a:srgbClr val="000000">
                <a:alpha val="25000"/>
              </a:srgbClr>
            </a:outerShdw>
          </a:effectLst>
        </p:spPr>
        <p:txBody>
          <a:bodyPr anchorCtr="1"/>
          <a:lstStyle>
            <a:lvl1pPr marL="0" indent="0" algn="ctr">
              <a:spcBef>
                <a:spcPts val="800"/>
              </a:spcBef>
              <a:buNone/>
              <a:defRPr sz="35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851614" y="6404722"/>
            <a:ext cx="6296887" cy="587977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72D310-5301-47C4-9251-D0BB7AAAF74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45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916C54-5632-4290-8544-3D6FF76A92A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53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308451" y="302739"/>
            <a:ext cx="2268141" cy="645022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04035" y="302739"/>
            <a:ext cx="6636413" cy="645022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1797FC-E6EE-486C-8DD8-9CDA75B376F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993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41" y="2347923"/>
            <a:ext cx="8569436" cy="1620719"/>
          </a:xfrm>
        </p:spPr>
        <p:txBody>
          <a:bodyPr/>
          <a:lstStyle>
            <a:lvl1pPr>
              <a:lnSpc>
                <a:spcPct val="100000"/>
              </a:lnSpc>
              <a:buSzPct val="45000"/>
              <a:buFont typeface="StarSymbol"/>
              <a:buChar char="●"/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719" y="4282921"/>
            <a:ext cx="7056360" cy="193211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E676DB-6DD7-4191-8BCD-77E311509B8D}" type="slidenum">
              <a:t>‹#›</a:t>
            </a:fld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>
              <a:spcAft>
                <a:spcPts val="1415"/>
              </a:spcAft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562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9F4577-3D1E-4125-832B-4078DE3F5B8E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>
              <a:spcAft>
                <a:spcPts val="1415"/>
              </a:spcAft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306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F3F3F3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4035" y="0"/>
            <a:ext cx="9072567" cy="1763923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1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4035" y="1763923"/>
            <a:ext cx="9072567" cy="4989039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7015148" y="7006699"/>
            <a:ext cx="2299642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50392" bIns="50392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726682" y="7006699"/>
            <a:ext cx="3139692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50392" tIns="50392" rIns="100794" bIns="50392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9418374" y="7006699"/>
            <a:ext cx="619533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30239" tIns="50392" rIns="50392" bIns="50392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</a:defRPr>
            </a:lvl1pPr>
          </a:lstStyle>
          <a:p>
            <a:pPr lvl="0"/>
            <a:fld id="{05C5E87B-E8E5-4159-8B21-EF63F9544C73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9324091" y="7164369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1007943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sp>
        <p:nvSpPr>
          <p:cNvPr id="8" name="Oval 7"/>
          <p:cNvSpPr/>
          <p:nvPr/>
        </p:nvSpPr>
        <p:spPr>
          <a:xfrm>
            <a:off x="627415" y="7164369"/>
            <a:ext cx="93451" cy="93442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1007943" rtl="0" fontAlgn="auto" hangingPunct="1">
        <a:lnSpc>
          <a:spcPts val="6395"/>
        </a:lnSpc>
        <a:spcBef>
          <a:spcPts val="0"/>
        </a:spcBef>
        <a:spcAft>
          <a:spcPts val="0"/>
        </a:spcAft>
        <a:buNone/>
        <a:tabLst/>
        <a:defRPr lang="cs-CZ" sz="6000" b="0" i="0" u="none" strike="noStrike" kern="1200" cap="none" spc="0" baseline="0">
          <a:solidFill>
            <a:srgbClr val="2F5897"/>
          </a:solidFill>
          <a:effectLst>
            <a:outerShdw dist="38103" dir="5400000">
              <a:srgbClr val="000000"/>
            </a:outerShdw>
          </a:effectLst>
          <a:uFillTx/>
          <a:latin typeface="Palatino Linotype"/>
        </a:defRPr>
      </a:lvl1pPr>
    </p:titleStyle>
    <p:bodyStyle>
      <a:lvl1pPr marL="377976" marR="0" lvl="0" indent="-377976" algn="l" defTabSz="1007943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600" b="0" i="0" u="none" strike="noStrike" kern="1200" cap="none" spc="0" baseline="0">
          <a:solidFill>
            <a:srgbClr val="7F7F7F"/>
          </a:solidFill>
          <a:uFillTx/>
          <a:latin typeface="Century Gothic"/>
        </a:defRPr>
      </a:lvl1pPr>
      <a:lvl2pPr marL="818954" marR="0" lvl="1" indent="-314983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Courier New" pitchFamily="49"/>
        <a:buChar char="o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2pPr>
      <a:lvl3pPr marL="1259933" marR="0" lvl="2" indent="-251990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Arial" pitchFamily="34"/>
        <a:buChar char="•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3pPr>
      <a:lvl4pPr marL="1763895" marR="0" lvl="3" indent="-251990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Courier New" pitchFamily="49"/>
        <a:buChar char="o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4pPr>
      <a:lvl5pPr marL="2267867" marR="0" lvl="4" indent="-251990" algn="l" defTabSz="1007943" rtl="0" fontAlgn="auto" hangingPunct="1">
        <a:lnSpc>
          <a:spcPct val="100000"/>
        </a:lnSpc>
        <a:spcBef>
          <a:spcPts val="400"/>
        </a:spcBef>
        <a:spcAft>
          <a:spcPts val="0"/>
        </a:spcAft>
        <a:buSzPct val="100000"/>
        <a:buFont typeface="Arial" pitchFamily="34"/>
        <a:buChar char="•"/>
        <a:tabLst/>
        <a:defRPr lang="cs-CZ" sz="1800" b="0" i="0" u="none" strike="noStrike" kern="1200" cap="none" spc="0" baseline="0">
          <a:solidFill>
            <a:srgbClr val="7F7F7F"/>
          </a:solidFill>
          <a:uFillTx/>
          <a:latin typeface="Century Gothic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haridham.cz/cont/kalendar/kalendar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vrbice.cz/images/miss-a-misak-2008/m-magdicka-a-hra-na-housle.jpg" TargetMode="External"/><Relationship Id="rId2" Type="http://schemas.openxmlformats.org/officeDocument/2006/relationships/hyperlink" Target="http://www.adam.cz/img/200802121339_hrajeme-si-s-Chrudimkou-foto_J_Zajicek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koprivnice.cz/mesto/koprivnicke_noviny/kopnoviny/KN0740/foto05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16" y="5228639"/>
            <a:ext cx="5960882" cy="115307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476" y="589678"/>
            <a:ext cx="3410995" cy="888842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318" y="2163964"/>
            <a:ext cx="8144277" cy="26031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0" y="1768475"/>
            <a:ext cx="9576816" cy="4989513"/>
          </a:xfrm>
        </p:spPr>
        <p:txBody>
          <a:bodyPr/>
          <a:lstStyle/>
          <a:p>
            <a:r>
              <a:rPr lang="cs-CZ" dirty="0" smtClean="0"/>
              <a:t>Prezentace slouží k opakování učiva o dnech v týdnu.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218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body" idx="4294967295"/>
          </p:nvPr>
        </p:nvSpPr>
        <p:spPr>
          <a:xfrm>
            <a:off x="503998" y="3352684"/>
            <a:ext cx="9071643" cy="1821960"/>
          </a:xfrm>
        </p:spPr>
        <p:txBody>
          <a:bodyPr anchor="ctr" anchorCtr="1">
            <a:spAutoFit/>
          </a:bodyPr>
          <a:lstStyle/>
          <a:p>
            <a:pPr marL="0" lvl="0" indent="0" algn="ctr">
              <a:spcAft>
                <a:spcPts val="1415"/>
              </a:spcAft>
              <a:buNone/>
            </a:pPr>
            <a:r>
              <a:rPr lang="cs-CZ" dirty="0"/>
              <a:t>Přes týden chodíme do školy.</a:t>
            </a:r>
          </a:p>
          <a:p>
            <a:pPr marL="0" lvl="0" indent="0" algn="ctr">
              <a:spcAft>
                <a:spcPts val="1415"/>
              </a:spcAft>
              <a:buNone/>
            </a:pPr>
            <a:r>
              <a:rPr lang="cs-CZ" dirty="0"/>
              <a:t>V sobotu a neděli jsem doma.</a:t>
            </a:r>
          </a:p>
          <a:p>
            <a:pPr marL="0" lvl="0" indent="0" algn="ctr">
              <a:spcAft>
                <a:spcPts val="1415"/>
              </a:spcAft>
              <a:buNone/>
            </a:pPr>
            <a:endParaRPr lang="cs-CZ" dirty="0"/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596883"/>
            <a:ext cx="9071643" cy="670675"/>
          </a:xfrm>
        </p:spPr>
        <p:txBody>
          <a:bodyPr>
            <a:spAutoFit/>
          </a:bodyPr>
          <a:lstStyle/>
          <a:p>
            <a:pPr lvl="0"/>
            <a:r>
              <a:rPr lang="cs-CZ" b="1" u="sng">
                <a:solidFill>
                  <a:srgbClr val="00FFFF"/>
                </a:solidFill>
                <a:effectLst>
                  <a:outerShdw dist="17962" dir="2700000">
                    <a:srgbClr val="000000"/>
                  </a:outerShdw>
                </a:effectLst>
              </a:rPr>
              <a:t>Dny v týdnu.</a:t>
            </a:r>
          </a:p>
        </p:txBody>
      </p:sp>
      <p:pic>
        <p:nvPicPr>
          <p:cNvPr id="1026" name="Picture 2" descr="http://haridham.cz/cont/kalendar/kalenda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496" y="4398073"/>
            <a:ext cx="3016796" cy="316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/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Pondělí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Úterý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Středa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Čtvrtek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Pátek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Sobota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Neděle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00FFFF"/>
                </a:solidFill>
                <a:effectLst>
                  <a:outerShdw dist="17962" dir="2700000">
                    <a:srgbClr val="000000"/>
                  </a:outerShdw>
                </a:effectLst>
              </a:rPr>
              <a:t>Týden:</a:t>
            </a:r>
          </a:p>
        </p:txBody>
      </p:sp>
      <p:pic>
        <p:nvPicPr>
          <p:cNvPr id="2050" name="Picture 2" descr="http://www.adam.cz/img/200802121339_hrajeme-si-s-Chrudimkou-foto_J_Zajic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192" y="1900932"/>
            <a:ext cx="4085759" cy="271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zsvrbice.cz/images/miss-a-misak-2008/m-magdicka-a-hra-na-housl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192" y="4859957"/>
            <a:ext cx="1905000" cy="253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koprivnice.cz/mesto/koprivnicke_noviny/kopnoviny/KN0740/foto0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440" y="4859957"/>
            <a:ext cx="3180139" cy="238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/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Týden má …......dní.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Do školy chodíme …......dní v týdnu.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Doma zůstáváme …....... dny v týdnu.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Dnes je …...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Zítra bude …...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Včera byl ….......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00FFFF"/>
                </a:solidFill>
                <a:effectLst>
                  <a:outerShdw dist="17962" dir="2700000">
                    <a:srgbClr val="000000"/>
                  </a:outerShdw>
                </a:effectLst>
              </a:rPr>
              <a:t>Co víme o týdnu: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467322" y="5591519"/>
            <a:ext cx="3200043" cy="1428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905527" y="2700003"/>
            <a:ext cx="1761838" cy="25905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/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Půjdu hrát kopanou.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Uklidím si v pokojíku.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Budu si číst knihu.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Pustím si televizi nebo počítač.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Budu si hrát.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Pomůžu něco mamince.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Půjdu ven.</a:t>
            </a:r>
          </a:p>
          <a:p>
            <a:pPr marL="431999" lvl="0" indent="-323999">
              <a:lnSpc>
                <a:spcPct val="90000"/>
              </a:lnSpc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Půjdu na návštěvu.  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534299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00FFFF"/>
                </a:solidFill>
                <a:effectLst>
                  <a:outerShdw dist="17962" dir="2700000">
                    <a:srgbClr val="000000"/>
                  </a:outerShdw>
                </a:effectLst>
              </a:rPr>
              <a:t>Co budu dělat, když budu mít volno: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937906" y="1251703"/>
            <a:ext cx="2142722" cy="2142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640942" y="5399998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6979139" y="3420002"/>
            <a:ext cx="2618997" cy="175211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68355" y="1799996"/>
            <a:ext cx="9071643" cy="4989240"/>
          </a:xfrm>
        </p:spPr>
        <p:txBody>
          <a:bodyPr/>
          <a:lstStyle/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 u="sng">
                <a:latin typeface="Arial" pitchFamily="18"/>
                <a:ea typeface="Microsoft YaHei" pitchFamily="2"/>
                <a:cs typeface="Mangal" pitchFamily="2"/>
              </a:rPr>
              <a:t>Do školy nemusím když</a:t>
            </a: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 - se mi nechce.                                                 - jsou prázdniny.                                                - je venku pěkně.                                               - nemám napsané  úkoly.                                                                                                   - když jsem nemocný.                                               - když je středa.                                                        - táta má dovolenou.                                                       - když je neděle.</a:t>
            </a:r>
          </a:p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- babička má svátek.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pPr lvl="0"/>
            <a:r>
              <a:rPr lang="cs-CZ" b="1" u="sng">
                <a:solidFill>
                  <a:srgbClr val="00FFFF"/>
                </a:solidFill>
                <a:effectLst>
                  <a:outerShdw dist="17962" dir="2700000">
                    <a:srgbClr val="000000"/>
                  </a:outerShdw>
                </a:effectLst>
              </a:rPr>
              <a:t>Je to tak správně?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150400" y="5219998"/>
            <a:ext cx="2618997" cy="174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912516" y="2550124"/>
            <a:ext cx="1856881" cy="246672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15"/>
          <p:cNvSpPr txBox="1">
            <a:spLocks noGrp="1"/>
          </p:cNvSpPr>
          <p:nvPr>
            <p:ph type="subTitle" idx="4294967295"/>
          </p:nvPr>
        </p:nvSpPr>
        <p:spPr>
          <a:xfrm>
            <a:off x="0" y="900113"/>
            <a:ext cx="7056438" cy="1343025"/>
          </a:xfrm>
        </p:spPr>
        <p:txBody>
          <a:bodyPr/>
          <a:lstStyle/>
          <a:p>
            <a:pPr lvl="0"/>
            <a:r>
              <a:rPr lang="cs-CZ" dirty="0"/>
              <a:t>Zdroje: </a:t>
            </a:r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376016" y="1115541"/>
            <a:ext cx="45962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http://haridham.cz/cont/kalendar/kalendar.jpg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376016" y="89951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http://www.adam.cz/img/200802121339_hrajeme-si-s-Chrudimkou-foto_J_Zajicek.jpg</a:t>
            </a: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2376016" y="176361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http://www.zsvrbice.cz/images/miss-a-misak-2008/m-magdicka-a-hra-na-housle.jpg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2345992" y="26277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http://www.koprivnice.cz/mesto/koprivnicke_noviny/kopnoviny/KN0740/foto05.jpg</a:t>
            </a:r>
          </a:p>
        </p:txBody>
      </p:sp>
    </p:spTree>
    <p:extLst>
      <p:ext uri="{BB962C8B-B14F-4D97-AF65-F5344CB8AC3E}">
        <p14:creationId xmlns:p14="http://schemas.microsoft.com/office/powerpoint/2010/main" val="92531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93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65</TotalTime>
  <Words>193</Words>
  <Application>Microsoft Office PowerPoint</Application>
  <PresentationFormat>Vlastní</PresentationFormat>
  <Paragraphs>38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Dny v týdnu.</vt:lpstr>
      <vt:lpstr>Týden:</vt:lpstr>
      <vt:lpstr>Co víme o týdnu:</vt:lpstr>
      <vt:lpstr>Co budu dělat, když budu mít volno:</vt:lpstr>
      <vt:lpstr>Je to tak správně?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5</cp:revision>
  <dcterms:created xsi:type="dcterms:W3CDTF">2012-03-18T18:08:35Z</dcterms:created>
  <dcterms:modified xsi:type="dcterms:W3CDTF">2013-05-16T15:10:47Z</dcterms:modified>
</cp:coreProperties>
</file>