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1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2884D3-E627-456F-AF2F-FD08016A42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DA9EE9-8FAE-452F-92A4-5E25CB64316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3.jpeg"/><Relationship Id="rId7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10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kleni%C4%8Dka&amp;ctt=1" TargetMode="External"/><Relationship Id="rId7" Type="http://schemas.openxmlformats.org/officeDocument/2006/relationships/hyperlink" Target="http://office.microsoft.com/cs-cz/images/results.aspx?qu=d%C5%BEus&amp;ctt=1" TargetMode="External"/><Relationship Id="rId2" Type="http://schemas.openxmlformats.org/officeDocument/2006/relationships/hyperlink" Target="http://office.microsoft.com/cs-cz/images/results.aspx?ex=2&amp;qu=l%C3%A1he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bramb%C5%AFrky&amp;ctt=1" TargetMode="External"/><Relationship Id="rId5" Type="http://schemas.openxmlformats.org/officeDocument/2006/relationships/hyperlink" Target="http://office.microsoft.com/cs-cz/images/results.aspx?qu=kraj%C3%ADc&amp;ctt=1" TargetMode="External"/><Relationship Id="rId4" Type="http://schemas.openxmlformats.org/officeDocument/2006/relationships/hyperlink" Target="http://office.microsoft.com/cs-cz/images/results.aspx?qu=bochn%C3%ADk&amp;ctt=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abulka%20%C4%8Dokol%C3%A1dy&amp;ctt=1" TargetMode="External"/><Relationship Id="rId2" Type="http://schemas.openxmlformats.org/officeDocument/2006/relationships/hyperlink" Target="http://office.microsoft.com/cs-cz/images/results.aspx?qu=hrnek&amp;ctt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raj%C4%8Data&amp;ctt=1" TargetMode="External"/><Relationship Id="rId4" Type="http://schemas.openxmlformats.org/officeDocument/2006/relationships/hyperlink" Target="http://office.microsoft.com/cs-cz/images/results.aspx?qu=%C5%A1%C3%A1lek&amp;ctt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076" y="764704"/>
            <a:ext cx="7851648" cy="133732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COUNTABLE AND UNCOUNTABLE NOUNS</a:t>
            </a:r>
            <a:br>
              <a:rPr lang="cs-CZ" dirty="0" smtClean="0"/>
            </a:br>
            <a:r>
              <a:rPr lang="cs-CZ" sz="2000" dirty="0" smtClean="0"/>
              <a:t>Anotace: Materiál je určen pro žáky 7. ročníku a slouží k výkladu a procvičení nepočitatelných podstatných jmen – slovní zásoba: Potraviny a nápoje.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2276872"/>
            <a:ext cx="7854696" cy="309634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Název školy: ZŠ štětí, Ostrovní 300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Autor: Lenka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Pizúrová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Název materiálu: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VY_32_INOVACE_AJ.7.A+B.08_countable_and_uncountable_nouns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Název: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Countable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uncountable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nouns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(Food and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drinks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)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Vzdělávací oblast: Jazyk a jazyková komunikace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Vzdělávací obor: Cizí jazyk – anglický jazyk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Téma: Počitatelná a nepočitatelná podstatná jména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Ročník: 7.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Školní rok: 2011/2012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Datum: 30.01. 2012</a:t>
            </a:r>
            <a:br>
              <a:rPr lang="cs-CZ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Číslo operačního programu: CZ.1.07/1.4.00/21.1693</a:t>
            </a:r>
          </a:p>
          <a:p>
            <a:pPr algn="l"/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8152" cy="1152128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COUNTABLE NOUNS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11256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 smtClean="0"/>
              <a:t>Countable nouns = things we can </a:t>
            </a:r>
            <a:r>
              <a:rPr lang="en-GB" b="1" dirty="0" smtClean="0"/>
              <a:t>count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Can be singular or plural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can use indefinite article </a:t>
            </a:r>
            <a:r>
              <a:rPr lang="en-GB" b="1" dirty="0" smtClean="0"/>
              <a:t>a/an </a:t>
            </a:r>
            <a:r>
              <a:rPr lang="en-GB" dirty="0" smtClean="0"/>
              <a:t>with countable nouns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When a countable noun is singular, we must use a word like </a:t>
            </a:r>
            <a:r>
              <a:rPr lang="en-GB" b="1" dirty="0" smtClean="0"/>
              <a:t>a/the/my/this </a:t>
            </a:r>
            <a:r>
              <a:rPr lang="en-GB" dirty="0" smtClean="0"/>
              <a:t>with it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When a countable noun is plural, we can use it alone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can use </a:t>
            </a:r>
            <a:r>
              <a:rPr lang="en-GB" b="1" dirty="0" smtClean="0"/>
              <a:t>some </a:t>
            </a:r>
            <a:r>
              <a:rPr lang="en-GB" dirty="0" smtClean="0"/>
              <a:t>and </a:t>
            </a:r>
            <a:r>
              <a:rPr lang="en-GB" b="1" dirty="0" smtClean="0"/>
              <a:t>any </a:t>
            </a:r>
            <a:r>
              <a:rPr lang="en-GB" dirty="0" smtClean="0"/>
              <a:t>with countable nouns</a:t>
            </a:r>
            <a:r>
              <a:rPr lang="cs-CZ" dirty="0" smtClean="0"/>
              <a:t> (</a:t>
            </a:r>
            <a:r>
              <a:rPr lang="cs-CZ" dirty="0" err="1" smtClean="0"/>
              <a:t>when</a:t>
            </a:r>
            <a:r>
              <a:rPr lang="cs-CZ" smtClean="0"/>
              <a:t> in </a:t>
            </a:r>
            <a:r>
              <a:rPr lang="cs-CZ" dirty="0" err="1" smtClean="0"/>
              <a:t>plural</a:t>
            </a:r>
            <a:r>
              <a:rPr lang="cs-CZ" dirty="0" smtClean="0"/>
              <a:t>)</a:t>
            </a:r>
          </a:p>
          <a:p>
            <a:pPr>
              <a:lnSpc>
                <a:spcPct val="150000"/>
              </a:lnSpc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UNCOUNTABLE NOUNS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507288" cy="50405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Uncountable nouns are substances, concepts etc that we cannot divide into separate elements</a:t>
            </a:r>
            <a:r>
              <a:rPr lang="cs-CZ" dirty="0" smtClean="0"/>
              <a:t> - w</a:t>
            </a:r>
            <a:r>
              <a:rPr lang="en-US" dirty="0" smtClean="0"/>
              <a:t>e cannot "count" them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usually treat uncountable nouns as </a:t>
            </a:r>
            <a:r>
              <a:rPr lang="en-GB" b="1" dirty="0" smtClean="0"/>
              <a:t>singular</a:t>
            </a:r>
            <a:endParaRPr lang="cs-CZ" b="1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do not usually use the indefinite article</a:t>
            </a:r>
            <a:r>
              <a:rPr lang="cs-CZ" dirty="0" smtClean="0"/>
              <a:t> </a:t>
            </a:r>
            <a:r>
              <a:rPr lang="en-GB" b="1" dirty="0" smtClean="0"/>
              <a:t>a/an</a:t>
            </a:r>
            <a:r>
              <a:rPr lang="en-GB" dirty="0" smtClean="0"/>
              <a:t> with uncountable nouns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can use </a:t>
            </a:r>
            <a:r>
              <a:rPr lang="en-GB" b="1" dirty="0" smtClean="0"/>
              <a:t>some </a:t>
            </a:r>
            <a:r>
              <a:rPr lang="en-GB" dirty="0" smtClean="0"/>
              <a:t>and </a:t>
            </a:r>
            <a:r>
              <a:rPr lang="en-GB" b="1" dirty="0" smtClean="0"/>
              <a:t>any </a:t>
            </a:r>
            <a:r>
              <a:rPr lang="en-GB" dirty="0" smtClean="0"/>
              <a:t>with uncountable nouns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COUNTABLE x UNCOUNTABLE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COUNTABLE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cs-CZ" dirty="0" smtClean="0"/>
              <a:t>UNCOUNTABLE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We </a:t>
            </a:r>
            <a:r>
              <a:rPr lang="en-GB" sz="2400" b="1" dirty="0" smtClean="0"/>
              <a:t>can count </a:t>
            </a:r>
            <a:r>
              <a:rPr lang="en-GB" sz="2400" dirty="0" smtClean="0"/>
              <a:t>them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Can be </a:t>
            </a:r>
            <a:r>
              <a:rPr lang="en-GB" sz="2400" b="1" dirty="0" smtClean="0"/>
              <a:t>singular</a:t>
            </a:r>
            <a:r>
              <a:rPr lang="en-GB" sz="2400" dirty="0" smtClean="0"/>
              <a:t> or </a:t>
            </a:r>
            <a:r>
              <a:rPr lang="en-GB" sz="2400" b="1" dirty="0" smtClean="0"/>
              <a:t>plural</a:t>
            </a:r>
          </a:p>
          <a:p>
            <a:pPr>
              <a:lnSpc>
                <a:spcPct val="150000"/>
              </a:lnSpc>
            </a:pPr>
            <a:r>
              <a:rPr lang="en-GB" sz="2400" b="1" dirty="0" smtClean="0"/>
              <a:t>Can</a:t>
            </a:r>
            <a:r>
              <a:rPr lang="en-GB" sz="2400" dirty="0" smtClean="0"/>
              <a:t> be used with indefinite article a/an</a:t>
            </a:r>
            <a:endParaRPr lang="cs-CZ" sz="2400" dirty="0" smtClean="0"/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apple, orange, banana, cup</a:t>
            </a:r>
          </a:p>
          <a:p>
            <a:pPr>
              <a:lnSpc>
                <a:spcPct val="150000"/>
              </a:lnSpc>
            </a:pPr>
            <a:endParaRPr lang="cs-CZ" sz="2600" dirty="0" smtClean="0"/>
          </a:p>
          <a:p>
            <a:pPr>
              <a:lnSpc>
                <a:spcPct val="150000"/>
              </a:lnSpc>
            </a:pPr>
            <a:endParaRPr lang="en-GB" sz="26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We </a:t>
            </a:r>
            <a:r>
              <a:rPr lang="en-GB" sz="2400" b="1" dirty="0" smtClean="0"/>
              <a:t>can´t count </a:t>
            </a:r>
            <a:r>
              <a:rPr lang="en-GB" sz="2400" dirty="0" smtClean="0"/>
              <a:t>them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Do not have </a:t>
            </a:r>
            <a:r>
              <a:rPr lang="en-GB" sz="2400" b="1" dirty="0" smtClean="0"/>
              <a:t>plural</a:t>
            </a:r>
            <a:r>
              <a:rPr lang="en-GB" sz="2400" dirty="0" smtClean="0"/>
              <a:t> form</a:t>
            </a:r>
          </a:p>
          <a:p>
            <a:pPr>
              <a:lnSpc>
                <a:spcPct val="150000"/>
              </a:lnSpc>
            </a:pPr>
            <a:r>
              <a:rPr lang="en-GB" sz="2400" b="1" dirty="0" smtClean="0"/>
              <a:t>Can´t</a:t>
            </a:r>
            <a:r>
              <a:rPr lang="en-GB" sz="2400" dirty="0" smtClean="0"/>
              <a:t> be used with </a:t>
            </a:r>
            <a:r>
              <a:rPr lang="cs-CZ" sz="2400" dirty="0" smtClean="0"/>
              <a:t>in</a:t>
            </a:r>
            <a:r>
              <a:rPr lang="en-GB" sz="2400" dirty="0" smtClean="0"/>
              <a:t>definite article a/an</a:t>
            </a:r>
            <a:endParaRPr lang="cs-CZ" sz="2400" dirty="0" smtClean="0"/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milk, water, money, coffee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05800" cy="129840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/>
              <a:t>How can we count uncountable nouns</a:t>
            </a:r>
            <a:endParaRPr lang="en-GB" b="1" dirty="0"/>
          </a:p>
        </p:txBody>
      </p:sp>
      <p:pic>
        <p:nvPicPr>
          <p:cNvPr id="1026" name="Picture 2" descr="alkohol,nápoje,láhev vína,láhve,ořezané snímky,ořezané obrázky,pije,PNG,průhledné pozadí,bílá vína,ví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996952"/>
            <a:ext cx="1763687" cy="1223417"/>
          </a:xfrm>
          <a:prstGeom prst="rect">
            <a:avLst/>
          </a:prstGeom>
          <a:noFill/>
        </p:spPr>
      </p:pic>
      <p:pic>
        <p:nvPicPr>
          <p:cNvPr id="1028" name="Picture 4" descr="alkoholické nápoje,brýle,jídlo,koktejly,martini,nápoje,olivy,skleničky,skleničky na martin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25144"/>
            <a:ext cx="1440160" cy="1007393"/>
          </a:xfrm>
          <a:prstGeom prst="rect">
            <a:avLst/>
          </a:prstGeom>
          <a:noFill/>
        </p:spPr>
      </p:pic>
      <p:pic>
        <p:nvPicPr>
          <p:cNvPr id="1034" name="Picture 10" descr="džbánky,horké nápoje,hrnky na kávu,nápoje,páry,pití,šál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077072"/>
            <a:ext cx="1872208" cy="1655465"/>
          </a:xfrm>
          <a:prstGeom prst="rect">
            <a:avLst/>
          </a:prstGeom>
          <a:noFill/>
        </p:spPr>
      </p:pic>
      <p:pic>
        <p:nvPicPr>
          <p:cNvPr id="1036" name="Picture 12" descr="druhy káv,espresso,horký,iCLIPART,kouřící,nápoje,šálek a podšál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484784"/>
            <a:ext cx="1872208" cy="1439441"/>
          </a:xfrm>
          <a:prstGeom prst="rect">
            <a:avLst/>
          </a:prstGeom>
          <a:noFill/>
        </p:spPr>
      </p:pic>
      <p:pic>
        <p:nvPicPr>
          <p:cNvPr id="1044" name="Picture 20" descr="džusy,jablka,krabice,nádoby,nápoje,pití,potraviny,stolován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556792"/>
            <a:ext cx="1944216" cy="1439441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179512" y="5805264"/>
            <a:ext cx="4117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glass of</a:t>
            </a:r>
            <a:r>
              <a:rPr lang="cs-CZ" sz="2400" b="1" dirty="0" smtClean="0"/>
              <a:t> </a:t>
            </a:r>
            <a:r>
              <a:rPr lang="cs-CZ" sz="2400" dirty="0" smtClean="0"/>
              <a:t>(</a:t>
            </a:r>
            <a:r>
              <a:rPr lang="en-GB" sz="2400" dirty="0" smtClean="0"/>
              <a:t>juice, milk, water</a:t>
            </a:r>
            <a:r>
              <a:rPr lang="cs-CZ" sz="2400" dirty="0" smtClean="0"/>
              <a:t>)</a:t>
            </a:r>
            <a:endParaRPr lang="en-GB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27784" y="4149080"/>
            <a:ext cx="34364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bottle of</a:t>
            </a:r>
            <a:r>
              <a:rPr lang="cs-CZ" sz="2400" b="1" dirty="0" smtClean="0"/>
              <a:t> </a:t>
            </a:r>
            <a:r>
              <a:rPr lang="en-GB" sz="2400" dirty="0" smtClean="0"/>
              <a:t>(wine, milk, </a:t>
            </a:r>
          </a:p>
          <a:p>
            <a:r>
              <a:rPr lang="en-GB" sz="2400" dirty="0" smtClean="0"/>
              <a:t>water)</a:t>
            </a:r>
            <a:endParaRPr lang="en-GB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3068960"/>
            <a:ext cx="3044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box of</a:t>
            </a:r>
            <a:r>
              <a:rPr lang="cs-CZ" sz="2400" dirty="0" smtClean="0"/>
              <a:t> (</a:t>
            </a:r>
            <a:r>
              <a:rPr lang="en-GB" sz="2400" dirty="0" smtClean="0"/>
              <a:t>juice, milk</a:t>
            </a:r>
            <a:r>
              <a:rPr lang="cs-CZ" sz="2400" dirty="0" smtClean="0"/>
              <a:t>)</a:t>
            </a:r>
            <a:endParaRPr lang="en-GB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2924944"/>
            <a:ext cx="17449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cup of</a:t>
            </a:r>
            <a:endParaRPr lang="cs-CZ" sz="2400" b="1" dirty="0" smtClean="0"/>
          </a:p>
          <a:p>
            <a:r>
              <a:rPr lang="cs-CZ" sz="2400" dirty="0" smtClean="0"/>
              <a:t>(</a:t>
            </a:r>
            <a:r>
              <a:rPr lang="en-GB" sz="2400" dirty="0" smtClean="0"/>
              <a:t>tea, coffee</a:t>
            </a:r>
            <a:r>
              <a:rPr lang="cs-CZ" sz="2400" dirty="0" smtClean="0"/>
              <a:t>)</a:t>
            </a:r>
            <a:endParaRPr lang="en-GB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72200" y="5589240"/>
            <a:ext cx="22364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mug of</a:t>
            </a:r>
            <a:endParaRPr lang="cs-CZ" sz="2400" b="1" dirty="0" smtClean="0"/>
          </a:p>
          <a:p>
            <a:r>
              <a:rPr lang="cs-CZ" sz="2400" dirty="0" smtClean="0"/>
              <a:t>(</a:t>
            </a:r>
            <a:r>
              <a:rPr lang="en-GB" sz="2400" dirty="0" smtClean="0"/>
              <a:t>tea</a:t>
            </a:r>
            <a:r>
              <a:rPr lang="cs-CZ" sz="2400" dirty="0" smtClean="0"/>
              <a:t>, </a:t>
            </a:r>
            <a:r>
              <a:rPr lang="en-GB" sz="2400" dirty="0" smtClean="0"/>
              <a:t>chocolate</a:t>
            </a:r>
            <a:r>
              <a:rPr lang="cs-CZ" sz="2400" dirty="0" smtClean="0"/>
              <a:t>)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err="1" smtClean="0"/>
              <a:t>How</a:t>
            </a:r>
            <a:r>
              <a:rPr lang="cs-CZ" b="1" dirty="0" smtClean="0"/>
              <a:t> </a:t>
            </a:r>
            <a:r>
              <a:rPr lang="cs-CZ" b="1" dirty="0" err="1" smtClean="0"/>
              <a:t>can</a:t>
            </a:r>
            <a:r>
              <a:rPr lang="cs-CZ" b="1" dirty="0" smtClean="0"/>
              <a:t> </a:t>
            </a:r>
            <a:r>
              <a:rPr lang="cs-CZ" b="1" dirty="0" err="1" smtClean="0"/>
              <a:t>we</a:t>
            </a:r>
            <a:r>
              <a:rPr lang="cs-CZ" b="1" dirty="0" smtClean="0"/>
              <a:t> </a:t>
            </a:r>
            <a:r>
              <a:rPr lang="cs-CZ" b="1" dirty="0" err="1" smtClean="0"/>
              <a:t>count</a:t>
            </a:r>
            <a:r>
              <a:rPr lang="cs-CZ" b="1" dirty="0" smtClean="0"/>
              <a:t> </a:t>
            </a:r>
            <a:r>
              <a:rPr lang="cs-CZ" b="1" dirty="0" err="1" smtClean="0"/>
              <a:t>uncountable</a:t>
            </a:r>
            <a:r>
              <a:rPr lang="cs-CZ" b="1" dirty="0" smtClean="0"/>
              <a:t> </a:t>
            </a:r>
            <a:r>
              <a:rPr lang="cs-CZ" b="1" dirty="0" err="1" smtClean="0"/>
              <a:t>nouns</a:t>
            </a:r>
            <a:r>
              <a:rPr lang="cs-CZ" b="1" dirty="0" smtClean="0"/>
              <a:t>?</a:t>
            </a:r>
            <a:endParaRPr lang="cs-CZ" b="1" dirty="0"/>
          </a:p>
        </p:txBody>
      </p:sp>
      <p:pic>
        <p:nvPicPr>
          <p:cNvPr id="3" name="Picture 6" descr="pečené zboží,chleby,ořezané snímky,ořezané obrázky,jídlo,bochníky chleba,bochníky,PNG,průhledné pozad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132856"/>
            <a:ext cx="1584175" cy="1439441"/>
          </a:xfrm>
          <a:prstGeom prst="rect">
            <a:avLst/>
          </a:prstGeom>
          <a:noFill/>
        </p:spPr>
      </p:pic>
      <p:pic>
        <p:nvPicPr>
          <p:cNvPr id="4" name="Picture 8" descr="krajíce chleba,ořezané snímky,ořezané obrázky,jídlo,PNG,sendvičový chléb,sendvičové chleby,nakrájený chleba,plátky,krajíčky chleba,toast,toasty,průhledné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581128"/>
            <a:ext cx="1656184" cy="1727473"/>
          </a:xfrm>
          <a:prstGeom prst="rect">
            <a:avLst/>
          </a:prstGeom>
          <a:noFill/>
        </p:spPr>
      </p:pic>
      <p:pic>
        <p:nvPicPr>
          <p:cNvPr id="5" name="Picture 16" descr="jídlo,konzervované potraviny,nakládaná rajčata,potraviny v konzervách,stol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276872"/>
            <a:ext cx="1656184" cy="1439441"/>
          </a:xfrm>
          <a:prstGeom prst="rect">
            <a:avLst/>
          </a:prstGeom>
          <a:noFill/>
        </p:spPr>
      </p:pic>
      <p:pic>
        <p:nvPicPr>
          <p:cNvPr id="6" name="Picture 14" descr="bonbóny,čokolády,jídlo,sladkosti,tyčink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437112"/>
            <a:ext cx="1944216" cy="1511449"/>
          </a:xfrm>
          <a:prstGeom prst="rect">
            <a:avLst/>
          </a:prstGeom>
          <a:noFill/>
        </p:spPr>
      </p:pic>
      <p:pic>
        <p:nvPicPr>
          <p:cNvPr id="7" name="Picture 18" descr="bramborové lupínky,brambůrky,přesnídávky,stolování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212976"/>
            <a:ext cx="1800200" cy="158345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51520" y="3429000"/>
            <a:ext cx="245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loaf of </a:t>
            </a:r>
            <a:r>
              <a:rPr lang="en-GB" sz="2400" dirty="0" smtClean="0"/>
              <a:t>(bread)</a:t>
            </a:r>
            <a:endParaRPr lang="en-GB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6093296"/>
            <a:ext cx="3328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slice of </a:t>
            </a:r>
            <a:r>
              <a:rPr lang="en-GB" sz="2400" dirty="0" smtClean="0"/>
              <a:t>(bread, toast)</a:t>
            </a:r>
            <a:endParaRPr lang="en-GB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87824" y="4725144"/>
            <a:ext cx="285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packet of</a:t>
            </a:r>
            <a:r>
              <a:rPr lang="en-GB" sz="2400" dirty="0" smtClean="0"/>
              <a:t> (c</a:t>
            </a:r>
            <a:r>
              <a:rPr lang="cs-CZ" sz="2400" dirty="0" err="1" smtClean="0"/>
              <a:t>risps</a:t>
            </a:r>
            <a:r>
              <a:rPr lang="en-GB" sz="2400" dirty="0" smtClean="0"/>
              <a:t>)</a:t>
            </a:r>
            <a:endParaRPr lang="en-GB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44208" y="3645024"/>
            <a:ext cx="27273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A tin of</a:t>
            </a:r>
            <a:r>
              <a:rPr lang="en-GB" sz="2400" dirty="0" smtClean="0"/>
              <a:t> (tomatoes,</a:t>
            </a:r>
          </a:p>
          <a:p>
            <a:r>
              <a:rPr lang="en-GB" sz="2400" dirty="0" smtClean="0"/>
              <a:t> beans)</a:t>
            </a:r>
            <a:endParaRPr lang="en-GB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67315" y="6021288"/>
            <a:ext cx="2876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 bar </a:t>
            </a:r>
            <a:r>
              <a:rPr lang="cs-CZ" sz="2400" b="1" dirty="0" err="1" smtClean="0"/>
              <a:t>of</a:t>
            </a:r>
            <a:r>
              <a:rPr lang="cs-CZ" sz="2400" dirty="0" smtClean="0"/>
              <a:t> (</a:t>
            </a:r>
            <a:r>
              <a:rPr lang="cs-CZ" sz="2400" dirty="0" err="1" smtClean="0"/>
              <a:t>chocolate</a:t>
            </a:r>
            <a:r>
              <a:rPr lang="cs-CZ" sz="2400" dirty="0" smtClean="0"/>
              <a:t>)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305800" cy="1143000"/>
          </a:xfrm>
        </p:spPr>
        <p:txBody>
          <a:bodyPr/>
          <a:lstStyle/>
          <a:p>
            <a:pPr algn="ctr"/>
            <a:r>
              <a:rPr lang="cs-CZ" b="1" dirty="0" smtClean="0"/>
              <a:t>PRACTICE</a:t>
            </a:r>
            <a:endParaRPr lang="cs-CZ" b="1" dirty="0"/>
          </a:p>
        </p:txBody>
      </p:sp>
      <p:pic>
        <p:nvPicPr>
          <p:cNvPr id="3" name="Picture 20" descr="džusy,jablka,krabice,nádoby,nápoje,pití,potraviny,stolov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1619672" cy="1151409"/>
          </a:xfrm>
          <a:prstGeom prst="rect">
            <a:avLst/>
          </a:prstGeom>
          <a:noFill/>
        </p:spPr>
      </p:pic>
      <p:pic>
        <p:nvPicPr>
          <p:cNvPr id="4" name="Picture 20" descr="džusy,jablka,krabice,nádoby,nápoje,pití,potraviny,stolov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16832"/>
            <a:ext cx="1728192" cy="1223417"/>
          </a:xfrm>
          <a:prstGeom prst="rect">
            <a:avLst/>
          </a:prstGeom>
          <a:noFill/>
        </p:spPr>
      </p:pic>
      <p:pic>
        <p:nvPicPr>
          <p:cNvPr id="5" name="Picture 18" descr="bramborové lupínky,brambůrky,přesnídávky,stolová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844824"/>
            <a:ext cx="1512168" cy="1295425"/>
          </a:xfrm>
          <a:prstGeom prst="rect">
            <a:avLst/>
          </a:prstGeom>
          <a:noFill/>
        </p:spPr>
      </p:pic>
      <p:pic>
        <p:nvPicPr>
          <p:cNvPr id="6" name="Picture 2" descr="alkohol,nápoje,láhev vína,láhve,ořezané snímky,ořezané obrázky,pije,PNG,průhledné pozadí,bílá vína,ví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356992"/>
            <a:ext cx="1763687" cy="1223417"/>
          </a:xfrm>
          <a:prstGeom prst="rect">
            <a:avLst/>
          </a:prstGeom>
          <a:noFill/>
        </p:spPr>
      </p:pic>
      <p:pic>
        <p:nvPicPr>
          <p:cNvPr id="7" name="Picture 2" descr="alkohol,nápoje,láhev vína,láhve,ořezané snímky,ořezané obrázky,pije,PNG,průhledné pozadí,bílá vína,ví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356992"/>
            <a:ext cx="1763687" cy="1223417"/>
          </a:xfrm>
          <a:prstGeom prst="rect">
            <a:avLst/>
          </a:prstGeom>
          <a:noFill/>
        </p:spPr>
      </p:pic>
      <p:pic>
        <p:nvPicPr>
          <p:cNvPr id="8" name="Picture 2" descr="alkohol,nápoje,láhev vína,láhve,ořezané snímky,ořezané obrázky,pije,PNG,průhledné pozadí,bílá vína,ví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6992"/>
            <a:ext cx="1763687" cy="1223417"/>
          </a:xfrm>
          <a:prstGeom prst="rect">
            <a:avLst/>
          </a:prstGeom>
          <a:noFill/>
        </p:spPr>
      </p:pic>
      <p:pic>
        <p:nvPicPr>
          <p:cNvPr id="9" name="Picture 8" descr="krajíce chleba,ořezané snímky,ořezané obrázky,jídlo,PNG,sendvičový chléb,sendvičové chleby,nakrájený chleba,plátky,krajíčky chleba,toast,toasty,průhledné pozad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284984"/>
            <a:ext cx="1656184" cy="1727473"/>
          </a:xfrm>
          <a:prstGeom prst="rect">
            <a:avLst/>
          </a:prstGeom>
          <a:noFill/>
        </p:spPr>
      </p:pic>
      <p:pic>
        <p:nvPicPr>
          <p:cNvPr id="10" name="Picture 4" descr="alkoholické nápoje,brýle,jídlo,koktejly,martini,nápoje,olivy,skleničky,skleničky na martin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085184"/>
            <a:ext cx="1440160" cy="1007393"/>
          </a:xfrm>
          <a:prstGeom prst="rect">
            <a:avLst/>
          </a:prstGeom>
          <a:noFill/>
        </p:spPr>
      </p:pic>
      <p:pic>
        <p:nvPicPr>
          <p:cNvPr id="11" name="Picture 10" descr="džbánky,horké nápoje,hrnky na kávu,nápoje,páry,pití,šálk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4725144"/>
            <a:ext cx="1872208" cy="1655465"/>
          </a:xfrm>
          <a:prstGeom prst="rect">
            <a:avLst/>
          </a:prstGeom>
          <a:noFill/>
        </p:spPr>
      </p:pic>
      <p:pic>
        <p:nvPicPr>
          <p:cNvPr id="12" name="Picture 10" descr="džbánky,horké nápoje,hrnky na kávu,nápoje,páry,pití,šálk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725144"/>
            <a:ext cx="1872208" cy="1655465"/>
          </a:xfrm>
          <a:prstGeom prst="rect">
            <a:avLst/>
          </a:prstGeom>
          <a:noFill/>
        </p:spPr>
      </p:pic>
      <p:pic>
        <p:nvPicPr>
          <p:cNvPr id="13" name="Picture 12" descr="druhy káv,espresso,horký,iCLIPART,kouřící,nápoje,šálek a podšále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5085184"/>
            <a:ext cx="1872208" cy="1439441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4283968" y="2132856"/>
            <a:ext cx="48549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Two boxes of orange juice, a packet </a:t>
            </a:r>
          </a:p>
          <a:p>
            <a:r>
              <a:rPr lang="en-GB" sz="2400" dirty="0" smtClean="0"/>
              <a:t>of crisps</a:t>
            </a:r>
            <a:endParaRPr lang="en-GB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3717032"/>
            <a:ext cx="36985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Three bottles of wine,</a:t>
            </a:r>
            <a:r>
              <a:rPr lang="cs-CZ" sz="2400" dirty="0" smtClean="0"/>
              <a:t> </a:t>
            </a:r>
            <a:r>
              <a:rPr lang="en-GB" sz="2400" dirty="0" smtClean="0"/>
              <a:t>two </a:t>
            </a:r>
          </a:p>
          <a:p>
            <a:r>
              <a:rPr lang="en-GB" sz="2400" dirty="0" smtClean="0"/>
              <a:t>slices of bread </a:t>
            </a:r>
            <a:endParaRPr lang="en-GB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5445224"/>
            <a:ext cx="23554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A glass of wine, </a:t>
            </a:r>
          </a:p>
          <a:p>
            <a:r>
              <a:rPr lang="en-GB" sz="2400" dirty="0" smtClean="0"/>
              <a:t>two mugs of tea,</a:t>
            </a:r>
          </a:p>
          <a:p>
            <a:r>
              <a:rPr lang="cs-CZ" sz="2400" dirty="0" smtClean="0"/>
              <a:t>a</a:t>
            </a:r>
            <a:r>
              <a:rPr lang="en-GB" sz="2400" dirty="0" smtClean="0"/>
              <a:t> cup of coffee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05800" cy="1143000"/>
          </a:xfrm>
        </p:spPr>
        <p:txBody>
          <a:bodyPr/>
          <a:lstStyle/>
          <a:p>
            <a:pPr algn="ctr"/>
            <a:r>
              <a:rPr lang="cs-CZ" b="1" dirty="0" smtClean="0"/>
              <a:t>PRACTICE MORE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628800"/>
            <a:ext cx="16866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bottle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204864"/>
            <a:ext cx="1232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tin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780928"/>
            <a:ext cx="1776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packet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356992"/>
            <a:ext cx="1295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bar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3861048"/>
            <a:ext cx="13344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cup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4437112"/>
            <a:ext cx="1469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mug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4941168"/>
            <a:ext cx="1459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slice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5445224"/>
            <a:ext cx="1387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A loaf of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2636912"/>
            <a:ext cx="86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milk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4149080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crisps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5589240"/>
            <a:ext cx="1544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tomatoes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99992" y="3356992"/>
            <a:ext cx="1587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chocolate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72000" y="5013176"/>
            <a:ext cx="1058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coffee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00192" y="5373216"/>
            <a:ext cx="630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tea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660232" y="2996952"/>
            <a:ext cx="910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toast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4005064"/>
            <a:ext cx="10215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bread</a:t>
            </a:r>
            <a:endParaRPr lang="en-GB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646 -0.00185 L -0.21146 0.28578 L -0.46146 0.28578 L -0.33646 -0.00185 Z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879 -0.1593 C -0.32101 -0.1593 -0.37813 -0.08462 -0.37813 0.00717 C -0.37813 0.09896 -0.32101 0.17364 -0.24879 0.17364 C -0.17674 0.17364 -0.11823 0.09896 -0.11823 0.00717 C -0.11823 -0.08462 -0.17674 -0.1593 -0.24879 -0.1593 Z " pathEditMode="fixed" rAng="0" ptsTypes="fffff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587 -0.2037 C -0.38559 -0.18775 -0.3941 -0.17064 -0.39913 -0.15191 C -0.42187 -0.06428 -0.38594 0.02867 -0.32049 0.05965 C -0.25642 0.08879 -0.18576 0.04416 -0.16285 -0.04347 C -0.15799 -0.0622 -0.1559 -0.08208 -0.15608 -0.10197 C -0.18854 -0.05087 -0.24184 -0.0289 -0.29167 -0.05295 C -0.34271 -0.07607 -0.37448 -0.13757 -0.37587 -0.2037 Z " pathEditMode="fixed" rAng="-4255219" ptsTypes="fffffff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53 -0.49827 L -0.29253 -0.69411 L -0.04253 -0.49827 L -0.29253 -0.49827 Z " pathEditMode="fixed" rAng="0" ptsTypes="FFFF">
                                      <p:cBhvr>
                                        <p:cTn id="2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48 -0.16255 L -0.2198 -0.27445 L -0.0948 -0.16255 L -0.2198 -0.05064 L -0.3448 -0.16255 Z " pathEditMode="fixed" rAng="0" ptsTypes="FFFFF">
                                      <p:cBhvr>
                                        <p:cTn id="2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115 -0.13132 L -0.49115 -0.32716 L -0.24115 -0.13132 L -0.49115 -0.13132 Z " pathEditMode="fixed" rAng="0" ptsTypes="FFFF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5381 0.29179 C -0.51979 0.2904 -0.48888 0.27722 -0.46874 0.25456 C -0.46788 0.25456 -0.44079 0.21849 -0.44184 0.21849 C -0.42673 0.19861 -0.40572 0.18659 -0.38385 0.18659 C -0.33975 0.18659 -0.30486 0.23329 -0.30381 0.29179 C -0.30486 0.35029 -0.33975 0.39699 -0.38385 0.39699 C -0.40572 0.39699 -0.42673 0.38497 -0.44184 0.36508 C -0.44079 0.36508 -0.46788 0.32902 -0.46874 0.32902 C -0.48888 0.30636 -0.51979 0.29318 -0.55381 0.29179 Z " pathEditMode="fixed" rAng="16200000" ptsTypes="fffffffff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677 0.23769 C -0.53767 0.18705 -0.4927 0.15514 -0.4427 0.15514 C -0.3927 0.15514 -0.34774 0.18705 -0.3177 0.23769 C -0.34774 0.28832 -0.3927 0.32023 -0.4427 0.32023 C -0.4927 0.32023 -0.53767 0.28832 -0.5677 0.23769 Z " pathEditMode="fixed" rAng="0" ptsTypes="fffff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METODICKÝ NÁVOD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slouží k výkladu počitatelných a nepočitatelných podstatných jmen, rozdílu mezi nimi a procvičení.</a:t>
            </a:r>
          </a:p>
          <a:p>
            <a:r>
              <a:rPr lang="cs-CZ" dirty="0" smtClean="0"/>
              <a:t>Materiál je zaměřen na slovní zásobu „Potraviny a nápoje“</a:t>
            </a:r>
          </a:p>
          <a:p>
            <a:r>
              <a:rPr lang="cs-CZ" dirty="0" smtClean="0"/>
              <a:t>Procvičení – první slide na procvičení – žáci pojmenují, co je na obrázcích, po </a:t>
            </a:r>
            <a:r>
              <a:rPr lang="cs-CZ" dirty="0" err="1" smtClean="0"/>
              <a:t>pokliknutí</a:t>
            </a:r>
            <a:r>
              <a:rPr lang="cs-CZ" dirty="0" smtClean="0"/>
              <a:t> se objeví správné řešení; druhý slide na procvičení – žáci vyberou správné dokončení (po </a:t>
            </a:r>
            <a:r>
              <a:rPr lang="cs-CZ" dirty="0" err="1" smtClean="0"/>
              <a:t>pokliknutí</a:t>
            </a:r>
            <a:r>
              <a:rPr lang="cs-CZ" dirty="0" smtClean="0"/>
              <a:t> na příslušnou část, kterou je třeba dokončit, „připluje“ její správný konec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ctr"/>
            <a:r>
              <a:rPr lang="cs-CZ" b="1" dirty="0" smtClean="0"/>
              <a:t>ODKAZY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805264"/>
          </a:xfrm>
        </p:spPr>
        <p:txBody>
          <a:bodyPr>
            <a:noAutofit/>
          </a:bodyPr>
          <a:lstStyle/>
          <a:p>
            <a:r>
              <a:rPr lang="cs-CZ" sz="2000" dirty="0" smtClean="0"/>
              <a:t>Klipart </a:t>
            </a:r>
            <a:r>
              <a:rPr lang="en-US" sz="2000" dirty="0" smtClean="0"/>
              <a:t>[</a:t>
            </a:r>
            <a:r>
              <a:rPr lang="cs-CZ" sz="2000" dirty="0" smtClean="0"/>
              <a:t>on-line</a:t>
            </a:r>
            <a:r>
              <a:rPr lang="en-US" sz="2000" dirty="0" smtClean="0"/>
              <a:t>]</a:t>
            </a:r>
            <a:r>
              <a:rPr lang="cs-CZ" sz="2000" dirty="0" smtClean="0"/>
              <a:t>. 2011 </a:t>
            </a:r>
            <a:r>
              <a:rPr lang="en-US" sz="2000" dirty="0" smtClean="0"/>
              <a:t>[</a:t>
            </a:r>
            <a:r>
              <a:rPr lang="cs-CZ" sz="2000" dirty="0" smtClean="0"/>
              <a:t>cit. 2011-01-29</a:t>
            </a:r>
            <a:r>
              <a:rPr lang="en-US" sz="2000" dirty="0" smtClean="0"/>
              <a:t>]</a:t>
            </a:r>
            <a:r>
              <a:rPr lang="cs-CZ" sz="2000" dirty="0" smtClean="0"/>
              <a:t>. Dostupný z www: </a:t>
            </a:r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http://office.</a:t>
            </a:r>
            <a:r>
              <a:rPr lang="cs-CZ" sz="2000" dirty="0" err="1" smtClean="0">
                <a:hlinkClick r:id="rId2"/>
              </a:rPr>
              <a:t>microsoft.com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images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results.aspx</a:t>
            </a:r>
            <a:r>
              <a:rPr lang="cs-CZ" sz="2000" dirty="0" smtClean="0">
                <a:hlinkClick r:id="rId2"/>
              </a:rPr>
              <a:t>?ex=2&amp;</a:t>
            </a:r>
            <a:r>
              <a:rPr lang="cs-CZ" sz="2000" dirty="0" err="1" smtClean="0">
                <a:hlinkClick r:id="rId2"/>
              </a:rPr>
              <a:t>qu</a:t>
            </a:r>
            <a:r>
              <a:rPr lang="cs-CZ" sz="2000" dirty="0" smtClean="0">
                <a:hlinkClick r:id="rId2"/>
              </a:rPr>
              <a:t>=l%C3%A1hev#</a:t>
            </a:r>
            <a:r>
              <a:rPr lang="cs-CZ" sz="2000" dirty="0" err="1" smtClean="0">
                <a:hlinkClick r:id="rId2"/>
              </a:rPr>
              <a:t>ai</a:t>
            </a:r>
            <a:r>
              <a:rPr lang="cs-CZ" sz="2000" dirty="0" smtClean="0">
                <a:hlinkClick r:id="rId2"/>
              </a:rPr>
              <a:t>:MC900441742|</a:t>
            </a:r>
            <a:r>
              <a:rPr lang="cs-CZ" sz="2000" dirty="0" err="1" smtClean="0">
                <a:hlinkClick r:id="rId2"/>
              </a:rPr>
              <a:t>mt</a:t>
            </a:r>
            <a:r>
              <a:rPr lang="cs-CZ" sz="2000" dirty="0" smtClean="0">
                <a:hlinkClick r:id="rId2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http://office.</a:t>
            </a:r>
            <a:r>
              <a:rPr lang="cs-CZ" sz="2000" dirty="0" err="1" smtClean="0">
                <a:hlinkClick r:id="rId3"/>
              </a:rPr>
              <a:t>microsoft.com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cs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images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results.aspx</a:t>
            </a:r>
            <a:r>
              <a:rPr lang="cs-CZ" sz="2000" dirty="0" smtClean="0">
                <a:hlinkClick r:id="rId3"/>
              </a:rPr>
              <a:t>?</a:t>
            </a:r>
            <a:r>
              <a:rPr lang="cs-CZ" sz="2000" dirty="0" err="1" smtClean="0">
                <a:hlinkClick r:id="rId3"/>
              </a:rPr>
              <a:t>qu</a:t>
            </a:r>
            <a:r>
              <a:rPr lang="cs-CZ" sz="2000" dirty="0" smtClean="0">
                <a:hlinkClick r:id="rId3"/>
              </a:rPr>
              <a:t>=skleni%C4%8Dka&amp;</a:t>
            </a:r>
            <a:r>
              <a:rPr lang="cs-CZ" sz="2000" dirty="0" err="1" smtClean="0">
                <a:hlinkClick r:id="rId3"/>
              </a:rPr>
              <a:t>ctt</a:t>
            </a:r>
            <a:r>
              <a:rPr lang="cs-CZ" sz="2000" dirty="0" smtClean="0">
                <a:hlinkClick r:id="rId3"/>
              </a:rPr>
              <a:t>=1#</a:t>
            </a:r>
            <a:r>
              <a:rPr lang="cs-CZ" sz="2000" dirty="0" err="1" smtClean="0">
                <a:hlinkClick r:id="rId3"/>
              </a:rPr>
              <a:t>ai</a:t>
            </a:r>
            <a:r>
              <a:rPr lang="cs-CZ" sz="2000" dirty="0" smtClean="0">
                <a:hlinkClick r:id="rId3"/>
              </a:rPr>
              <a:t>:MC900333070|</a:t>
            </a:r>
            <a:r>
              <a:rPr lang="cs-CZ" sz="2000" dirty="0" err="1" smtClean="0">
                <a:hlinkClick r:id="rId3"/>
              </a:rPr>
              <a:t>mt</a:t>
            </a:r>
            <a:r>
              <a:rPr lang="cs-CZ" sz="2000" dirty="0" smtClean="0">
                <a:hlinkClick r:id="rId3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http://office.</a:t>
            </a:r>
            <a:r>
              <a:rPr lang="cs-CZ" sz="2000" dirty="0" err="1" smtClean="0">
                <a:hlinkClick r:id="rId4"/>
              </a:rPr>
              <a:t>microsoft.com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cs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results.aspx</a:t>
            </a:r>
            <a:r>
              <a:rPr lang="cs-CZ" sz="2000" dirty="0" smtClean="0">
                <a:hlinkClick r:id="rId4"/>
              </a:rPr>
              <a:t>?</a:t>
            </a:r>
            <a:r>
              <a:rPr lang="cs-CZ" sz="2000" dirty="0" err="1" smtClean="0">
                <a:hlinkClick r:id="rId4"/>
              </a:rPr>
              <a:t>qu</a:t>
            </a:r>
            <a:r>
              <a:rPr lang="cs-CZ" sz="2000" dirty="0" smtClean="0">
                <a:hlinkClick r:id="rId4"/>
              </a:rPr>
              <a:t>=</a:t>
            </a:r>
            <a:r>
              <a:rPr lang="cs-CZ" sz="2000" dirty="0" err="1" smtClean="0">
                <a:hlinkClick r:id="rId4"/>
              </a:rPr>
              <a:t>bochn</a:t>
            </a:r>
            <a:r>
              <a:rPr lang="cs-CZ" sz="2000" dirty="0" smtClean="0">
                <a:hlinkClick r:id="rId4"/>
              </a:rPr>
              <a:t>%C3%</a:t>
            </a:r>
            <a:r>
              <a:rPr lang="cs-CZ" sz="2000" dirty="0" err="1" smtClean="0">
                <a:hlinkClick r:id="rId4"/>
              </a:rPr>
              <a:t>ADk</a:t>
            </a:r>
            <a:r>
              <a:rPr lang="cs-CZ" sz="2000" dirty="0" smtClean="0">
                <a:hlinkClick r:id="rId4"/>
              </a:rPr>
              <a:t>&amp;</a:t>
            </a:r>
            <a:r>
              <a:rPr lang="cs-CZ" sz="2000" dirty="0" err="1" smtClean="0">
                <a:hlinkClick r:id="rId4"/>
              </a:rPr>
              <a:t>ctt</a:t>
            </a:r>
            <a:r>
              <a:rPr lang="cs-CZ" sz="2000" dirty="0" smtClean="0">
                <a:hlinkClick r:id="rId4"/>
              </a:rPr>
              <a:t>=1#</a:t>
            </a:r>
            <a:r>
              <a:rPr lang="cs-CZ" sz="2000" dirty="0" err="1" smtClean="0">
                <a:hlinkClick r:id="rId4"/>
              </a:rPr>
              <a:t>ai</a:t>
            </a:r>
            <a:r>
              <a:rPr lang="cs-CZ" sz="2000" dirty="0" smtClean="0">
                <a:hlinkClick r:id="rId4"/>
              </a:rPr>
              <a:t>:MC900441777|</a:t>
            </a:r>
            <a:r>
              <a:rPr lang="cs-CZ" sz="2000" dirty="0" err="1" smtClean="0">
                <a:hlinkClick r:id="rId4"/>
              </a:rPr>
              <a:t>mt</a:t>
            </a:r>
            <a:r>
              <a:rPr lang="cs-CZ" sz="2000" dirty="0" smtClean="0">
                <a:hlinkClick r:id="rId4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http://office.</a:t>
            </a:r>
            <a:r>
              <a:rPr lang="cs-CZ" sz="2000" dirty="0" err="1" smtClean="0">
                <a:hlinkClick r:id="rId5"/>
              </a:rPr>
              <a:t>microsoft.com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cs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images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results.aspx</a:t>
            </a:r>
            <a:r>
              <a:rPr lang="cs-CZ" sz="2000" dirty="0" smtClean="0">
                <a:hlinkClick r:id="rId5"/>
              </a:rPr>
              <a:t>?</a:t>
            </a:r>
            <a:r>
              <a:rPr lang="cs-CZ" sz="2000" dirty="0" err="1" smtClean="0">
                <a:hlinkClick r:id="rId5"/>
              </a:rPr>
              <a:t>qu</a:t>
            </a:r>
            <a:r>
              <a:rPr lang="cs-CZ" sz="2000" dirty="0" smtClean="0">
                <a:hlinkClick r:id="rId5"/>
              </a:rPr>
              <a:t>=kraj%C3%</a:t>
            </a:r>
            <a:r>
              <a:rPr lang="cs-CZ" sz="2000" dirty="0" err="1" smtClean="0">
                <a:hlinkClick r:id="rId5"/>
              </a:rPr>
              <a:t>ADc</a:t>
            </a:r>
            <a:r>
              <a:rPr lang="cs-CZ" sz="2000" dirty="0" smtClean="0">
                <a:hlinkClick r:id="rId5"/>
              </a:rPr>
              <a:t>&amp;</a:t>
            </a:r>
            <a:r>
              <a:rPr lang="cs-CZ" sz="2000" dirty="0" err="1" smtClean="0">
                <a:hlinkClick r:id="rId5"/>
              </a:rPr>
              <a:t>ctt</a:t>
            </a:r>
            <a:r>
              <a:rPr lang="cs-CZ" sz="2000" dirty="0" smtClean="0">
                <a:hlinkClick r:id="rId5"/>
              </a:rPr>
              <a:t>=1#</a:t>
            </a:r>
            <a:r>
              <a:rPr lang="cs-CZ" sz="2000" dirty="0" err="1" smtClean="0">
                <a:hlinkClick r:id="rId5"/>
              </a:rPr>
              <a:t>ai</a:t>
            </a:r>
            <a:r>
              <a:rPr lang="cs-CZ" sz="2000" dirty="0" smtClean="0">
                <a:hlinkClick r:id="rId5"/>
              </a:rPr>
              <a:t>:MC900441778|</a:t>
            </a:r>
            <a:r>
              <a:rPr lang="cs-CZ" sz="2000" dirty="0" err="1" smtClean="0">
                <a:hlinkClick r:id="rId5"/>
              </a:rPr>
              <a:t>mt</a:t>
            </a:r>
            <a:r>
              <a:rPr lang="cs-CZ" sz="2000" dirty="0" smtClean="0">
                <a:hlinkClick r:id="rId5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http://office.</a:t>
            </a:r>
            <a:r>
              <a:rPr lang="cs-CZ" sz="2000" dirty="0" err="1" smtClean="0">
                <a:hlinkClick r:id="rId6"/>
              </a:rPr>
              <a:t>microsoft.com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cs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cz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images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results.aspx</a:t>
            </a:r>
            <a:r>
              <a:rPr lang="cs-CZ" sz="2000" dirty="0" smtClean="0">
                <a:hlinkClick r:id="rId6"/>
              </a:rPr>
              <a:t>?</a:t>
            </a:r>
            <a:r>
              <a:rPr lang="cs-CZ" sz="2000" dirty="0" err="1" smtClean="0">
                <a:hlinkClick r:id="rId6"/>
              </a:rPr>
              <a:t>qu</a:t>
            </a:r>
            <a:r>
              <a:rPr lang="cs-CZ" sz="2000" dirty="0" smtClean="0">
                <a:hlinkClick r:id="rId6"/>
              </a:rPr>
              <a:t>=</a:t>
            </a:r>
            <a:r>
              <a:rPr lang="cs-CZ" sz="2000" dirty="0" err="1" smtClean="0">
                <a:hlinkClick r:id="rId6"/>
              </a:rPr>
              <a:t>bramb</a:t>
            </a:r>
            <a:r>
              <a:rPr lang="cs-CZ" sz="2000" dirty="0" smtClean="0">
                <a:hlinkClick r:id="rId6"/>
              </a:rPr>
              <a:t>%C5%</a:t>
            </a:r>
            <a:r>
              <a:rPr lang="cs-CZ" sz="2000" dirty="0" err="1" smtClean="0">
                <a:hlinkClick r:id="rId6"/>
              </a:rPr>
              <a:t>AFrky</a:t>
            </a:r>
            <a:r>
              <a:rPr lang="cs-CZ" sz="2000" dirty="0" smtClean="0">
                <a:hlinkClick r:id="rId6"/>
              </a:rPr>
              <a:t>&amp;</a:t>
            </a:r>
            <a:r>
              <a:rPr lang="cs-CZ" sz="2000" dirty="0" err="1" smtClean="0">
                <a:hlinkClick r:id="rId6"/>
              </a:rPr>
              <a:t>ctt</a:t>
            </a:r>
            <a:r>
              <a:rPr lang="cs-CZ" sz="2000" dirty="0" smtClean="0">
                <a:hlinkClick r:id="rId6"/>
              </a:rPr>
              <a:t>=1#</a:t>
            </a:r>
            <a:r>
              <a:rPr lang="cs-CZ" sz="2000" dirty="0" err="1" smtClean="0">
                <a:hlinkClick r:id="rId6"/>
              </a:rPr>
              <a:t>ai</a:t>
            </a:r>
            <a:r>
              <a:rPr lang="cs-CZ" sz="2000" dirty="0" smtClean="0">
                <a:hlinkClick r:id="rId6"/>
              </a:rPr>
              <a:t>:MC900234380|</a:t>
            </a:r>
            <a:r>
              <a:rPr lang="cs-CZ" sz="2000" dirty="0" err="1" smtClean="0">
                <a:hlinkClick r:id="rId6"/>
              </a:rPr>
              <a:t>mt</a:t>
            </a:r>
            <a:r>
              <a:rPr lang="cs-CZ" sz="2000" dirty="0" smtClean="0">
                <a:hlinkClick r:id="rId6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http://office.</a:t>
            </a:r>
            <a:r>
              <a:rPr lang="cs-CZ" sz="2000" dirty="0" err="1" smtClean="0">
                <a:hlinkClick r:id="rId7"/>
              </a:rPr>
              <a:t>microsoft.com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cs</a:t>
            </a:r>
            <a:r>
              <a:rPr lang="cs-CZ" sz="2000" dirty="0" smtClean="0">
                <a:hlinkClick r:id="rId7"/>
              </a:rPr>
              <a:t>-</a:t>
            </a:r>
            <a:r>
              <a:rPr lang="cs-CZ" sz="2000" dirty="0" err="1" smtClean="0">
                <a:hlinkClick r:id="rId7"/>
              </a:rPr>
              <a:t>cz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images</a:t>
            </a:r>
            <a:r>
              <a:rPr lang="cs-CZ" sz="2000" dirty="0" smtClean="0">
                <a:hlinkClick r:id="rId7"/>
              </a:rPr>
              <a:t>/</a:t>
            </a:r>
            <a:r>
              <a:rPr lang="cs-CZ" sz="2000" dirty="0" err="1" smtClean="0">
                <a:hlinkClick r:id="rId7"/>
              </a:rPr>
              <a:t>results.aspx</a:t>
            </a:r>
            <a:r>
              <a:rPr lang="cs-CZ" sz="2000" dirty="0" smtClean="0">
                <a:hlinkClick r:id="rId7"/>
              </a:rPr>
              <a:t>?</a:t>
            </a:r>
            <a:r>
              <a:rPr lang="cs-CZ" sz="2000" dirty="0" err="1" smtClean="0">
                <a:hlinkClick r:id="rId7"/>
              </a:rPr>
              <a:t>qu</a:t>
            </a:r>
            <a:r>
              <a:rPr lang="cs-CZ" sz="2000" dirty="0" smtClean="0">
                <a:hlinkClick r:id="rId7"/>
              </a:rPr>
              <a:t>=d%C5%</a:t>
            </a:r>
            <a:r>
              <a:rPr lang="cs-CZ" sz="2000" dirty="0" err="1" smtClean="0">
                <a:hlinkClick r:id="rId7"/>
              </a:rPr>
              <a:t>BEus</a:t>
            </a:r>
            <a:r>
              <a:rPr lang="cs-CZ" sz="2000" dirty="0" smtClean="0">
                <a:hlinkClick r:id="rId7"/>
              </a:rPr>
              <a:t>&amp;</a:t>
            </a:r>
            <a:r>
              <a:rPr lang="cs-CZ" sz="2000" dirty="0" err="1" smtClean="0">
                <a:hlinkClick r:id="rId7"/>
              </a:rPr>
              <a:t>ctt</a:t>
            </a:r>
            <a:r>
              <a:rPr lang="cs-CZ" sz="2000" dirty="0" smtClean="0">
                <a:hlinkClick r:id="rId7"/>
              </a:rPr>
              <a:t>=1#</a:t>
            </a:r>
            <a:r>
              <a:rPr lang="cs-CZ" sz="2000" dirty="0" err="1" smtClean="0">
                <a:hlinkClick r:id="rId7"/>
              </a:rPr>
              <a:t>ai</a:t>
            </a:r>
            <a:r>
              <a:rPr lang="cs-CZ" sz="2000" dirty="0" smtClean="0">
                <a:hlinkClick r:id="rId7"/>
              </a:rPr>
              <a:t>:MC900112484|</a:t>
            </a:r>
            <a:r>
              <a:rPr lang="cs-CZ" sz="2000" dirty="0" err="1" smtClean="0">
                <a:hlinkClick r:id="rId7"/>
              </a:rPr>
              <a:t>mt</a:t>
            </a:r>
            <a:r>
              <a:rPr lang="cs-CZ" sz="2000" dirty="0" smtClean="0">
                <a:hlinkClick r:id="rId7"/>
              </a:rPr>
              <a:t>:0|</a:t>
            </a:r>
            <a:endParaRPr lang="cs-CZ" sz="2000" dirty="0" smtClean="0"/>
          </a:p>
          <a:p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2"/>
              </a:rPr>
              <a:t>http://office.</a:t>
            </a:r>
            <a:r>
              <a:rPr lang="cs-CZ" sz="2000" dirty="0" err="1" smtClean="0">
                <a:hlinkClick r:id="rId2"/>
              </a:rPr>
              <a:t>microsoft.com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images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results.aspx</a:t>
            </a:r>
            <a:r>
              <a:rPr lang="cs-CZ" sz="2000" dirty="0" smtClean="0">
                <a:hlinkClick r:id="rId2"/>
              </a:rPr>
              <a:t>?</a:t>
            </a:r>
            <a:r>
              <a:rPr lang="cs-CZ" sz="2000" dirty="0" err="1" smtClean="0">
                <a:hlinkClick r:id="rId2"/>
              </a:rPr>
              <a:t>qu</a:t>
            </a:r>
            <a:r>
              <a:rPr lang="cs-CZ" sz="2000" dirty="0" smtClean="0">
                <a:hlinkClick r:id="rId2"/>
              </a:rPr>
              <a:t>=hrnek&amp;</a:t>
            </a:r>
            <a:r>
              <a:rPr lang="cs-CZ" sz="2000" dirty="0" err="1" smtClean="0">
                <a:hlinkClick r:id="rId2"/>
              </a:rPr>
              <a:t>ctt</a:t>
            </a:r>
            <a:r>
              <a:rPr lang="cs-CZ" sz="2000" dirty="0" smtClean="0">
                <a:hlinkClick r:id="rId2"/>
              </a:rPr>
              <a:t>=1#</a:t>
            </a:r>
            <a:r>
              <a:rPr lang="cs-CZ" sz="2000" dirty="0" err="1" smtClean="0">
                <a:hlinkClick r:id="rId2"/>
              </a:rPr>
              <a:t>ai</a:t>
            </a:r>
            <a:r>
              <a:rPr lang="cs-CZ" sz="2000" dirty="0" smtClean="0">
                <a:hlinkClick r:id="rId2"/>
              </a:rPr>
              <a:t>:MC900441391|</a:t>
            </a:r>
            <a:r>
              <a:rPr lang="cs-CZ" sz="2000" dirty="0" err="1" smtClean="0">
                <a:hlinkClick r:id="rId2"/>
              </a:rPr>
              <a:t>mt</a:t>
            </a:r>
            <a:r>
              <a:rPr lang="cs-CZ" sz="2000" dirty="0" smtClean="0">
                <a:hlinkClick r:id="rId2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http://office.</a:t>
            </a:r>
            <a:r>
              <a:rPr lang="cs-CZ" sz="2000" dirty="0" err="1" smtClean="0">
                <a:hlinkClick r:id="rId3"/>
              </a:rPr>
              <a:t>microsoft.com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cs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images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results.aspx</a:t>
            </a:r>
            <a:r>
              <a:rPr lang="cs-CZ" sz="2000" dirty="0" smtClean="0">
                <a:hlinkClick r:id="rId3"/>
              </a:rPr>
              <a:t>?</a:t>
            </a:r>
            <a:r>
              <a:rPr lang="cs-CZ" sz="2000" dirty="0" err="1" smtClean="0">
                <a:hlinkClick r:id="rId3"/>
              </a:rPr>
              <a:t>qu</a:t>
            </a:r>
            <a:r>
              <a:rPr lang="cs-CZ" sz="2000" dirty="0" smtClean="0">
                <a:hlinkClick r:id="rId3"/>
              </a:rPr>
              <a:t>=tabulka%20%C4%8Dokol%C3%A1dy&amp;</a:t>
            </a:r>
            <a:r>
              <a:rPr lang="cs-CZ" sz="2000" dirty="0" err="1" smtClean="0">
                <a:hlinkClick r:id="rId3"/>
              </a:rPr>
              <a:t>ctt</a:t>
            </a:r>
            <a:r>
              <a:rPr lang="cs-CZ" sz="2000" dirty="0" smtClean="0">
                <a:hlinkClick r:id="rId3"/>
              </a:rPr>
              <a:t>=1#</a:t>
            </a:r>
            <a:r>
              <a:rPr lang="cs-CZ" sz="2000" dirty="0" err="1" smtClean="0">
                <a:hlinkClick r:id="rId3"/>
              </a:rPr>
              <a:t>ai</a:t>
            </a:r>
            <a:r>
              <a:rPr lang="cs-CZ" sz="2000" dirty="0" smtClean="0">
                <a:hlinkClick r:id="rId3"/>
              </a:rPr>
              <a:t>:MC900290250|</a:t>
            </a:r>
            <a:r>
              <a:rPr lang="cs-CZ" sz="2000" dirty="0" err="1" smtClean="0">
                <a:hlinkClick r:id="rId3"/>
              </a:rPr>
              <a:t>mt</a:t>
            </a:r>
            <a:r>
              <a:rPr lang="cs-CZ" sz="2000" dirty="0" smtClean="0">
                <a:hlinkClick r:id="rId3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http://office.</a:t>
            </a:r>
            <a:r>
              <a:rPr lang="cs-CZ" sz="2000" dirty="0" err="1" smtClean="0">
                <a:hlinkClick r:id="rId4"/>
              </a:rPr>
              <a:t>microsoft.com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cs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results.aspx</a:t>
            </a:r>
            <a:r>
              <a:rPr lang="cs-CZ" sz="2000" dirty="0" smtClean="0">
                <a:hlinkClick r:id="rId4"/>
              </a:rPr>
              <a:t>?</a:t>
            </a:r>
            <a:r>
              <a:rPr lang="cs-CZ" sz="2000" dirty="0" err="1" smtClean="0">
                <a:hlinkClick r:id="rId4"/>
              </a:rPr>
              <a:t>qu</a:t>
            </a:r>
            <a:r>
              <a:rPr lang="cs-CZ" sz="2000" dirty="0" smtClean="0">
                <a:hlinkClick r:id="rId4"/>
              </a:rPr>
              <a:t>=%C5%A1%C3%A1lek&amp;</a:t>
            </a:r>
            <a:r>
              <a:rPr lang="cs-CZ" sz="2000" dirty="0" err="1" smtClean="0">
                <a:hlinkClick r:id="rId4"/>
              </a:rPr>
              <a:t>ctt</a:t>
            </a:r>
            <a:r>
              <a:rPr lang="cs-CZ" sz="2000" dirty="0" smtClean="0">
                <a:hlinkClick r:id="rId4"/>
              </a:rPr>
              <a:t>=1#</a:t>
            </a:r>
            <a:r>
              <a:rPr lang="cs-CZ" sz="2000" dirty="0" err="1" smtClean="0">
                <a:hlinkClick r:id="rId4"/>
              </a:rPr>
              <a:t>ai</a:t>
            </a:r>
            <a:r>
              <a:rPr lang="cs-CZ" sz="2000" dirty="0" smtClean="0">
                <a:hlinkClick r:id="rId4"/>
              </a:rPr>
              <a:t>:MP900449123|</a:t>
            </a:r>
            <a:r>
              <a:rPr lang="cs-CZ" sz="2000" dirty="0" err="1" smtClean="0">
                <a:hlinkClick r:id="rId4"/>
              </a:rPr>
              <a:t>mt</a:t>
            </a:r>
            <a:r>
              <a:rPr lang="cs-CZ" sz="2000" dirty="0" smtClean="0">
                <a:hlinkClick r:id="rId4"/>
              </a:rPr>
              <a:t>:0|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http://office.</a:t>
            </a:r>
            <a:r>
              <a:rPr lang="cs-CZ" sz="2000" dirty="0" err="1" smtClean="0">
                <a:hlinkClick r:id="rId5"/>
              </a:rPr>
              <a:t>microsoft.com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cs</a:t>
            </a:r>
            <a:r>
              <a:rPr lang="cs-CZ" sz="2000" dirty="0" smtClean="0">
                <a:hlinkClick r:id="rId5"/>
              </a:rPr>
              <a:t>-</a:t>
            </a:r>
            <a:r>
              <a:rPr lang="cs-CZ" sz="2000" dirty="0" err="1" smtClean="0">
                <a:hlinkClick r:id="rId5"/>
              </a:rPr>
              <a:t>cz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images</a:t>
            </a:r>
            <a:r>
              <a:rPr lang="cs-CZ" sz="2000" dirty="0" smtClean="0">
                <a:hlinkClick r:id="rId5"/>
              </a:rPr>
              <a:t>/</a:t>
            </a:r>
            <a:r>
              <a:rPr lang="cs-CZ" sz="2000" dirty="0" err="1" smtClean="0">
                <a:hlinkClick r:id="rId5"/>
              </a:rPr>
              <a:t>results.aspx</a:t>
            </a:r>
            <a:r>
              <a:rPr lang="cs-CZ" sz="2000" dirty="0" smtClean="0">
                <a:hlinkClick r:id="rId5"/>
              </a:rPr>
              <a:t>?</a:t>
            </a:r>
            <a:r>
              <a:rPr lang="cs-CZ" sz="2000" dirty="0" err="1" smtClean="0">
                <a:hlinkClick r:id="rId5"/>
              </a:rPr>
              <a:t>qu</a:t>
            </a:r>
            <a:r>
              <a:rPr lang="cs-CZ" sz="2000" dirty="0" smtClean="0">
                <a:hlinkClick r:id="rId5"/>
              </a:rPr>
              <a:t>=</a:t>
            </a:r>
            <a:r>
              <a:rPr lang="cs-CZ" sz="2000" dirty="0" err="1" smtClean="0">
                <a:hlinkClick r:id="rId5"/>
              </a:rPr>
              <a:t>raj</a:t>
            </a:r>
            <a:r>
              <a:rPr lang="cs-CZ" sz="2000" dirty="0" smtClean="0">
                <a:hlinkClick r:id="rId5"/>
              </a:rPr>
              <a:t>%C4%8Data&amp;</a:t>
            </a:r>
            <a:r>
              <a:rPr lang="cs-CZ" sz="2000" dirty="0" err="1" smtClean="0">
                <a:hlinkClick r:id="rId5"/>
              </a:rPr>
              <a:t>ctt</a:t>
            </a:r>
            <a:r>
              <a:rPr lang="cs-CZ" sz="2000" dirty="0" smtClean="0">
                <a:hlinkClick r:id="rId5"/>
              </a:rPr>
              <a:t>=1#</a:t>
            </a:r>
            <a:r>
              <a:rPr lang="cs-CZ" sz="2000" dirty="0" err="1" smtClean="0">
                <a:hlinkClick r:id="rId5"/>
              </a:rPr>
              <a:t>ai</a:t>
            </a:r>
            <a:r>
              <a:rPr lang="cs-CZ" sz="2000" dirty="0" smtClean="0">
                <a:hlinkClick r:id="rId5"/>
              </a:rPr>
              <a:t>:MC900038626|</a:t>
            </a:r>
            <a:r>
              <a:rPr lang="cs-CZ" sz="2000" dirty="0" err="1" smtClean="0">
                <a:hlinkClick r:id="rId5"/>
              </a:rPr>
              <a:t>mt</a:t>
            </a:r>
            <a:r>
              <a:rPr lang="cs-CZ" sz="2000" dirty="0" smtClean="0">
                <a:hlinkClick r:id="rId5"/>
              </a:rPr>
              <a:t>:0|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395</TotalTime>
  <Words>479</Words>
  <Application>Microsoft Office PowerPoint</Application>
  <PresentationFormat>Předvádění na obrazovce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COUNTABLE AND UNCOUNTABLE NOUNS Anotace: Materiál je určen pro žáky 7. ročníku a slouží k výkladu a procvičení nepočitatelných podstatných jmen – slovní zásoba: Potraviny a nápoje.</vt:lpstr>
      <vt:lpstr>COUNTABLE NOUNS</vt:lpstr>
      <vt:lpstr>UNCOUNTABLE NOUNS</vt:lpstr>
      <vt:lpstr>COUNTABLE x UNCOUNTABLE</vt:lpstr>
      <vt:lpstr>How can we count uncountable nouns</vt:lpstr>
      <vt:lpstr>How can we count uncountable nouns?</vt:lpstr>
      <vt:lpstr>PRACTICE</vt:lpstr>
      <vt:lpstr>PRACTICE MORE</vt:lpstr>
      <vt:lpstr>METODICKÝ NÁVOD</vt:lpstr>
      <vt:lpstr>ODKAZY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COUNTABLE AND UNCOUNTABLE NOUNS</dc:title>
  <dc:creator>Lenočka</dc:creator>
  <cp:lastModifiedBy>Jan Táborský</cp:lastModifiedBy>
  <cp:revision>24</cp:revision>
  <dcterms:created xsi:type="dcterms:W3CDTF">2012-01-29T11:49:47Z</dcterms:created>
  <dcterms:modified xsi:type="dcterms:W3CDTF">2012-03-13T18:48:35Z</dcterms:modified>
</cp:coreProperties>
</file>