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57" r:id="rId8"/>
    <p:sldId id="263" r:id="rId9"/>
    <p:sldId id="265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5" d="100"/>
          <a:sy n="65" d="100"/>
        </p:scale>
        <p:origin x="-666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96CA1-4961-437B-8DF1-59F3697708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1CBC2-8CDD-476D-98ED-59398EF5EE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8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96CA1-4961-437B-8DF1-59F3697708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1CBC2-8CDD-476D-98ED-59398EF5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96CA1-4961-437B-8DF1-59F3697708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1CBC2-8CDD-476D-98ED-59398EF5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96CA1-4961-437B-8DF1-59F3697708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1CBC2-8CDD-476D-98ED-59398EF5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96CA1-4961-437B-8DF1-59F3697708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1CBC2-8CDD-476D-98ED-59398EF5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96CA1-4961-437B-8DF1-59F3697708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1CBC2-8CDD-476D-98ED-59398EF5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96CA1-4961-437B-8DF1-59F3697708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1CBC2-8CDD-476D-98ED-59398EF5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96CA1-4961-437B-8DF1-59F3697708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1CBC2-8CDD-476D-98ED-59398EF5EE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96CA1-4961-437B-8DF1-59F3697708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1CBC2-8CDD-476D-98ED-59398EF5EE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96CA1-4961-437B-8DF1-59F3697708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1CBC2-8CDD-476D-98ED-59398EF5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96CA1-4961-437B-8DF1-59F3697708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1CBC2-8CDD-476D-98ED-59398EF5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6396CA1-4961-437B-8DF1-59F3697708A3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8A1CBC2-8CDD-476D-98ED-59398EF5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reamstime.com/register?jump_to=http://www.dreamstime.com/royalty-free-stock-photo-cold-warm-and-hot-image18154605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stockphoto.com/stock-illustration-6012506-thin-and-fat-man.ph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95936" y="260648"/>
            <a:ext cx="4419600" cy="155922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COMPARATIVES AND SUPERLATIVES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sz="1800" dirty="0" smtClean="0">
                <a:solidFill>
                  <a:srgbClr val="002060"/>
                </a:solidFill>
              </a:rPr>
              <a:t>Anotace: </a:t>
            </a:r>
            <a:r>
              <a:rPr lang="cs-CZ" sz="1800" b="0" dirty="0" smtClean="0">
                <a:solidFill>
                  <a:srgbClr val="002060"/>
                </a:solidFill>
              </a:rPr>
              <a:t>Materiál je určen pro žáky 7. ročníku a  slouží k výkladu a procvičení stupňování přídavných jmen.</a:t>
            </a:r>
            <a:endParaRPr lang="cs-CZ" sz="18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8600" y="2276872"/>
            <a:ext cx="4419600" cy="2736304"/>
          </a:xfrm>
        </p:spPr>
        <p:txBody>
          <a:bodyPr>
            <a:normAutofit fontScale="70000" lnSpcReduction="20000"/>
          </a:bodyPr>
          <a:lstStyle/>
          <a:p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Název školy: ZŠ štětí, Ostrovní 300</a:t>
            </a:r>
            <a:b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Autor: Lenka Pizúrová</a:t>
            </a:r>
            <a:b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Název materiálu</a:t>
            </a:r>
            <a:r>
              <a:rPr lang="cs-CZ" sz="2000" b="1" smtClean="0">
                <a:solidFill>
                  <a:schemeClr val="bg2">
                    <a:lumMod val="25000"/>
                  </a:schemeClr>
                </a:solidFill>
              </a:rPr>
              <a:t>: </a:t>
            </a:r>
            <a:r>
              <a:rPr lang="cs-CZ" sz="2000" b="1" smtClean="0">
                <a:solidFill>
                  <a:schemeClr val="bg2">
                    <a:lumMod val="25000"/>
                  </a:schemeClr>
                </a:solidFill>
              </a:rPr>
              <a:t>VY_32_INOVACE_AJ.7.A+B.09_comparatives_and_superlatives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Název: </a:t>
            </a:r>
            <a:r>
              <a:rPr lang="cs-CZ" sz="2000" b="1" dirty="0" err="1" smtClean="0">
                <a:solidFill>
                  <a:schemeClr val="bg2">
                    <a:lumMod val="25000"/>
                  </a:schemeClr>
                </a:solidFill>
              </a:rPr>
              <a:t>Comparatives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 and </a:t>
            </a:r>
            <a:r>
              <a:rPr lang="cs-CZ" sz="2000" b="1" dirty="0" err="1" smtClean="0">
                <a:solidFill>
                  <a:schemeClr val="bg2">
                    <a:lumMod val="25000"/>
                  </a:schemeClr>
                </a:solidFill>
              </a:rPr>
              <a:t>superlatives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Vzdělávací oblast: Jazyk a jazyková komunikace</a:t>
            </a:r>
            <a:b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Vzdělávací obor: Cizí jazyk – anglický jazyk</a:t>
            </a:r>
            <a:b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Téma: Stupňování přídavných jmen</a:t>
            </a:r>
            <a:b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Ročník: 7.</a:t>
            </a:r>
            <a:b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Školní rok: 2011/2012</a:t>
            </a:r>
            <a:b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Datum: 27.02. 2012</a:t>
            </a:r>
            <a:b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Číslo operačního programu: CZ.1.07/1.4.00/21.1693</a:t>
            </a:r>
          </a:p>
          <a:p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368152" cy="1152128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ENGLISH ADJECTIVES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4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b="1" dirty="0" smtClean="0">
                <a:solidFill>
                  <a:srgbClr val="C00000"/>
                </a:solidFill>
              </a:rPr>
              <a:t> 2 groups of adjectives </a:t>
            </a:r>
          </a:p>
          <a:p>
            <a:pPr marL="809625" indent="-179388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 smtClean="0">
                <a:solidFill>
                  <a:srgbClr val="C00000"/>
                </a:solidFill>
              </a:rPr>
              <a:t>    regular (the majority of adjectives)</a:t>
            </a:r>
          </a:p>
          <a:p>
            <a:pPr marL="809625" indent="-179388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 smtClean="0">
                <a:solidFill>
                  <a:srgbClr val="C00000"/>
                </a:solidFill>
              </a:rPr>
              <a:t>    irregular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717032"/>
            <a:ext cx="54752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en-GB" sz="2400" dirty="0" smtClean="0">
                <a:solidFill>
                  <a:srgbClr val="C00000"/>
                </a:solidFill>
              </a:rPr>
              <a:t>Try to name some regular adjectives</a:t>
            </a:r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085184"/>
            <a:ext cx="89705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en-GB" sz="2400" dirty="0" smtClean="0">
                <a:solidFill>
                  <a:srgbClr val="C00000"/>
                </a:solidFill>
              </a:rPr>
              <a:t>Try to name some </a:t>
            </a:r>
            <a:r>
              <a:rPr lang="cs-CZ" sz="2400" dirty="0" err="1" smtClean="0">
                <a:solidFill>
                  <a:srgbClr val="C00000"/>
                </a:solidFill>
              </a:rPr>
              <a:t>ir</a:t>
            </a:r>
            <a:r>
              <a:rPr lang="en-GB" sz="2400" dirty="0" smtClean="0">
                <a:solidFill>
                  <a:srgbClr val="C00000"/>
                </a:solidFill>
              </a:rPr>
              <a:t>regular adjectives</a:t>
            </a:r>
            <a:r>
              <a:rPr lang="cs-CZ" sz="2400" dirty="0" smtClean="0">
                <a:solidFill>
                  <a:srgbClr val="C00000"/>
                </a:solidFill>
              </a:rPr>
              <a:t> (</a:t>
            </a:r>
            <a:r>
              <a:rPr lang="en-GB" sz="2400" dirty="0" smtClean="0">
                <a:solidFill>
                  <a:srgbClr val="C00000"/>
                </a:solidFill>
              </a:rPr>
              <a:t>two most important are </a:t>
            </a:r>
          </a:p>
          <a:p>
            <a:r>
              <a:rPr lang="en-GB" sz="2400" dirty="0" smtClean="0">
                <a:solidFill>
                  <a:srgbClr val="C00000"/>
                </a:solidFill>
              </a:rPr>
              <a:t>similar to their Czech opposites</a:t>
            </a:r>
            <a:r>
              <a:rPr lang="cs-CZ" sz="2400" dirty="0" smtClean="0">
                <a:solidFill>
                  <a:srgbClr val="C00000"/>
                </a:solidFill>
              </a:rPr>
              <a:t>)</a:t>
            </a:r>
            <a:endParaRPr lang="en-GB" sz="2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2" y="4221088"/>
            <a:ext cx="37301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happy, nice, warm, high </a:t>
            </a:r>
            <a:endParaRPr lang="en-GB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5949280"/>
            <a:ext cx="16514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good, bad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ctr"/>
            <a:r>
              <a:rPr lang="cs-CZ" dirty="0" smtClean="0"/>
              <a:t>COMPARATIVES – </a:t>
            </a:r>
            <a:r>
              <a:rPr lang="en-GB" dirty="0" smtClean="0"/>
              <a:t>short adjectives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b="1" u="sng" dirty="0" smtClean="0">
                <a:solidFill>
                  <a:srgbClr val="C00000"/>
                </a:solidFill>
              </a:rPr>
              <a:t>REGULAR ADJECTIVES</a:t>
            </a:r>
            <a:endParaRPr lang="cs-CZ" b="1" u="sng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   </a:t>
            </a:r>
            <a:r>
              <a:rPr lang="en-GB" b="1" dirty="0" smtClean="0">
                <a:solidFill>
                  <a:srgbClr val="C00000"/>
                </a:solidFill>
              </a:rPr>
              <a:t> </a:t>
            </a:r>
            <a:r>
              <a:rPr lang="en-GB" dirty="0" smtClean="0">
                <a:solidFill>
                  <a:srgbClr val="C00000"/>
                </a:solidFill>
              </a:rPr>
              <a:t>- we add –</a:t>
            </a:r>
            <a:r>
              <a:rPr lang="en-GB" b="1" dirty="0" err="1" smtClean="0">
                <a:solidFill>
                  <a:srgbClr val="C00000"/>
                </a:solidFill>
              </a:rPr>
              <a:t>er</a:t>
            </a:r>
            <a:r>
              <a:rPr lang="en-GB" dirty="0" smtClean="0">
                <a:solidFill>
                  <a:srgbClr val="C00000"/>
                </a:solidFill>
              </a:rPr>
              <a:t> to the adjective</a:t>
            </a:r>
            <a:r>
              <a:rPr lang="en-GB" b="1" dirty="0" smtClean="0">
                <a:solidFill>
                  <a:srgbClr val="C00000"/>
                </a:solidFill>
              </a:rPr>
              <a:t> </a:t>
            </a:r>
            <a:r>
              <a:rPr lang="en-GB" dirty="0" smtClean="0">
                <a:solidFill>
                  <a:srgbClr val="C00000"/>
                </a:solidFill>
              </a:rPr>
              <a:t>– high → high</a:t>
            </a:r>
            <a:r>
              <a:rPr lang="en-GB" b="1" dirty="0" smtClean="0">
                <a:solidFill>
                  <a:srgbClr val="C00000"/>
                </a:solidFill>
              </a:rPr>
              <a:t>er</a:t>
            </a:r>
          </a:p>
          <a:p>
            <a:pPr>
              <a:lnSpc>
                <a:spcPct val="150000"/>
              </a:lnSpc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b="1" u="sng" dirty="0" smtClean="0">
                <a:solidFill>
                  <a:srgbClr val="C00000"/>
                </a:solidFill>
              </a:rPr>
              <a:t>IRREGULAR ADJECTIVES</a:t>
            </a:r>
          </a:p>
          <a:p>
            <a:pPr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  </a:t>
            </a:r>
            <a:r>
              <a:rPr lang="cs-CZ" dirty="0" smtClean="0">
                <a:solidFill>
                  <a:srgbClr val="C00000"/>
                </a:solidFill>
              </a:rPr>
              <a:t>- </a:t>
            </a:r>
            <a:r>
              <a:rPr lang="en-GB" dirty="0" smtClean="0">
                <a:solidFill>
                  <a:srgbClr val="C00000"/>
                </a:solidFill>
              </a:rPr>
              <a:t>we have to learn the form of the adjectives</a:t>
            </a:r>
          </a:p>
          <a:p>
            <a:pPr>
              <a:lnSpc>
                <a:spcPct val="150000"/>
              </a:lnSpc>
              <a:buNone/>
            </a:pPr>
            <a:r>
              <a:rPr lang="en-GB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en-GB" dirty="0" smtClean="0">
                <a:solidFill>
                  <a:srgbClr val="C00000"/>
                </a:solidFill>
              </a:rPr>
              <a:t>  - the most frequent are: </a:t>
            </a:r>
            <a:r>
              <a:rPr lang="en-GB" b="1" dirty="0" smtClean="0">
                <a:solidFill>
                  <a:srgbClr val="C00000"/>
                </a:solidFill>
              </a:rPr>
              <a:t>good</a:t>
            </a:r>
            <a:r>
              <a:rPr lang="en-GB" dirty="0" smtClean="0">
                <a:solidFill>
                  <a:srgbClr val="C00000"/>
                </a:solidFill>
              </a:rPr>
              <a:t>, </a:t>
            </a:r>
            <a:r>
              <a:rPr lang="en-GB" b="1" dirty="0" smtClean="0">
                <a:solidFill>
                  <a:srgbClr val="C00000"/>
                </a:solidFill>
              </a:rPr>
              <a:t>bad</a:t>
            </a:r>
            <a:r>
              <a:rPr lang="en-GB" dirty="0" smtClean="0">
                <a:solidFill>
                  <a:srgbClr val="C00000"/>
                </a:solidFill>
              </a:rPr>
              <a:t>, </a:t>
            </a:r>
            <a:r>
              <a:rPr lang="en-GB" b="1" dirty="0" smtClean="0">
                <a:solidFill>
                  <a:srgbClr val="C00000"/>
                </a:solidFill>
              </a:rPr>
              <a:t>far</a:t>
            </a:r>
            <a:endParaRPr lang="cs-CZ" b="1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en-GB" dirty="0" smtClean="0">
                <a:solidFill>
                  <a:srgbClr val="C00000"/>
                </a:solidFill>
              </a:rPr>
              <a:t>      good → better </a:t>
            </a:r>
          </a:p>
          <a:p>
            <a:pPr>
              <a:lnSpc>
                <a:spcPct val="150000"/>
              </a:lnSpc>
              <a:buNone/>
            </a:pPr>
            <a:r>
              <a:rPr lang="en-GB" dirty="0" smtClean="0">
                <a:solidFill>
                  <a:srgbClr val="C00000"/>
                </a:solidFill>
              </a:rPr>
              <a:t>      bad → worse</a:t>
            </a:r>
          </a:p>
          <a:p>
            <a:pPr>
              <a:lnSpc>
                <a:spcPct val="150000"/>
              </a:lnSpc>
              <a:buNone/>
            </a:pPr>
            <a:r>
              <a:rPr lang="en-GB" dirty="0" smtClean="0">
                <a:solidFill>
                  <a:srgbClr val="C00000"/>
                </a:solidFill>
              </a:rPr>
              <a:t>      far → further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COMPARATIVES – adjectives with more syllables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>
                <a:solidFill>
                  <a:srgbClr val="C00000"/>
                </a:solidFill>
              </a:rPr>
              <a:t>we make the comparative differently</a:t>
            </a:r>
            <a:endParaRPr lang="cs-CZ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en-GB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</a:t>
            </a:r>
            <a:r>
              <a:rPr lang="en-GB" dirty="0" smtClean="0">
                <a:solidFill>
                  <a:srgbClr val="C00000"/>
                </a:solidFill>
              </a:rPr>
              <a:t>beautiful </a:t>
            </a:r>
            <a:r>
              <a:rPr lang="en-GB" dirty="0" smtClean="0">
                <a:solidFill>
                  <a:srgbClr val="C00000"/>
                </a:solidFill>
                <a:latin typeface="Calibri"/>
                <a:cs typeface="Calibri"/>
              </a:rPr>
              <a:t>→ </a:t>
            </a:r>
            <a:r>
              <a:rPr lang="en-GB" dirty="0" err="1" smtClean="0">
                <a:solidFill>
                  <a:srgbClr val="C00000"/>
                </a:solidFill>
              </a:rPr>
              <a:t>beautifuler</a:t>
            </a: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r>
              <a:rPr lang="en-GB" dirty="0" smtClean="0">
                <a:solidFill>
                  <a:srgbClr val="C00000"/>
                </a:solidFill>
              </a:rPr>
              <a:t>with  longer adjectives we make comparative by adding </a:t>
            </a:r>
            <a:r>
              <a:rPr lang="en-GB" b="1" dirty="0" smtClean="0">
                <a:solidFill>
                  <a:srgbClr val="C00000"/>
                </a:solidFill>
              </a:rPr>
              <a:t>MORE</a:t>
            </a:r>
            <a:r>
              <a:rPr lang="en-GB" dirty="0" smtClean="0">
                <a:solidFill>
                  <a:srgbClr val="C00000"/>
                </a:solidFill>
              </a:rPr>
              <a:t> </a:t>
            </a:r>
            <a:r>
              <a:rPr lang="en-GB" b="1" dirty="0" smtClean="0">
                <a:solidFill>
                  <a:srgbClr val="C00000"/>
                </a:solidFill>
              </a:rPr>
              <a:t>before</a:t>
            </a:r>
            <a:r>
              <a:rPr lang="en-GB" dirty="0" smtClean="0">
                <a:solidFill>
                  <a:srgbClr val="C00000"/>
                </a:solidFill>
              </a:rPr>
              <a:t> the adjective</a:t>
            </a:r>
          </a:p>
          <a:p>
            <a:pPr>
              <a:buNone/>
            </a:pPr>
            <a:r>
              <a:rPr lang="en-GB" dirty="0" smtClean="0">
                <a:solidFill>
                  <a:srgbClr val="C00000"/>
                </a:solidFill>
              </a:rPr>
              <a:t> </a:t>
            </a:r>
          </a:p>
          <a:p>
            <a:pPr>
              <a:buNone/>
            </a:pPr>
            <a:r>
              <a:rPr lang="en-GB" dirty="0" smtClean="0">
                <a:solidFill>
                  <a:srgbClr val="C00000"/>
                </a:solidFill>
              </a:rPr>
              <a:t>                beautiful </a:t>
            </a:r>
            <a:r>
              <a:rPr lang="en-GB" dirty="0" smtClean="0">
                <a:solidFill>
                  <a:srgbClr val="C00000"/>
                </a:solidFill>
                <a:latin typeface="Calibri"/>
                <a:cs typeface="Calibri"/>
              </a:rPr>
              <a:t>→</a:t>
            </a:r>
            <a:r>
              <a:rPr lang="en-GB" b="1" dirty="0" smtClean="0">
                <a:solidFill>
                  <a:srgbClr val="C00000"/>
                </a:solidFill>
              </a:rPr>
              <a:t> more </a:t>
            </a:r>
            <a:r>
              <a:rPr lang="en-GB" dirty="0" smtClean="0">
                <a:solidFill>
                  <a:srgbClr val="C00000"/>
                </a:solidFill>
              </a:rPr>
              <a:t>beautiful</a:t>
            </a:r>
            <a:endParaRPr lang="en-GB" dirty="0">
              <a:solidFill>
                <a:srgbClr val="C00000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flipH="1">
            <a:off x="4572000" y="2420888"/>
            <a:ext cx="216024" cy="360040"/>
          </a:xfrm>
          <a:prstGeom prst="line">
            <a:avLst/>
          </a:prstGeom>
          <a:ln w="28575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H="1" flipV="1">
            <a:off x="4427984" y="2455577"/>
            <a:ext cx="360040" cy="288032"/>
          </a:xfrm>
          <a:prstGeom prst="line">
            <a:avLst/>
          </a:prstGeom>
          <a:ln w="28575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50106"/>
          </a:xfrm>
        </p:spPr>
        <p:txBody>
          <a:bodyPr/>
          <a:lstStyle/>
          <a:p>
            <a:pPr algn="ctr"/>
            <a:r>
              <a:rPr lang="en-GB" dirty="0" smtClean="0"/>
              <a:t>SUPERLATIVES – short adjectives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b="1" u="sng" dirty="0" smtClean="0">
                <a:solidFill>
                  <a:srgbClr val="C00000"/>
                </a:solidFill>
              </a:rPr>
              <a:t>REGULAR ADJECTIVES</a:t>
            </a:r>
          </a:p>
          <a:p>
            <a:pPr>
              <a:lnSpc>
                <a:spcPct val="150000"/>
              </a:lnSpc>
              <a:buNone/>
            </a:pPr>
            <a:r>
              <a:rPr lang="en-GB" b="1" dirty="0" smtClean="0">
                <a:solidFill>
                  <a:srgbClr val="C00000"/>
                </a:solidFill>
              </a:rPr>
              <a:t>      </a:t>
            </a:r>
            <a:r>
              <a:rPr lang="en-GB" dirty="0" smtClean="0">
                <a:solidFill>
                  <a:srgbClr val="C00000"/>
                </a:solidFill>
              </a:rPr>
              <a:t>- we add </a:t>
            </a:r>
            <a:r>
              <a:rPr lang="en-GB" b="1" dirty="0" smtClean="0">
                <a:solidFill>
                  <a:srgbClr val="C00000"/>
                </a:solidFill>
              </a:rPr>
              <a:t>THE before </a:t>
            </a:r>
            <a:r>
              <a:rPr lang="en-GB" dirty="0" smtClean="0">
                <a:solidFill>
                  <a:srgbClr val="C00000"/>
                </a:solidFill>
              </a:rPr>
              <a:t>the adjective and  –</a:t>
            </a:r>
            <a:r>
              <a:rPr lang="en-GB" b="1" dirty="0" err="1" smtClean="0">
                <a:solidFill>
                  <a:srgbClr val="C00000"/>
                </a:solidFill>
              </a:rPr>
              <a:t>est</a:t>
            </a:r>
            <a:r>
              <a:rPr lang="en-GB" dirty="0" smtClean="0">
                <a:solidFill>
                  <a:srgbClr val="C00000"/>
                </a:solidFill>
              </a:rPr>
              <a:t> to the adjective</a:t>
            </a:r>
            <a:r>
              <a:rPr lang="en-GB" b="1" dirty="0" smtClean="0">
                <a:solidFill>
                  <a:srgbClr val="C00000"/>
                </a:solidFill>
              </a:rPr>
              <a:t> </a:t>
            </a:r>
            <a:r>
              <a:rPr lang="en-GB" dirty="0" smtClean="0">
                <a:solidFill>
                  <a:srgbClr val="C00000"/>
                </a:solidFill>
              </a:rPr>
              <a:t>– high → </a:t>
            </a:r>
            <a:r>
              <a:rPr lang="en-GB" b="1" dirty="0" smtClean="0">
                <a:solidFill>
                  <a:srgbClr val="C00000"/>
                </a:solidFill>
              </a:rPr>
              <a:t>the </a:t>
            </a:r>
            <a:r>
              <a:rPr lang="en-GB" dirty="0" smtClean="0">
                <a:solidFill>
                  <a:srgbClr val="C00000"/>
                </a:solidFill>
              </a:rPr>
              <a:t>high</a:t>
            </a:r>
            <a:r>
              <a:rPr lang="en-GB" b="1" dirty="0" smtClean="0">
                <a:solidFill>
                  <a:srgbClr val="C00000"/>
                </a:solidFill>
              </a:rPr>
              <a:t>est</a:t>
            </a:r>
          </a:p>
          <a:p>
            <a:pPr>
              <a:lnSpc>
                <a:spcPct val="150000"/>
              </a:lnSpc>
              <a:buNone/>
            </a:pPr>
            <a:endParaRPr lang="en-GB" b="1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</a:pPr>
            <a:r>
              <a:rPr lang="en-GB" b="1" u="sng" dirty="0" smtClean="0">
                <a:solidFill>
                  <a:srgbClr val="C00000"/>
                </a:solidFill>
              </a:rPr>
              <a:t>IRREGULAR ADJECTIVES</a:t>
            </a:r>
          </a:p>
          <a:p>
            <a:pPr>
              <a:lnSpc>
                <a:spcPct val="150000"/>
              </a:lnSpc>
              <a:buNone/>
            </a:pPr>
            <a:r>
              <a:rPr lang="en-GB" b="1" dirty="0" smtClean="0">
                <a:solidFill>
                  <a:srgbClr val="C00000"/>
                </a:solidFill>
              </a:rPr>
              <a:t>    </a:t>
            </a:r>
            <a:r>
              <a:rPr lang="en-GB" dirty="0" smtClean="0">
                <a:solidFill>
                  <a:srgbClr val="C00000"/>
                </a:solidFill>
              </a:rPr>
              <a:t>- we have to learn the form of the adjectives</a:t>
            </a:r>
          </a:p>
          <a:p>
            <a:pPr>
              <a:lnSpc>
                <a:spcPct val="150000"/>
              </a:lnSpc>
              <a:buNone/>
            </a:pPr>
            <a:r>
              <a:rPr lang="en-GB" dirty="0" smtClean="0">
                <a:solidFill>
                  <a:srgbClr val="C00000"/>
                </a:solidFill>
              </a:rPr>
              <a:t>    - the most frequent are: </a:t>
            </a:r>
            <a:r>
              <a:rPr lang="en-GB" b="1" dirty="0" smtClean="0">
                <a:solidFill>
                  <a:srgbClr val="C00000"/>
                </a:solidFill>
              </a:rPr>
              <a:t>good</a:t>
            </a:r>
            <a:r>
              <a:rPr lang="en-GB" dirty="0" smtClean="0">
                <a:solidFill>
                  <a:srgbClr val="C00000"/>
                </a:solidFill>
              </a:rPr>
              <a:t>, </a:t>
            </a:r>
            <a:r>
              <a:rPr lang="en-GB" b="1" dirty="0" smtClean="0">
                <a:solidFill>
                  <a:srgbClr val="C00000"/>
                </a:solidFill>
              </a:rPr>
              <a:t>bad</a:t>
            </a:r>
            <a:r>
              <a:rPr lang="en-GB" dirty="0" smtClean="0">
                <a:solidFill>
                  <a:srgbClr val="C00000"/>
                </a:solidFill>
              </a:rPr>
              <a:t>, </a:t>
            </a:r>
            <a:r>
              <a:rPr lang="en-GB" b="1" dirty="0" smtClean="0">
                <a:solidFill>
                  <a:srgbClr val="C00000"/>
                </a:solidFill>
              </a:rPr>
              <a:t>far</a:t>
            </a:r>
          </a:p>
          <a:p>
            <a:pPr>
              <a:lnSpc>
                <a:spcPct val="150000"/>
              </a:lnSpc>
              <a:buNone/>
            </a:pPr>
            <a:r>
              <a:rPr lang="en-GB" dirty="0" smtClean="0">
                <a:solidFill>
                  <a:srgbClr val="C00000"/>
                </a:solidFill>
              </a:rPr>
              <a:t>      good → </a:t>
            </a:r>
            <a:r>
              <a:rPr lang="en-GB" b="1" dirty="0" smtClean="0">
                <a:solidFill>
                  <a:srgbClr val="C00000"/>
                </a:solidFill>
              </a:rPr>
              <a:t>the </a:t>
            </a:r>
            <a:r>
              <a:rPr lang="en-GB" dirty="0" smtClean="0">
                <a:solidFill>
                  <a:srgbClr val="C00000"/>
                </a:solidFill>
              </a:rPr>
              <a:t>best</a:t>
            </a:r>
          </a:p>
          <a:p>
            <a:pPr>
              <a:lnSpc>
                <a:spcPct val="150000"/>
              </a:lnSpc>
              <a:buNone/>
            </a:pPr>
            <a:r>
              <a:rPr lang="en-GB" dirty="0" smtClean="0">
                <a:solidFill>
                  <a:srgbClr val="C00000"/>
                </a:solidFill>
              </a:rPr>
              <a:t>      bad → </a:t>
            </a:r>
            <a:r>
              <a:rPr lang="en-GB" b="1" dirty="0" smtClean="0">
                <a:solidFill>
                  <a:srgbClr val="C00000"/>
                </a:solidFill>
              </a:rPr>
              <a:t>the </a:t>
            </a:r>
            <a:r>
              <a:rPr lang="en-GB" dirty="0" smtClean="0">
                <a:solidFill>
                  <a:srgbClr val="C00000"/>
                </a:solidFill>
              </a:rPr>
              <a:t>worst</a:t>
            </a:r>
          </a:p>
          <a:p>
            <a:pPr>
              <a:lnSpc>
                <a:spcPct val="150000"/>
              </a:lnSpc>
              <a:buNone/>
            </a:pPr>
            <a:r>
              <a:rPr lang="en-GB" dirty="0" smtClean="0">
                <a:solidFill>
                  <a:srgbClr val="C00000"/>
                </a:solidFill>
              </a:rPr>
              <a:t>      far → </a:t>
            </a:r>
            <a:r>
              <a:rPr lang="en-GB" b="1" dirty="0" smtClean="0">
                <a:solidFill>
                  <a:srgbClr val="C00000"/>
                </a:solidFill>
              </a:rPr>
              <a:t>the furthest</a:t>
            </a:r>
            <a:endParaRPr lang="en-GB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SUPERLATIVES – </a:t>
            </a:r>
            <a:r>
              <a:rPr lang="cs-CZ" dirty="0" err="1" smtClean="0"/>
              <a:t>adjectives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more </a:t>
            </a:r>
            <a:r>
              <a:rPr lang="cs-CZ" dirty="0" err="1" smtClean="0"/>
              <a:t>syllables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>
                <a:solidFill>
                  <a:srgbClr val="C00000"/>
                </a:solidFill>
              </a:rPr>
              <a:t>we make the </a:t>
            </a:r>
            <a:r>
              <a:rPr lang="cs-CZ" dirty="0" smtClean="0">
                <a:solidFill>
                  <a:srgbClr val="C00000"/>
                </a:solidFill>
              </a:rPr>
              <a:t>superlative</a:t>
            </a:r>
            <a:r>
              <a:rPr lang="en-GB" dirty="0" smtClean="0">
                <a:solidFill>
                  <a:srgbClr val="C00000"/>
                </a:solidFill>
              </a:rPr>
              <a:t> differently</a:t>
            </a:r>
            <a:endParaRPr lang="cs-CZ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en-GB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</a:t>
            </a:r>
            <a:r>
              <a:rPr lang="en-GB" dirty="0" smtClean="0">
                <a:solidFill>
                  <a:srgbClr val="C00000"/>
                </a:solidFill>
              </a:rPr>
              <a:t>beautiful </a:t>
            </a:r>
            <a:r>
              <a:rPr lang="en-GB" dirty="0" smtClean="0">
                <a:solidFill>
                  <a:srgbClr val="C00000"/>
                </a:solidFill>
                <a:latin typeface="Calibri"/>
                <a:cs typeface="Calibri"/>
              </a:rPr>
              <a:t>→ </a:t>
            </a:r>
            <a:r>
              <a:rPr lang="cs-CZ" dirty="0" err="1" smtClean="0">
                <a:solidFill>
                  <a:srgbClr val="C00000"/>
                </a:solidFill>
              </a:rPr>
              <a:t>the</a:t>
            </a:r>
            <a:r>
              <a:rPr lang="cs-CZ" dirty="0" smtClean="0">
                <a:solidFill>
                  <a:srgbClr val="C00000"/>
                </a:solidFill>
              </a:rPr>
              <a:t> b</a:t>
            </a:r>
            <a:r>
              <a:rPr lang="en-GB" dirty="0" err="1" smtClean="0">
                <a:solidFill>
                  <a:srgbClr val="C00000"/>
                </a:solidFill>
              </a:rPr>
              <a:t>eautiful</a:t>
            </a:r>
            <a:r>
              <a:rPr lang="cs-CZ" dirty="0" err="1" smtClean="0">
                <a:solidFill>
                  <a:srgbClr val="C00000"/>
                </a:solidFill>
              </a:rPr>
              <a:t>est</a:t>
            </a: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r>
              <a:rPr lang="en-GB" dirty="0" smtClean="0">
                <a:solidFill>
                  <a:srgbClr val="C00000"/>
                </a:solidFill>
              </a:rPr>
              <a:t>with  longer adjectives we make </a:t>
            </a:r>
            <a:r>
              <a:rPr lang="cs-CZ" dirty="0" smtClean="0">
                <a:solidFill>
                  <a:srgbClr val="C00000"/>
                </a:solidFill>
              </a:rPr>
              <a:t>superlativ</a:t>
            </a:r>
            <a:r>
              <a:rPr lang="en-GB" dirty="0" smtClean="0">
                <a:solidFill>
                  <a:srgbClr val="C00000"/>
                </a:solidFill>
              </a:rPr>
              <a:t>e by adding </a:t>
            </a:r>
            <a:r>
              <a:rPr lang="cs-CZ" b="1" dirty="0" smtClean="0">
                <a:solidFill>
                  <a:srgbClr val="C00000"/>
                </a:solidFill>
              </a:rPr>
              <a:t>THE MOST</a:t>
            </a:r>
            <a:r>
              <a:rPr lang="en-GB" dirty="0" smtClean="0">
                <a:solidFill>
                  <a:srgbClr val="C00000"/>
                </a:solidFill>
              </a:rPr>
              <a:t> </a:t>
            </a:r>
            <a:r>
              <a:rPr lang="en-GB" b="1" dirty="0" smtClean="0">
                <a:solidFill>
                  <a:srgbClr val="C00000"/>
                </a:solidFill>
              </a:rPr>
              <a:t>before</a:t>
            </a:r>
            <a:r>
              <a:rPr lang="en-GB" dirty="0" smtClean="0">
                <a:solidFill>
                  <a:srgbClr val="C00000"/>
                </a:solidFill>
              </a:rPr>
              <a:t> the adjective</a:t>
            </a:r>
          </a:p>
          <a:p>
            <a:pPr>
              <a:buNone/>
            </a:pPr>
            <a:r>
              <a:rPr lang="en-GB" dirty="0" smtClean="0">
                <a:solidFill>
                  <a:srgbClr val="C00000"/>
                </a:solidFill>
              </a:rPr>
              <a:t> </a:t>
            </a:r>
          </a:p>
          <a:p>
            <a:pPr>
              <a:buNone/>
            </a:pPr>
            <a:r>
              <a:rPr lang="en-GB" dirty="0" smtClean="0">
                <a:solidFill>
                  <a:srgbClr val="C00000"/>
                </a:solidFill>
              </a:rPr>
              <a:t>                beautiful </a:t>
            </a:r>
            <a:r>
              <a:rPr lang="en-GB" dirty="0" smtClean="0">
                <a:solidFill>
                  <a:srgbClr val="C00000"/>
                </a:solidFill>
                <a:latin typeface="Calibri"/>
                <a:cs typeface="Calibri"/>
              </a:rPr>
              <a:t>→</a:t>
            </a:r>
            <a:r>
              <a:rPr lang="en-GB" b="1" dirty="0" smtClean="0">
                <a:solidFill>
                  <a:srgbClr val="C00000"/>
                </a:solidFill>
              </a:rPr>
              <a:t> the most </a:t>
            </a:r>
            <a:r>
              <a:rPr lang="en-GB" dirty="0" smtClean="0">
                <a:solidFill>
                  <a:srgbClr val="C00000"/>
                </a:solidFill>
              </a:rPr>
              <a:t>beautiful</a:t>
            </a:r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 flipH="1" flipV="1">
            <a:off x="5046150" y="2506329"/>
            <a:ext cx="360040" cy="288032"/>
          </a:xfrm>
          <a:prstGeom prst="line">
            <a:avLst/>
          </a:prstGeom>
          <a:ln w="28575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 flipV="1">
            <a:off x="5071731" y="2420888"/>
            <a:ext cx="216024" cy="360040"/>
          </a:xfrm>
          <a:prstGeom prst="line">
            <a:avLst/>
          </a:prstGeom>
          <a:ln w="28575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827584" y="620688"/>
          <a:ext cx="7416824" cy="58272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4206"/>
                <a:gridCol w="1854206"/>
                <a:gridCol w="1854206"/>
                <a:gridCol w="1854206"/>
              </a:tblGrid>
              <a:tr h="873005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ADJECTIVE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COMPARATIVE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SUPERLATIVE</a:t>
                      </a:r>
                      <a:endParaRPr lang="cs-CZ" dirty="0"/>
                    </a:p>
                  </a:txBody>
                  <a:tcPr/>
                </a:tc>
              </a:tr>
              <a:tr h="885129">
                <a:tc>
                  <a:txBody>
                    <a:bodyPr/>
                    <a:lstStyle/>
                    <a:p>
                      <a:r>
                        <a:rPr lang="en-GB" b="1" noProof="0" smtClean="0">
                          <a:solidFill>
                            <a:srgbClr val="C00000"/>
                          </a:solidFill>
                        </a:rPr>
                        <a:t>Short</a:t>
                      </a:r>
                      <a:r>
                        <a:rPr lang="en-GB" b="1" baseline="0" noProof="0" smtClean="0">
                          <a:solidFill>
                            <a:srgbClr val="C00000"/>
                          </a:solidFill>
                        </a:rPr>
                        <a:t> vowel and one consonant</a:t>
                      </a:r>
                      <a:endParaRPr lang="en-GB" b="1" noProof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noProof="0" smtClean="0">
                          <a:solidFill>
                            <a:srgbClr val="C00000"/>
                          </a:solidFill>
                        </a:rPr>
                        <a:t>wet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noProof="0" smtClean="0">
                          <a:solidFill>
                            <a:srgbClr val="C00000"/>
                          </a:solidFill>
                        </a:rPr>
                        <a:t>big</a:t>
                      </a:r>
                      <a:endParaRPr lang="en-GB" noProof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noProof="0" dirty="0" smtClean="0">
                          <a:solidFill>
                            <a:srgbClr val="C00000"/>
                          </a:solidFill>
                        </a:rPr>
                        <a:t>wet</a:t>
                      </a:r>
                      <a:r>
                        <a:rPr lang="en-GB" b="1" noProof="0" dirty="0" smtClean="0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noProof="0" dirty="0" smtClean="0">
                          <a:solidFill>
                            <a:srgbClr val="C00000"/>
                          </a:solidFill>
                        </a:rPr>
                        <a:t>er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noProof="0" dirty="0" smtClean="0">
                          <a:solidFill>
                            <a:srgbClr val="C00000"/>
                          </a:solidFill>
                        </a:rPr>
                        <a:t>big</a:t>
                      </a:r>
                      <a:r>
                        <a:rPr lang="en-GB" b="1" noProof="0" dirty="0" smtClean="0">
                          <a:solidFill>
                            <a:srgbClr val="C00000"/>
                          </a:solidFill>
                        </a:rPr>
                        <a:t>g</a:t>
                      </a:r>
                      <a:r>
                        <a:rPr lang="en-GB" noProof="0" dirty="0" smtClean="0">
                          <a:solidFill>
                            <a:srgbClr val="C00000"/>
                          </a:solidFill>
                        </a:rPr>
                        <a:t>er</a:t>
                      </a:r>
                      <a:endParaRPr lang="en-GB" noProof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b="1" noProof="0" dirty="0" smtClean="0">
                          <a:solidFill>
                            <a:srgbClr val="C00000"/>
                          </a:solidFill>
                        </a:rPr>
                        <a:t>the</a:t>
                      </a:r>
                      <a:r>
                        <a:rPr lang="en-GB" noProof="0" dirty="0" smtClean="0">
                          <a:solidFill>
                            <a:srgbClr val="C00000"/>
                          </a:solidFill>
                        </a:rPr>
                        <a:t> wettest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b="1" noProof="0" dirty="0" smtClean="0">
                          <a:solidFill>
                            <a:srgbClr val="C00000"/>
                          </a:solidFill>
                        </a:rPr>
                        <a:t>the</a:t>
                      </a:r>
                      <a:r>
                        <a:rPr lang="en-GB" noProof="0" dirty="0" smtClean="0">
                          <a:solidFill>
                            <a:srgbClr val="C00000"/>
                          </a:solidFill>
                        </a:rPr>
                        <a:t> biggest</a:t>
                      </a:r>
                      <a:endParaRPr lang="en-GB" noProof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885129">
                <a:tc>
                  <a:txBody>
                    <a:bodyPr/>
                    <a:lstStyle/>
                    <a:p>
                      <a:r>
                        <a:rPr lang="en-GB" b="1" noProof="0" smtClean="0">
                          <a:solidFill>
                            <a:srgbClr val="C00000"/>
                          </a:solidFill>
                        </a:rPr>
                        <a:t>Adjectives</a:t>
                      </a:r>
                      <a:r>
                        <a:rPr lang="en-GB" b="1" baseline="0" noProof="0" smtClean="0">
                          <a:solidFill>
                            <a:srgbClr val="C00000"/>
                          </a:solidFill>
                        </a:rPr>
                        <a:t> ending in y</a:t>
                      </a:r>
                      <a:endParaRPr lang="en-GB" b="1" noProof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noProof="0" smtClean="0">
                          <a:solidFill>
                            <a:srgbClr val="C00000"/>
                          </a:solidFill>
                        </a:rPr>
                        <a:t>dry</a:t>
                      </a:r>
                    </a:p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noProof="0" smtClean="0">
                          <a:solidFill>
                            <a:srgbClr val="C00000"/>
                          </a:solidFill>
                        </a:rPr>
                        <a:t>easy</a:t>
                      </a:r>
                      <a:endParaRPr lang="en-GB" noProof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noProof="0" dirty="0" smtClean="0">
                          <a:solidFill>
                            <a:srgbClr val="C00000"/>
                          </a:solidFill>
                        </a:rPr>
                        <a:t>dr</a:t>
                      </a:r>
                      <a:r>
                        <a:rPr lang="en-GB" b="1" noProof="0" dirty="0" smtClean="0">
                          <a:solidFill>
                            <a:srgbClr val="C00000"/>
                          </a:solidFill>
                        </a:rPr>
                        <a:t>ie</a:t>
                      </a:r>
                      <a:r>
                        <a:rPr lang="en-GB" noProof="0" dirty="0" smtClean="0">
                          <a:solidFill>
                            <a:srgbClr val="C00000"/>
                          </a:solidFill>
                        </a:rPr>
                        <a:t>r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noProof="0" dirty="0" smtClean="0">
                          <a:solidFill>
                            <a:srgbClr val="C00000"/>
                          </a:solidFill>
                        </a:rPr>
                        <a:t>eas</a:t>
                      </a:r>
                      <a:r>
                        <a:rPr lang="en-GB" b="1" noProof="0" dirty="0" smtClean="0">
                          <a:solidFill>
                            <a:srgbClr val="C00000"/>
                          </a:solidFill>
                        </a:rPr>
                        <a:t>ie</a:t>
                      </a:r>
                      <a:r>
                        <a:rPr lang="en-GB" noProof="0" dirty="0" smtClean="0">
                          <a:solidFill>
                            <a:srgbClr val="C00000"/>
                          </a:solidFill>
                        </a:rPr>
                        <a:t>r</a:t>
                      </a:r>
                      <a:endParaRPr lang="en-GB" noProof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b="1" noProof="0" dirty="0" smtClean="0">
                          <a:solidFill>
                            <a:srgbClr val="C00000"/>
                          </a:solidFill>
                        </a:rPr>
                        <a:t>the</a:t>
                      </a:r>
                      <a:r>
                        <a:rPr lang="en-GB" noProof="0" dirty="0" smtClean="0">
                          <a:solidFill>
                            <a:srgbClr val="C00000"/>
                          </a:solidFill>
                        </a:rPr>
                        <a:t> driest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b="1" noProof="0" dirty="0" smtClean="0">
                          <a:solidFill>
                            <a:srgbClr val="C00000"/>
                          </a:solidFill>
                        </a:rPr>
                        <a:t>the</a:t>
                      </a:r>
                      <a:r>
                        <a:rPr lang="en-GB" noProof="0" dirty="0" smtClean="0">
                          <a:solidFill>
                            <a:srgbClr val="C00000"/>
                          </a:solidFill>
                        </a:rPr>
                        <a:t> easiest</a:t>
                      </a:r>
                      <a:endParaRPr lang="en-GB" noProof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885129">
                <a:tc>
                  <a:txBody>
                    <a:bodyPr/>
                    <a:lstStyle/>
                    <a:p>
                      <a:r>
                        <a:rPr lang="en-GB" b="1" noProof="0" smtClean="0">
                          <a:solidFill>
                            <a:srgbClr val="C00000"/>
                          </a:solidFill>
                        </a:rPr>
                        <a:t>Adjectives ending in e</a:t>
                      </a:r>
                      <a:endParaRPr lang="en-GB" b="1" noProof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noProof="0" smtClean="0">
                          <a:solidFill>
                            <a:srgbClr val="C00000"/>
                          </a:solidFill>
                        </a:rPr>
                        <a:t>nice</a:t>
                      </a:r>
                      <a:endParaRPr lang="en-GB" noProof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noProof="0" smtClean="0">
                          <a:solidFill>
                            <a:srgbClr val="C00000"/>
                          </a:solidFill>
                        </a:rPr>
                        <a:t>nicer</a:t>
                      </a:r>
                      <a:endParaRPr lang="en-GB" noProof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b="1" noProof="0" dirty="0" smtClean="0">
                          <a:solidFill>
                            <a:srgbClr val="C00000"/>
                          </a:solidFill>
                        </a:rPr>
                        <a:t>the</a:t>
                      </a:r>
                      <a:r>
                        <a:rPr lang="en-GB" baseline="0" noProof="0" dirty="0" smtClean="0">
                          <a:solidFill>
                            <a:srgbClr val="C00000"/>
                          </a:solidFill>
                        </a:rPr>
                        <a:t> nicest</a:t>
                      </a:r>
                      <a:endParaRPr lang="en-GB" noProof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885129">
                <a:tc>
                  <a:txBody>
                    <a:bodyPr/>
                    <a:lstStyle/>
                    <a:p>
                      <a:r>
                        <a:rPr lang="en-GB" b="1" noProof="0" smtClean="0">
                          <a:solidFill>
                            <a:srgbClr val="C00000"/>
                          </a:solidFill>
                        </a:rPr>
                        <a:t>Irregular</a:t>
                      </a:r>
                      <a:r>
                        <a:rPr lang="en-GB" b="1" baseline="0" noProof="0" smtClean="0">
                          <a:solidFill>
                            <a:srgbClr val="C00000"/>
                          </a:solidFill>
                        </a:rPr>
                        <a:t> adjectives</a:t>
                      </a:r>
                      <a:endParaRPr lang="en-GB" b="1" noProof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noProof="0" smtClean="0">
                          <a:solidFill>
                            <a:srgbClr val="C00000"/>
                          </a:solidFill>
                        </a:rPr>
                        <a:t>good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noProof="0" smtClean="0">
                          <a:solidFill>
                            <a:srgbClr val="C00000"/>
                          </a:solidFill>
                        </a:rPr>
                        <a:t>bad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noProof="0" smtClean="0">
                          <a:solidFill>
                            <a:srgbClr val="C00000"/>
                          </a:solidFill>
                        </a:rPr>
                        <a:t>far</a:t>
                      </a:r>
                      <a:endParaRPr lang="en-GB" noProof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noProof="0" smtClean="0">
                          <a:solidFill>
                            <a:srgbClr val="C00000"/>
                          </a:solidFill>
                        </a:rPr>
                        <a:t>better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noProof="0" smtClean="0">
                          <a:solidFill>
                            <a:srgbClr val="C00000"/>
                          </a:solidFill>
                        </a:rPr>
                        <a:t>worse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noProof="0" smtClean="0">
                          <a:solidFill>
                            <a:srgbClr val="C00000"/>
                          </a:solidFill>
                        </a:rPr>
                        <a:t>further</a:t>
                      </a:r>
                      <a:endParaRPr lang="en-GB" noProof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noProof="0" smtClean="0">
                          <a:solidFill>
                            <a:srgbClr val="C00000"/>
                          </a:solidFill>
                        </a:rPr>
                        <a:t>the best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noProof="0" smtClean="0">
                          <a:solidFill>
                            <a:srgbClr val="C00000"/>
                          </a:solidFill>
                        </a:rPr>
                        <a:t>the worst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noProof="0" smtClean="0">
                          <a:solidFill>
                            <a:srgbClr val="C00000"/>
                          </a:solidFill>
                        </a:rPr>
                        <a:t>the furthest</a:t>
                      </a:r>
                      <a:endParaRPr lang="en-GB" noProof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885129">
                <a:tc>
                  <a:txBody>
                    <a:bodyPr/>
                    <a:lstStyle/>
                    <a:p>
                      <a:r>
                        <a:rPr lang="en-GB" b="1" noProof="0" smtClean="0">
                          <a:solidFill>
                            <a:srgbClr val="C00000"/>
                          </a:solidFill>
                        </a:rPr>
                        <a:t>Adjectives</a:t>
                      </a:r>
                      <a:r>
                        <a:rPr lang="en-GB" b="1" baseline="0" noProof="0" smtClean="0">
                          <a:solidFill>
                            <a:srgbClr val="C00000"/>
                          </a:solidFill>
                        </a:rPr>
                        <a:t> with more syllables</a:t>
                      </a:r>
                      <a:endParaRPr lang="en-GB" b="1" noProof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noProof="0" smtClean="0">
                          <a:solidFill>
                            <a:srgbClr val="C00000"/>
                          </a:solidFill>
                        </a:rPr>
                        <a:t>beautiful</a:t>
                      </a:r>
                      <a:endParaRPr lang="en-GB" noProof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b="1" noProof="0" dirty="0" smtClean="0">
                          <a:solidFill>
                            <a:srgbClr val="C00000"/>
                          </a:solidFill>
                        </a:rPr>
                        <a:t>m</a:t>
                      </a:r>
                      <a:r>
                        <a:rPr lang="en-GB" b="1" noProof="0" dirty="0" smtClean="0">
                          <a:solidFill>
                            <a:srgbClr val="C00000"/>
                          </a:solidFill>
                        </a:rPr>
                        <a:t>ore </a:t>
                      </a:r>
                      <a:r>
                        <a:rPr lang="en-GB" noProof="0" dirty="0" smtClean="0">
                          <a:solidFill>
                            <a:srgbClr val="C00000"/>
                          </a:solidFill>
                        </a:rPr>
                        <a:t>beautiful</a:t>
                      </a:r>
                      <a:endParaRPr lang="en-GB" noProof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b="1" noProof="0" dirty="0" smtClean="0">
                          <a:solidFill>
                            <a:srgbClr val="C00000"/>
                          </a:solidFill>
                        </a:rPr>
                        <a:t>t</a:t>
                      </a:r>
                      <a:r>
                        <a:rPr lang="en-GB" b="1" noProof="0" dirty="0" smtClean="0">
                          <a:solidFill>
                            <a:srgbClr val="C00000"/>
                          </a:solidFill>
                        </a:rPr>
                        <a:t>he most </a:t>
                      </a:r>
                      <a:r>
                        <a:rPr lang="en-GB" noProof="0" dirty="0" smtClean="0">
                          <a:solidFill>
                            <a:srgbClr val="C00000"/>
                          </a:solidFill>
                        </a:rPr>
                        <a:t>beautiful</a:t>
                      </a:r>
                      <a:endParaRPr lang="en-GB" noProof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pPr algn="ctr"/>
            <a:r>
              <a:rPr lang="cs-CZ" dirty="0" smtClean="0"/>
              <a:t>PRACTICE</a:t>
            </a:r>
            <a:endParaRPr lang="cs-CZ" dirty="0"/>
          </a:p>
        </p:txBody>
      </p:sp>
      <p:pic>
        <p:nvPicPr>
          <p:cNvPr id="1028" name="Picture 4" descr="http://4.bp.blogspot.com/-ohiKFKgCzqU/TVRdc4ru7gI/AAAAAAAAARc/_s6SEA00TE0/s1600/short_vs_tall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80728"/>
            <a:ext cx="2160240" cy="2808312"/>
          </a:xfrm>
          <a:prstGeom prst="rect">
            <a:avLst/>
          </a:prstGeom>
          <a:noFill/>
        </p:spPr>
      </p:pic>
      <p:pic>
        <p:nvPicPr>
          <p:cNvPr id="1032" name="Picture 8" descr="young and ol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4149080"/>
            <a:ext cx="2714625" cy="220027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39552" y="3717032"/>
            <a:ext cx="25811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C00000"/>
                </a:solidFill>
              </a:rPr>
              <a:t>taller / shorter</a:t>
            </a:r>
            <a:endParaRPr lang="en-GB" sz="28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6021288"/>
            <a:ext cx="27799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C00000"/>
                </a:solidFill>
              </a:rPr>
              <a:t>younger / older</a:t>
            </a:r>
            <a:endParaRPr lang="en-GB" sz="2800" b="1" dirty="0">
              <a:solidFill>
                <a:srgbClr val="C00000"/>
              </a:solidFill>
            </a:endParaRPr>
          </a:p>
        </p:txBody>
      </p:sp>
      <p:pic>
        <p:nvPicPr>
          <p:cNvPr id="1040" name="Picture 16" descr="Dogue allemand HARLEQUIN adulte debout devant un fond blanc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1700808"/>
            <a:ext cx="3810000" cy="2828925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220072" y="4509120"/>
            <a:ext cx="28392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C00000"/>
                </a:solidFill>
              </a:rPr>
              <a:t>bigger / smaller</a:t>
            </a:r>
            <a:endParaRPr lang="en-GB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ctr"/>
            <a:r>
              <a:rPr lang="cs-CZ" dirty="0" smtClean="0"/>
              <a:t>PRACTICE</a:t>
            </a:r>
            <a:endParaRPr lang="cs-CZ" dirty="0"/>
          </a:p>
        </p:txBody>
      </p:sp>
      <p:pic>
        <p:nvPicPr>
          <p:cNvPr id="3" name="Picture 14" descr="Dr Seuss's letter to Troy library reader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340768"/>
            <a:ext cx="2952328" cy="2304256"/>
          </a:xfrm>
          <a:prstGeom prst="rect">
            <a:avLst/>
          </a:prstGeom>
          <a:noFill/>
        </p:spPr>
      </p:pic>
      <p:pic>
        <p:nvPicPr>
          <p:cNvPr id="4" name="Picture 10" descr="Cold, Warm, And Hot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4365104"/>
            <a:ext cx="2808312" cy="1656184"/>
          </a:xfrm>
          <a:prstGeom prst="rect">
            <a:avLst/>
          </a:prstGeom>
          <a:noFill/>
        </p:spPr>
      </p:pic>
      <p:pic>
        <p:nvPicPr>
          <p:cNvPr id="5" name="Picture 12" descr="http://www.kwiznet.com/images/questions/grade1/English/seq_comp_adj_smallsmallersmalles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4437112"/>
            <a:ext cx="2520280" cy="1586856"/>
          </a:xfrm>
          <a:prstGeom prst="rect">
            <a:avLst/>
          </a:prstGeom>
          <a:noFill/>
        </p:spPr>
      </p:pic>
      <p:pic>
        <p:nvPicPr>
          <p:cNvPr id="6" name="Picture 6" descr="http://i.istockimg.com/file_thumbview_approve/6012506/2/stock-illustration-6012506-thin-and-fat-man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1196752"/>
            <a:ext cx="3096344" cy="244827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860032" y="3645024"/>
            <a:ext cx="40463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C00000"/>
                </a:solidFill>
              </a:rPr>
              <a:t>fat – fatter – the fattest</a:t>
            </a:r>
            <a:endParaRPr lang="en-GB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3645024"/>
            <a:ext cx="45817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C00000"/>
                </a:solidFill>
              </a:rPr>
              <a:t>far – further – the furthest</a:t>
            </a:r>
            <a:endParaRPr lang="en-GB" sz="28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6021288"/>
            <a:ext cx="45384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C00000"/>
                </a:solidFill>
              </a:rPr>
              <a:t>big – bigger – the biggest</a:t>
            </a:r>
            <a:endParaRPr lang="en-GB" sz="28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43674" y="6021288"/>
            <a:ext cx="4700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C00000"/>
                </a:solidFill>
              </a:rPr>
              <a:t>cold – colder – the coldest</a:t>
            </a:r>
            <a:endParaRPr lang="en-GB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Materiál slouží k výkladu a procvičení stupňování přídavných jmen.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Materiál žáky nejprve seznamuje se 2 skupinami př. jmen v anglickém jazyce, postupně je pak vyložena tvorba 2. a poté 3. stupně př. jmen. Následuje přehled v tabulce.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Osmý a devátý slide slouží k procvičení – 8.: žáci řeknou 2. stupeň daných př. jmen (odvodí dle obrázku), 9.: žáci řeknou 2. a 3. stupeň daného př. jména (opět odvodí dle obrázku), po </a:t>
            </a:r>
            <a:r>
              <a:rPr lang="cs-CZ" dirty="0" err="1" smtClean="0">
                <a:solidFill>
                  <a:srgbClr val="C00000"/>
                </a:solidFill>
              </a:rPr>
              <a:t>pokliku</a:t>
            </a:r>
            <a:r>
              <a:rPr lang="cs-CZ" dirty="0" smtClean="0">
                <a:solidFill>
                  <a:srgbClr val="C00000"/>
                </a:solidFill>
              </a:rPr>
              <a:t> na obrázek se objeví </a:t>
            </a:r>
            <a:r>
              <a:rPr lang="cs-CZ" smtClean="0">
                <a:solidFill>
                  <a:srgbClr val="C00000"/>
                </a:solidFill>
              </a:rPr>
              <a:t>správné řešení.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1600" b="1" dirty="0" err="1" smtClean="0">
                <a:solidFill>
                  <a:srgbClr val="C00000"/>
                </a:solidFill>
              </a:rPr>
              <a:t>Taller</a:t>
            </a:r>
            <a:r>
              <a:rPr lang="cs-CZ" sz="1600" b="1" dirty="0" smtClean="0">
                <a:solidFill>
                  <a:srgbClr val="C00000"/>
                </a:solidFill>
              </a:rPr>
              <a:t> </a:t>
            </a:r>
            <a:r>
              <a:rPr lang="cs-CZ" sz="1600" b="1" dirty="0" err="1" smtClean="0">
                <a:solidFill>
                  <a:srgbClr val="C00000"/>
                </a:solidFill>
              </a:rPr>
              <a:t>and</a:t>
            </a:r>
            <a:r>
              <a:rPr lang="cs-CZ" sz="1600" b="1" dirty="0" smtClean="0">
                <a:solidFill>
                  <a:srgbClr val="C00000"/>
                </a:solidFill>
              </a:rPr>
              <a:t> </a:t>
            </a:r>
            <a:r>
              <a:rPr lang="cs-CZ" sz="1600" b="1" dirty="0" err="1" smtClean="0">
                <a:solidFill>
                  <a:srgbClr val="C00000"/>
                </a:solidFill>
              </a:rPr>
              <a:t>smaller</a:t>
            </a:r>
            <a:r>
              <a:rPr lang="cs-CZ" sz="1600" dirty="0" smtClean="0">
                <a:solidFill>
                  <a:srgbClr val="C00000"/>
                </a:solidFill>
              </a:rPr>
              <a:t>,</a:t>
            </a:r>
            <a:r>
              <a:rPr lang="en-US" sz="1600" dirty="0" smtClean="0">
                <a:solidFill>
                  <a:srgbClr val="C00000"/>
                </a:solidFill>
              </a:rPr>
              <a:t> [</a:t>
            </a:r>
            <a:r>
              <a:rPr lang="cs-CZ" sz="1600" dirty="0" smtClean="0">
                <a:solidFill>
                  <a:srgbClr val="C00000"/>
                </a:solidFill>
              </a:rPr>
              <a:t>cit. 2012-26-02</a:t>
            </a:r>
            <a:r>
              <a:rPr lang="en-US" sz="1600" dirty="0" smtClean="0">
                <a:solidFill>
                  <a:srgbClr val="C00000"/>
                </a:solidFill>
              </a:rPr>
              <a:t>]</a:t>
            </a:r>
            <a:r>
              <a:rPr lang="cs-CZ" sz="1600" dirty="0" smtClean="0">
                <a:solidFill>
                  <a:srgbClr val="C00000"/>
                </a:solidFill>
              </a:rPr>
              <a:t>. dostupné na: http://katespov.blogspot.com/2011/02/on-hugging-and-being-tall.html</a:t>
            </a:r>
          </a:p>
          <a:p>
            <a:r>
              <a:rPr lang="cs-CZ" sz="1600" b="1" dirty="0" err="1" smtClean="0">
                <a:solidFill>
                  <a:srgbClr val="C00000"/>
                </a:solidFill>
              </a:rPr>
              <a:t>Fat</a:t>
            </a:r>
            <a:r>
              <a:rPr lang="cs-CZ" sz="1600" b="1" dirty="0" smtClean="0">
                <a:solidFill>
                  <a:srgbClr val="C00000"/>
                </a:solidFill>
              </a:rPr>
              <a:t>, </a:t>
            </a:r>
            <a:r>
              <a:rPr lang="cs-CZ" sz="1600" b="1" dirty="0" err="1" smtClean="0">
                <a:solidFill>
                  <a:srgbClr val="C00000"/>
                </a:solidFill>
              </a:rPr>
              <a:t>fatter</a:t>
            </a:r>
            <a:r>
              <a:rPr lang="cs-CZ" sz="1600" b="1" dirty="0" smtClean="0">
                <a:solidFill>
                  <a:srgbClr val="C00000"/>
                </a:solidFill>
              </a:rPr>
              <a:t>, </a:t>
            </a:r>
            <a:r>
              <a:rPr lang="cs-CZ" sz="1600" b="1" dirty="0" err="1" smtClean="0">
                <a:solidFill>
                  <a:srgbClr val="C00000"/>
                </a:solidFill>
              </a:rPr>
              <a:t>the</a:t>
            </a:r>
            <a:r>
              <a:rPr lang="cs-CZ" sz="1600" b="1" dirty="0" smtClean="0">
                <a:solidFill>
                  <a:srgbClr val="C00000"/>
                </a:solidFill>
              </a:rPr>
              <a:t> </a:t>
            </a:r>
            <a:r>
              <a:rPr lang="cs-CZ" sz="1600" b="1" dirty="0" err="1" smtClean="0">
                <a:solidFill>
                  <a:srgbClr val="C00000"/>
                </a:solidFill>
              </a:rPr>
              <a:t>fatest</a:t>
            </a:r>
            <a:r>
              <a:rPr lang="cs-CZ" sz="1600" dirty="0" smtClean="0">
                <a:solidFill>
                  <a:srgbClr val="C00000"/>
                </a:solidFill>
              </a:rPr>
              <a:t>, </a:t>
            </a:r>
            <a:r>
              <a:rPr lang="en-US" sz="1600" dirty="0" smtClean="0">
                <a:solidFill>
                  <a:srgbClr val="C00000"/>
                </a:solidFill>
              </a:rPr>
              <a:t>[</a:t>
            </a:r>
            <a:r>
              <a:rPr lang="cs-CZ" sz="1600" dirty="0" smtClean="0">
                <a:solidFill>
                  <a:srgbClr val="C00000"/>
                </a:solidFill>
              </a:rPr>
              <a:t>cit. 2012-26-02</a:t>
            </a:r>
            <a:r>
              <a:rPr lang="en-US" sz="1600" dirty="0" smtClean="0">
                <a:solidFill>
                  <a:srgbClr val="C00000"/>
                </a:solidFill>
              </a:rPr>
              <a:t>]</a:t>
            </a:r>
            <a:r>
              <a:rPr lang="cs-CZ" sz="1600" dirty="0" smtClean="0">
                <a:solidFill>
                  <a:srgbClr val="C00000"/>
                </a:solidFill>
              </a:rPr>
              <a:t>. dostupné na:</a:t>
            </a:r>
            <a:r>
              <a:rPr lang="cs-CZ" sz="1600" dirty="0" smtClean="0">
                <a:solidFill>
                  <a:srgbClr val="C00000"/>
                </a:solidFill>
                <a:hlinkClick r:id="rId2"/>
              </a:rPr>
              <a:t> </a:t>
            </a:r>
            <a:r>
              <a:rPr lang="cs-CZ" sz="1600" dirty="0" smtClean="0">
                <a:solidFill>
                  <a:srgbClr val="C00000"/>
                </a:solidFill>
              </a:rPr>
              <a:t>http://www.</a:t>
            </a:r>
            <a:r>
              <a:rPr lang="cs-CZ" sz="1600" dirty="0" err="1" smtClean="0">
                <a:solidFill>
                  <a:srgbClr val="C00000"/>
                </a:solidFill>
              </a:rPr>
              <a:t>istockphoto.com</a:t>
            </a:r>
            <a:r>
              <a:rPr lang="cs-CZ" sz="1600" dirty="0" smtClean="0">
                <a:solidFill>
                  <a:srgbClr val="C00000"/>
                </a:solidFill>
              </a:rPr>
              <a:t>/</a:t>
            </a:r>
            <a:r>
              <a:rPr lang="cs-CZ" sz="1600" dirty="0" err="1" smtClean="0">
                <a:solidFill>
                  <a:srgbClr val="C00000"/>
                </a:solidFill>
              </a:rPr>
              <a:t>stock</a:t>
            </a:r>
            <a:r>
              <a:rPr lang="cs-CZ" sz="1600" dirty="0" smtClean="0">
                <a:solidFill>
                  <a:srgbClr val="C00000"/>
                </a:solidFill>
              </a:rPr>
              <a:t>-</a:t>
            </a:r>
            <a:r>
              <a:rPr lang="cs-CZ" sz="1600" dirty="0" err="1" smtClean="0">
                <a:solidFill>
                  <a:srgbClr val="C00000"/>
                </a:solidFill>
              </a:rPr>
              <a:t>illustration</a:t>
            </a:r>
            <a:r>
              <a:rPr lang="cs-CZ" sz="1600" dirty="0" smtClean="0">
                <a:solidFill>
                  <a:srgbClr val="C00000"/>
                </a:solidFill>
              </a:rPr>
              <a:t>-6012506-</a:t>
            </a:r>
            <a:r>
              <a:rPr lang="cs-CZ" sz="1600" dirty="0" err="1" smtClean="0">
                <a:solidFill>
                  <a:srgbClr val="C00000"/>
                </a:solidFill>
              </a:rPr>
              <a:t>thin</a:t>
            </a:r>
            <a:r>
              <a:rPr lang="cs-CZ" sz="1600" dirty="0" smtClean="0">
                <a:solidFill>
                  <a:srgbClr val="C00000"/>
                </a:solidFill>
              </a:rPr>
              <a:t>-</a:t>
            </a:r>
            <a:r>
              <a:rPr lang="cs-CZ" sz="1600" dirty="0" err="1" smtClean="0">
                <a:solidFill>
                  <a:srgbClr val="C00000"/>
                </a:solidFill>
              </a:rPr>
              <a:t>and</a:t>
            </a:r>
            <a:r>
              <a:rPr lang="cs-CZ" sz="1600" dirty="0" smtClean="0">
                <a:solidFill>
                  <a:srgbClr val="C00000"/>
                </a:solidFill>
              </a:rPr>
              <a:t>-</a:t>
            </a:r>
            <a:r>
              <a:rPr lang="cs-CZ" sz="1600" dirty="0" err="1" smtClean="0">
                <a:solidFill>
                  <a:srgbClr val="C00000"/>
                </a:solidFill>
              </a:rPr>
              <a:t>fat</a:t>
            </a:r>
            <a:r>
              <a:rPr lang="cs-CZ" sz="1600" dirty="0" smtClean="0">
                <a:solidFill>
                  <a:srgbClr val="C00000"/>
                </a:solidFill>
              </a:rPr>
              <a:t>-man.</a:t>
            </a:r>
            <a:r>
              <a:rPr lang="cs-CZ" sz="1600" dirty="0" err="1" smtClean="0">
                <a:solidFill>
                  <a:srgbClr val="C00000"/>
                </a:solidFill>
              </a:rPr>
              <a:t>php</a:t>
            </a:r>
            <a:endParaRPr lang="cs-CZ" sz="1600" dirty="0" smtClean="0">
              <a:solidFill>
                <a:srgbClr val="C00000"/>
              </a:solidFill>
            </a:endParaRPr>
          </a:p>
          <a:p>
            <a:r>
              <a:rPr lang="cs-CZ" sz="1600" b="1" dirty="0" err="1" smtClean="0">
                <a:solidFill>
                  <a:srgbClr val="C00000"/>
                </a:solidFill>
              </a:rPr>
              <a:t>Younger</a:t>
            </a:r>
            <a:r>
              <a:rPr lang="cs-CZ" sz="1600" b="1" dirty="0" smtClean="0">
                <a:solidFill>
                  <a:srgbClr val="C00000"/>
                </a:solidFill>
              </a:rPr>
              <a:t>, </a:t>
            </a:r>
            <a:r>
              <a:rPr lang="cs-CZ" sz="1600" b="1" dirty="0" err="1" smtClean="0">
                <a:solidFill>
                  <a:srgbClr val="C00000"/>
                </a:solidFill>
              </a:rPr>
              <a:t>older</a:t>
            </a:r>
            <a:r>
              <a:rPr lang="cs-CZ" sz="1600" dirty="0" smtClean="0">
                <a:solidFill>
                  <a:srgbClr val="C00000"/>
                </a:solidFill>
              </a:rPr>
              <a:t>, </a:t>
            </a:r>
            <a:r>
              <a:rPr lang="en-US" sz="1600" dirty="0" smtClean="0">
                <a:solidFill>
                  <a:srgbClr val="C00000"/>
                </a:solidFill>
              </a:rPr>
              <a:t>[</a:t>
            </a:r>
            <a:r>
              <a:rPr lang="cs-CZ" sz="1600" dirty="0" smtClean="0">
                <a:solidFill>
                  <a:srgbClr val="C00000"/>
                </a:solidFill>
              </a:rPr>
              <a:t>cit. 2012-26-02</a:t>
            </a:r>
            <a:r>
              <a:rPr lang="en-US" sz="1600" dirty="0" smtClean="0">
                <a:solidFill>
                  <a:srgbClr val="C00000"/>
                </a:solidFill>
              </a:rPr>
              <a:t>]</a:t>
            </a:r>
            <a:r>
              <a:rPr lang="cs-CZ" sz="1600" dirty="0" smtClean="0">
                <a:solidFill>
                  <a:srgbClr val="C00000"/>
                </a:solidFill>
              </a:rPr>
              <a:t>. dostupné na: http://www.</a:t>
            </a:r>
            <a:r>
              <a:rPr lang="cs-CZ" sz="1600" dirty="0" err="1" smtClean="0">
                <a:solidFill>
                  <a:srgbClr val="C00000"/>
                </a:solidFill>
              </a:rPr>
              <a:t>real</a:t>
            </a:r>
            <a:r>
              <a:rPr lang="cs-CZ" sz="1600" dirty="0" smtClean="0">
                <a:solidFill>
                  <a:srgbClr val="C00000"/>
                </a:solidFill>
              </a:rPr>
              <a:t>-</a:t>
            </a:r>
            <a:r>
              <a:rPr lang="cs-CZ" sz="1600" dirty="0" err="1" smtClean="0">
                <a:solidFill>
                  <a:srgbClr val="C00000"/>
                </a:solidFill>
              </a:rPr>
              <a:t>english.com</a:t>
            </a:r>
            <a:r>
              <a:rPr lang="cs-CZ" sz="1600" dirty="0" smtClean="0">
                <a:solidFill>
                  <a:srgbClr val="C00000"/>
                </a:solidFill>
              </a:rPr>
              <a:t>/</a:t>
            </a:r>
            <a:r>
              <a:rPr lang="cs-CZ" sz="1600" dirty="0" err="1" smtClean="0">
                <a:solidFill>
                  <a:srgbClr val="C00000"/>
                </a:solidFill>
              </a:rPr>
              <a:t>reo</a:t>
            </a:r>
            <a:r>
              <a:rPr lang="cs-CZ" sz="1600" dirty="0" smtClean="0">
                <a:solidFill>
                  <a:srgbClr val="C00000"/>
                </a:solidFill>
              </a:rPr>
              <a:t>/7/7-2.htm</a:t>
            </a:r>
          </a:p>
          <a:p>
            <a:r>
              <a:rPr lang="cs-CZ" sz="1600" b="1" dirty="0" err="1" smtClean="0">
                <a:solidFill>
                  <a:srgbClr val="C00000"/>
                </a:solidFill>
              </a:rPr>
              <a:t>Cold</a:t>
            </a:r>
            <a:r>
              <a:rPr lang="cs-CZ" sz="1600" b="1" dirty="0" smtClean="0">
                <a:solidFill>
                  <a:srgbClr val="C00000"/>
                </a:solidFill>
              </a:rPr>
              <a:t>, </a:t>
            </a:r>
            <a:r>
              <a:rPr lang="cs-CZ" sz="1600" b="1" dirty="0" err="1" smtClean="0">
                <a:solidFill>
                  <a:srgbClr val="C00000"/>
                </a:solidFill>
              </a:rPr>
              <a:t>colder</a:t>
            </a:r>
            <a:r>
              <a:rPr lang="cs-CZ" sz="1600" b="1" dirty="0" smtClean="0">
                <a:solidFill>
                  <a:srgbClr val="C00000"/>
                </a:solidFill>
              </a:rPr>
              <a:t>, </a:t>
            </a:r>
            <a:r>
              <a:rPr lang="cs-CZ" sz="1600" b="1" dirty="0" err="1" smtClean="0">
                <a:solidFill>
                  <a:srgbClr val="C00000"/>
                </a:solidFill>
              </a:rPr>
              <a:t>the</a:t>
            </a:r>
            <a:r>
              <a:rPr lang="cs-CZ" sz="1600" b="1" dirty="0" smtClean="0">
                <a:solidFill>
                  <a:srgbClr val="C00000"/>
                </a:solidFill>
              </a:rPr>
              <a:t> </a:t>
            </a:r>
            <a:r>
              <a:rPr lang="cs-CZ" sz="1600" b="1" dirty="0" err="1" smtClean="0">
                <a:solidFill>
                  <a:srgbClr val="C00000"/>
                </a:solidFill>
              </a:rPr>
              <a:t>coldest</a:t>
            </a:r>
            <a:r>
              <a:rPr lang="cs-CZ" sz="1600" dirty="0" smtClean="0">
                <a:solidFill>
                  <a:srgbClr val="C00000"/>
                </a:solidFill>
              </a:rPr>
              <a:t>, </a:t>
            </a:r>
            <a:r>
              <a:rPr lang="en-US" sz="1600" dirty="0" smtClean="0">
                <a:solidFill>
                  <a:srgbClr val="C00000"/>
                </a:solidFill>
              </a:rPr>
              <a:t>[</a:t>
            </a:r>
            <a:r>
              <a:rPr lang="cs-CZ" sz="1600" dirty="0" smtClean="0">
                <a:solidFill>
                  <a:srgbClr val="C00000"/>
                </a:solidFill>
              </a:rPr>
              <a:t>cit. 2012-26-02</a:t>
            </a:r>
            <a:r>
              <a:rPr lang="en-US" sz="1600" dirty="0" smtClean="0">
                <a:solidFill>
                  <a:srgbClr val="C00000"/>
                </a:solidFill>
              </a:rPr>
              <a:t>]</a:t>
            </a:r>
            <a:r>
              <a:rPr lang="cs-CZ" sz="1600" dirty="0" smtClean="0">
                <a:solidFill>
                  <a:srgbClr val="C00000"/>
                </a:solidFill>
              </a:rPr>
              <a:t>. dostupné na: http://www.</a:t>
            </a:r>
            <a:r>
              <a:rPr lang="cs-CZ" sz="1600" dirty="0" err="1" smtClean="0">
                <a:solidFill>
                  <a:srgbClr val="C00000"/>
                </a:solidFill>
              </a:rPr>
              <a:t>dreamstime.com</a:t>
            </a:r>
            <a:r>
              <a:rPr lang="cs-CZ" sz="1600" dirty="0" smtClean="0">
                <a:solidFill>
                  <a:srgbClr val="C00000"/>
                </a:solidFill>
              </a:rPr>
              <a:t>/</a:t>
            </a:r>
            <a:r>
              <a:rPr lang="cs-CZ" sz="1600" dirty="0" err="1" smtClean="0">
                <a:solidFill>
                  <a:srgbClr val="C00000"/>
                </a:solidFill>
              </a:rPr>
              <a:t>royalty</a:t>
            </a:r>
            <a:r>
              <a:rPr lang="cs-CZ" sz="1600" dirty="0" smtClean="0">
                <a:solidFill>
                  <a:srgbClr val="C00000"/>
                </a:solidFill>
              </a:rPr>
              <a:t>-free-</a:t>
            </a:r>
            <a:r>
              <a:rPr lang="cs-CZ" sz="1600" dirty="0" err="1" smtClean="0">
                <a:solidFill>
                  <a:srgbClr val="C00000"/>
                </a:solidFill>
              </a:rPr>
              <a:t>stock</a:t>
            </a:r>
            <a:r>
              <a:rPr lang="cs-CZ" sz="1600" dirty="0" smtClean="0">
                <a:solidFill>
                  <a:srgbClr val="C00000"/>
                </a:solidFill>
              </a:rPr>
              <a:t>-</a:t>
            </a:r>
            <a:r>
              <a:rPr lang="cs-CZ" sz="1600" dirty="0" err="1" smtClean="0">
                <a:solidFill>
                  <a:srgbClr val="C00000"/>
                </a:solidFill>
              </a:rPr>
              <a:t>photo</a:t>
            </a:r>
            <a:r>
              <a:rPr lang="cs-CZ" sz="1600" dirty="0" smtClean="0">
                <a:solidFill>
                  <a:srgbClr val="C00000"/>
                </a:solidFill>
              </a:rPr>
              <a:t>-</a:t>
            </a:r>
            <a:r>
              <a:rPr lang="cs-CZ" sz="1600" dirty="0" err="1" smtClean="0">
                <a:solidFill>
                  <a:srgbClr val="C00000"/>
                </a:solidFill>
              </a:rPr>
              <a:t>cold</a:t>
            </a:r>
            <a:r>
              <a:rPr lang="cs-CZ" sz="1600" dirty="0" smtClean="0">
                <a:solidFill>
                  <a:srgbClr val="C00000"/>
                </a:solidFill>
              </a:rPr>
              <a:t>-</a:t>
            </a:r>
            <a:r>
              <a:rPr lang="cs-CZ" sz="1600" dirty="0" err="1" smtClean="0">
                <a:solidFill>
                  <a:srgbClr val="C00000"/>
                </a:solidFill>
              </a:rPr>
              <a:t>warm</a:t>
            </a:r>
            <a:r>
              <a:rPr lang="cs-CZ" sz="1600" dirty="0" smtClean="0">
                <a:solidFill>
                  <a:srgbClr val="C00000"/>
                </a:solidFill>
              </a:rPr>
              <a:t>-</a:t>
            </a:r>
            <a:r>
              <a:rPr lang="cs-CZ" sz="1600" dirty="0" err="1" smtClean="0">
                <a:solidFill>
                  <a:srgbClr val="C00000"/>
                </a:solidFill>
              </a:rPr>
              <a:t>and</a:t>
            </a:r>
            <a:r>
              <a:rPr lang="cs-CZ" sz="1600" dirty="0" smtClean="0">
                <a:solidFill>
                  <a:srgbClr val="C00000"/>
                </a:solidFill>
              </a:rPr>
              <a:t>-</a:t>
            </a:r>
            <a:r>
              <a:rPr lang="cs-CZ" sz="1600" dirty="0" err="1" smtClean="0">
                <a:solidFill>
                  <a:srgbClr val="C00000"/>
                </a:solidFill>
              </a:rPr>
              <a:t>hot</a:t>
            </a:r>
            <a:r>
              <a:rPr lang="cs-CZ" sz="1600" dirty="0" smtClean="0">
                <a:solidFill>
                  <a:srgbClr val="C00000"/>
                </a:solidFill>
              </a:rPr>
              <a:t>-image18154605</a:t>
            </a:r>
          </a:p>
          <a:p>
            <a:r>
              <a:rPr lang="cs-CZ" sz="1600" b="1" dirty="0" err="1" smtClean="0">
                <a:solidFill>
                  <a:srgbClr val="C00000"/>
                </a:solidFill>
              </a:rPr>
              <a:t>Big</a:t>
            </a:r>
            <a:r>
              <a:rPr lang="cs-CZ" sz="1600" b="1" dirty="0" smtClean="0">
                <a:solidFill>
                  <a:srgbClr val="C00000"/>
                </a:solidFill>
              </a:rPr>
              <a:t>, </a:t>
            </a:r>
            <a:r>
              <a:rPr lang="cs-CZ" sz="1600" b="1" dirty="0" err="1" smtClean="0">
                <a:solidFill>
                  <a:srgbClr val="C00000"/>
                </a:solidFill>
              </a:rPr>
              <a:t>bigger</a:t>
            </a:r>
            <a:r>
              <a:rPr lang="cs-CZ" sz="1600" b="1" dirty="0" smtClean="0">
                <a:solidFill>
                  <a:srgbClr val="C00000"/>
                </a:solidFill>
              </a:rPr>
              <a:t>, </a:t>
            </a:r>
            <a:r>
              <a:rPr lang="cs-CZ" sz="1600" b="1" dirty="0" err="1" smtClean="0">
                <a:solidFill>
                  <a:srgbClr val="C00000"/>
                </a:solidFill>
              </a:rPr>
              <a:t>the</a:t>
            </a:r>
            <a:r>
              <a:rPr lang="cs-CZ" sz="1600" b="1" dirty="0" smtClean="0">
                <a:solidFill>
                  <a:srgbClr val="C00000"/>
                </a:solidFill>
              </a:rPr>
              <a:t> </a:t>
            </a:r>
            <a:r>
              <a:rPr lang="cs-CZ" sz="1600" b="1" dirty="0" err="1" smtClean="0">
                <a:solidFill>
                  <a:srgbClr val="C00000"/>
                </a:solidFill>
              </a:rPr>
              <a:t>biggest</a:t>
            </a:r>
            <a:r>
              <a:rPr lang="cs-CZ" sz="1600" dirty="0" smtClean="0">
                <a:solidFill>
                  <a:srgbClr val="C00000"/>
                </a:solidFill>
              </a:rPr>
              <a:t>, </a:t>
            </a:r>
            <a:r>
              <a:rPr lang="en-US" sz="1600" dirty="0" smtClean="0">
                <a:solidFill>
                  <a:srgbClr val="C00000"/>
                </a:solidFill>
              </a:rPr>
              <a:t>[</a:t>
            </a:r>
            <a:r>
              <a:rPr lang="cs-CZ" sz="1600" dirty="0" smtClean="0">
                <a:solidFill>
                  <a:srgbClr val="C00000"/>
                </a:solidFill>
              </a:rPr>
              <a:t>cit. 2012-26-02</a:t>
            </a:r>
            <a:r>
              <a:rPr lang="en-US" sz="1600" dirty="0" smtClean="0">
                <a:solidFill>
                  <a:srgbClr val="C00000"/>
                </a:solidFill>
              </a:rPr>
              <a:t>]</a:t>
            </a:r>
            <a:r>
              <a:rPr lang="cs-CZ" sz="1600" dirty="0" smtClean="0">
                <a:solidFill>
                  <a:srgbClr val="C00000"/>
                </a:solidFill>
              </a:rPr>
              <a:t>. dostupné na: http://www.</a:t>
            </a:r>
            <a:r>
              <a:rPr lang="cs-CZ" sz="1600" dirty="0" err="1" smtClean="0">
                <a:solidFill>
                  <a:srgbClr val="C00000"/>
                </a:solidFill>
              </a:rPr>
              <a:t>kwiznet.com</a:t>
            </a:r>
            <a:r>
              <a:rPr lang="cs-CZ" sz="1600" dirty="0" smtClean="0">
                <a:solidFill>
                  <a:srgbClr val="C00000"/>
                </a:solidFill>
              </a:rPr>
              <a:t>/p/</a:t>
            </a:r>
            <a:r>
              <a:rPr lang="cs-CZ" sz="1600" dirty="0" err="1" smtClean="0">
                <a:solidFill>
                  <a:srgbClr val="C00000"/>
                </a:solidFill>
              </a:rPr>
              <a:t>takeQuiz.php</a:t>
            </a:r>
            <a:r>
              <a:rPr lang="cs-CZ" sz="1600" dirty="0" smtClean="0">
                <a:solidFill>
                  <a:srgbClr val="C00000"/>
                </a:solidFill>
              </a:rPr>
              <a:t>?</a:t>
            </a:r>
            <a:r>
              <a:rPr lang="cs-CZ" sz="1600" dirty="0" err="1" smtClean="0">
                <a:solidFill>
                  <a:srgbClr val="C00000"/>
                </a:solidFill>
              </a:rPr>
              <a:t>ChapterID</a:t>
            </a:r>
            <a:r>
              <a:rPr lang="cs-CZ" sz="1600" dirty="0" smtClean="0">
                <a:solidFill>
                  <a:srgbClr val="C00000"/>
                </a:solidFill>
              </a:rPr>
              <a:t>=1714&amp;</a:t>
            </a:r>
            <a:r>
              <a:rPr lang="cs-CZ" sz="1600" dirty="0" err="1" smtClean="0">
                <a:solidFill>
                  <a:srgbClr val="C00000"/>
                </a:solidFill>
              </a:rPr>
              <a:t>CurriculumID</a:t>
            </a:r>
            <a:r>
              <a:rPr lang="cs-CZ" sz="1600" dirty="0" smtClean="0">
                <a:solidFill>
                  <a:srgbClr val="C00000"/>
                </a:solidFill>
              </a:rPr>
              <a:t>=12&amp;</a:t>
            </a:r>
            <a:r>
              <a:rPr lang="cs-CZ" sz="1600" dirty="0" err="1" smtClean="0">
                <a:solidFill>
                  <a:srgbClr val="C00000"/>
                </a:solidFill>
              </a:rPr>
              <a:t>Num</a:t>
            </a:r>
            <a:r>
              <a:rPr lang="cs-CZ" sz="1600" dirty="0" smtClean="0">
                <a:solidFill>
                  <a:srgbClr val="C00000"/>
                </a:solidFill>
              </a:rPr>
              <a:t>=3.10</a:t>
            </a:r>
          </a:p>
          <a:p>
            <a:r>
              <a:rPr lang="cs-CZ" sz="1600" b="1" dirty="0" smtClean="0">
                <a:solidFill>
                  <a:srgbClr val="C00000"/>
                </a:solidFill>
              </a:rPr>
              <a:t>Far, </a:t>
            </a:r>
            <a:r>
              <a:rPr lang="cs-CZ" sz="1600" b="1" dirty="0" err="1" smtClean="0">
                <a:solidFill>
                  <a:srgbClr val="C00000"/>
                </a:solidFill>
              </a:rPr>
              <a:t>further</a:t>
            </a:r>
            <a:r>
              <a:rPr lang="cs-CZ" sz="1600" b="1" dirty="0" smtClean="0">
                <a:solidFill>
                  <a:srgbClr val="C00000"/>
                </a:solidFill>
              </a:rPr>
              <a:t>, </a:t>
            </a:r>
            <a:r>
              <a:rPr lang="cs-CZ" sz="1600" b="1" dirty="0" err="1" smtClean="0">
                <a:solidFill>
                  <a:srgbClr val="C00000"/>
                </a:solidFill>
              </a:rPr>
              <a:t>the</a:t>
            </a:r>
            <a:r>
              <a:rPr lang="cs-CZ" sz="1600" b="1" dirty="0" smtClean="0">
                <a:solidFill>
                  <a:srgbClr val="C00000"/>
                </a:solidFill>
              </a:rPr>
              <a:t> </a:t>
            </a:r>
            <a:r>
              <a:rPr lang="cs-CZ" sz="1600" b="1" dirty="0" err="1" smtClean="0">
                <a:solidFill>
                  <a:srgbClr val="C00000"/>
                </a:solidFill>
              </a:rPr>
              <a:t>furthest</a:t>
            </a:r>
            <a:r>
              <a:rPr lang="cs-CZ" sz="1600" dirty="0" smtClean="0">
                <a:solidFill>
                  <a:srgbClr val="C00000"/>
                </a:solidFill>
              </a:rPr>
              <a:t>,</a:t>
            </a:r>
            <a:r>
              <a:rPr lang="en-US" sz="1600" dirty="0" smtClean="0">
                <a:solidFill>
                  <a:srgbClr val="C00000"/>
                </a:solidFill>
              </a:rPr>
              <a:t> [</a:t>
            </a:r>
            <a:r>
              <a:rPr lang="cs-CZ" sz="1600" dirty="0" smtClean="0">
                <a:solidFill>
                  <a:srgbClr val="C00000"/>
                </a:solidFill>
              </a:rPr>
              <a:t>cit. 2012-26-02</a:t>
            </a:r>
            <a:r>
              <a:rPr lang="en-US" sz="1600" dirty="0" smtClean="0">
                <a:solidFill>
                  <a:srgbClr val="C00000"/>
                </a:solidFill>
              </a:rPr>
              <a:t>]</a:t>
            </a:r>
            <a:r>
              <a:rPr lang="cs-CZ" sz="1600" dirty="0" smtClean="0">
                <a:solidFill>
                  <a:srgbClr val="C00000"/>
                </a:solidFill>
              </a:rPr>
              <a:t>. dostupné na:  http://www.</a:t>
            </a:r>
            <a:r>
              <a:rPr lang="cs-CZ" sz="1600" dirty="0" err="1" smtClean="0">
                <a:solidFill>
                  <a:srgbClr val="C00000"/>
                </a:solidFill>
              </a:rPr>
              <a:t>guardian.co.uk</a:t>
            </a:r>
            <a:r>
              <a:rPr lang="cs-CZ" sz="1600" dirty="0" smtClean="0">
                <a:solidFill>
                  <a:srgbClr val="C00000"/>
                </a:solidFill>
              </a:rPr>
              <a:t>/</a:t>
            </a:r>
            <a:r>
              <a:rPr lang="cs-CZ" sz="1600" dirty="0" err="1" smtClean="0">
                <a:solidFill>
                  <a:srgbClr val="C00000"/>
                </a:solidFill>
              </a:rPr>
              <a:t>books</a:t>
            </a:r>
            <a:r>
              <a:rPr lang="cs-CZ" sz="1600" dirty="0" smtClean="0">
                <a:solidFill>
                  <a:srgbClr val="C00000"/>
                </a:solidFill>
              </a:rPr>
              <a:t>/2011/jun/10/</a:t>
            </a:r>
            <a:r>
              <a:rPr lang="cs-CZ" sz="1600" dirty="0" err="1" smtClean="0">
                <a:solidFill>
                  <a:srgbClr val="C00000"/>
                </a:solidFill>
              </a:rPr>
              <a:t>landmark</a:t>
            </a:r>
            <a:r>
              <a:rPr lang="cs-CZ" sz="1600" dirty="0" smtClean="0">
                <a:solidFill>
                  <a:srgbClr val="C00000"/>
                </a:solidFill>
              </a:rPr>
              <a:t>-</a:t>
            </a:r>
            <a:r>
              <a:rPr lang="cs-CZ" sz="1600" dirty="0" err="1" smtClean="0">
                <a:solidFill>
                  <a:srgbClr val="C00000"/>
                </a:solidFill>
              </a:rPr>
              <a:t>us</a:t>
            </a:r>
            <a:r>
              <a:rPr lang="cs-CZ" sz="1600" dirty="0" smtClean="0">
                <a:solidFill>
                  <a:srgbClr val="C00000"/>
                </a:solidFill>
              </a:rPr>
              <a:t>-</a:t>
            </a:r>
            <a:r>
              <a:rPr lang="cs-CZ" sz="1600" dirty="0" err="1" smtClean="0">
                <a:solidFill>
                  <a:srgbClr val="C00000"/>
                </a:solidFill>
              </a:rPr>
              <a:t>library</a:t>
            </a:r>
            <a:r>
              <a:rPr lang="cs-CZ" sz="1600" dirty="0" smtClean="0">
                <a:solidFill>
                  <a:srgbClr val="C00000"/>
                </a:solidFill>
              </a:rPr>
              <a:t>-set-to-</a:t>
            </a:r>
            <a:r>
              <a:rPr lang="cs-CZ" sz="1600" dirty="0" err="1" smtClean="0">
                <a:solidFill>
                  <a:srgbClr val="C00000"/>
                </a:solidFill>
              </a:rPr>
              <a:t>close</a:t>
            </a:r>
            <a:endParaRPr lang="cs-CZ" sz="1600" dirty="0" smtClean="0">
              <a:solidFill>
                <a:srgbClr val="C00000"/>
              </a:solidFill>
            </a:endParaRPr>
          </a:p>
          <a:p>
            <a:r>
              <a:rPr lang="cs-CZ" sz="1600" b="1" dirty="0" err="1" smtClean="0">
                <a:solidFill>
                  <a:srgbClr val="C00000"/>
                </a:solidFill>
              </a:rPr>
              <a:t>Bigger</a:t>
            </a:r>
            <a:r>
              <a:rPr lang="cs-CZ" sz="1600" b="1" dirty="0" smtClean="0">
                <a:solidFill>
                  <a:srgbClr val="C00000"/>
                </a:solidFill>
              </a:rPr>
              <a:t>, </a:t>
            </a:r>
            <a:r>
              <a:rPr lang="cs-CZ" sz="1600" b="1" dirty="0" err="1" smtClean="0">
                <a:solidFill>
                  <a:srgbClr val="C00000"/>
                </a:solidFill>
              </a:rPr>
              <a:t>smaller</a:t>
            </a:r>
            <a:r>
              <a:rPr lang="cs-CZ" sz="1600" b="1" dirty="0" smtClean="0">
                <a:solidFill>
                  <a:srgbClr val="C00000"/>
                </a:solidFill>
              </a:rPr>
              <a:t>, </a:t>
            </a:r>
            <a:r>
              <a:rPr lang="en-US" sz="1600" dirty="0" smtClean="0">
                <a:solidFill>
                  <a:srgbClr val="C00000"/>
                </a:solidFill>
              </a:rPr>
              <a:t>[</a:t>
            </a:r>
            <a:r>
              <a:rPr lang="cs-CZ" sz="1600" dirty="0" smtClean="0">
                <a:solidFill>
                  <a:srgbClr val="C00000"/>
                </a:solidFill>
              </a:rPr>
              <a:t>cit. 2012-26-02</a:t>
            </a:r>
            <a:r>
              <a:rPr lang="en-US" sz="1600" dirty="0" smtClean="0">
                <a:solidFill>
                  <a:srgbClr val="C00000"/>
                </a:solidFill>
              </a:rPr>
              <a:t>]</a:t>
            </a:r>
            <a:r>
              <a:rPr lang="cs-CZ" sz="1600" dirty="0" smtClean="0">
                <a:solidFill>
                  <a:srgbClr val="C00000"/>
                </a:solidFill>
              </a:rPr>
              <a:t>. dostupné na: http://www.</a:t>
            </a:r>
            <a:r>
              <a:rPr lang="cs-CZ" sz="1600" dirty="0" err="1" smtClean="0">
                <a:solidFill>
                  <a:srgbClr val="C00000"/>
                </a:solidFill>
              </a:rPr>
              <a:t>jessicastuartmusic.com</a:t>
            </a:r>
            <a:r>
              <a:rPr lang="cs-CZ" sz="1600" dirty="0" smtClean="0">
                <a:solidFill>
                  <a:srgbClr val="C00000"/>
                </a:solidFill>
              </a:rPr>
              <a:t>/2012/02/09/</a:t>
            </a:r>
            <a:r>
              <a:rPr lang="cs-CZ" sz="1600" dirty="0" err="1" smtClean="0">
                <a:solidFill>
                  <a:srgbClr val="C00000"/>
                </a:solidFill>
              </a:rPr>
              <a:t>all</a:t>
            </a:r>
            <a:r>
              <a:rPr lang="cs-CZ" sz="1600" dirty="0" smtClean="0">
                <a:solidFill>
                  <a:srgbClr val="C00000"/>
                </a:solidFill>
              </a:rPr>
              <a:t>-</a:t>
            </a:r>
            <a:r>
              <a:rPr lang="cs-CZ" sz="1600" dirty="0" err="1" smtClean="0">
                <a:solidFill>
                  <a:srgbClr val="C00000"/>
                </a:solidFill>
              </a:rPr>
              <a:t>the</a:t>
            </a:r>
            <a:r>
              <a:rPr lang="cs-CZ" sz="1600" dirty="0" smtClean="0">
                <a:solidFill>
                  <a:srgbClr val="C00000"/>
                </a:solidFill>
              </a:rPr>
              <a:t>-</a:t>
            </a:r>
            <a:r>
              <a:rPr lang="cs-CZ" sz="1600" dirty="0" err="1" smtClean="0">
                <a:solidFill>
                  <a:srgbClr val="C00000"/>
                </a:solidFill>
              </a:rPr>
              <a:t>sizes</a:t>
            </a:r>
            <a:r>
              <a:rPr lang="cs-CZ" sz="1600" dirty="0" smtClean="0">
                <a:solidFill>
                  <a:srgbClr val="C00000"/>
                </a:solidFill>
              </a:rPr>
              <a:t>-</a:t>
            </a:r>
            <a:r>
              <a:rPr lang="cs-CZ" sz="1600" dirty="0" err="1" smtClean="0">
                <a:solidFill>
                  <a:srgbClr val="C00000"/>
                </a:solidFill>
              </a:rPr>
              <a:t>of</a:t>
            </a:r>
            <a:r>
              <a:rPr lang="cs-CZ" sz="1600" dirty="0" smtClean="0">
                <a:solidFill>
                  <a:srgbClr val="C00000"/>
                </a:solidFill>
              </a:rPr>
              <a:t>-</a:t>
            </a:r>
            <a:r>
              <a:rPr lang="cs-CZ" sz="1600" dirty="0" err="1" smtClean="0">
                <a:solidFill>
                  <a:srgbClr val="C00000"/>
                </a:solidFill>
              </a:rPr>
              <a:t>creatures</a:t>
            </a:r>
            <a:r>
              <a:rPr lang="cs-CZ" sz="1600" dirty="0" smtClean="0">
                <a:solidFill>
                  <a:srgbClr val="C00000"/>
                </a:solidFill>
              </a:rPr>
              <a:t>/</a:t>
            </a:r>
            <a:endParaRPr lang="cs-CZ" sz="16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1">
  <a:themeElements>
    <a:clrScheme name="Vlastní 3">
      <a:dk1>
        <a:srgbClr val="FFFF00"/>
      </a:dk1>
      <a:lt1>
        <a:srgbClr val="FFFF00"/>
      </a:lt1>
      <a:dk2>
        <a:srgbClr val="F0B81F"/>
      </a:dk2>
      <a:lt2>
        <a:srgbClr val="FFFF65"/>
      </a:lt2>
      <a:accent1>
        <a:srgbClr val="D16349"/>
      </a:accent1>
      <a:accent2>
        <a:srgbClr val="CCB400"/>
      </a:accent2>
      <a:accent3>
        <a:srgbClr val="FF0000"/>
      </a:accent3>
      <a:accent4>
        <a:srgbClr val="FF0000"/>
      </a:accent4>
      <a:accent5>
        <a:srgbClr val="FF0000"/>
      </a:accent5>
      <a:accent6>
        <a:srgbClr val="D19049"/>
      </a:accent6>
      <a:hlink>
        <a:srgbClr val="00A3D6"/>
      </a:hlink>
      <a:folHlink>
        <a:srgbClr val="694F07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126</TotalTime>
  <Words>580</Words>
  <Application>Microsoft Office PowerPoint</Application>
  <PresentationFormat>Předvádění na obrazovce (4:3)</PresentationFormat>
  <Paragraphs>101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Motiv1</vt:lpstr>
      <vt:lpstr>COMPARATIVES AND SUPERLATIVES Anotace: Materiál je určen pro žáky 7. ročníku a  slouží k výkladu a procvičení stupňování přídavných jmen.</vt:lpstr>
      <vt:lpstr>ENGLISH ADJECTIVES</vt:lpstr>
      <vt:lpstr>COMPARATIVES – short adjectives</vt:lpstr>
      <vt:lpstr>COMPARATIVES – adjectives with more syllables</vt:lpstr>
      <vt:lpstr>SUPERLATIVES – short adjectives</vt:lpstr>
      <vt:lpstr>SUPERLATIVES – adjectives with more syllables</vt:lpstr>
      <vt:lpstr>Prezentace aplikace PowerPoint</vt:lpstr>
      <vt:lpstr>PRACTICE</vt:lpstr>
      <vt:lpstr>PRACTICE</vt:lpstr>
      <vt:lpstr>METODICKÝ NÁVOD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COMPARATIVES AND SUPERLATIVES</dc:title>
  <dc:creator>Lenočka</dc:creator>
  <cp:lastModifiedBy>Jan Táborský</cp:lastModifiedBy>
  <cp:revision>14</cp:revision>
  <dcterms:created xsi:type="dcterms:W3CDTF">2012-02-26T14:35:09Z</dcterms:created>
  <dcterms:modified xsi:type="dcterms:W3CDTF">2012-03-13T18:50:24Z</dcterms:modified>
</cp:coreProperties>
</file>