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5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615948-477A-4C83-8ACC-B3B39ADA2A98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207104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6488" y="812801"/>
            <a:ext cx="5345116" cy="4008436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308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C840BA7-0942-4770-8B9C-15E883E0751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918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81" marR="0" lvl="0" indent="-215981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31653C-B57C-4108-A436-61AF6BC5CDE9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457200" lvl="0" indent="-457200">
              <a:buSzPct val="100000"/>
              <a:buAutoNum type="arabicPeriod"/>
            </a:pPr>
            <a:r>
              <a:rPr lang="cs-CZ"/>
              <a:t>Pravík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Ryzec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Holubinka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Muchomůrka zelená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Liška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Kozák březový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Muchomůrka červená</a:t>
            </a:r>
          </a:p>
          <a:p>
            <a:pPr marL="457200" lvl="0" indent="-457200">
              <a:buSzPct val="100000"/>
              <a:buAutoNum type="arabicPeriod"/>
            </a:pPr>
            <a:r>
              <a:rPr lang="cs-CZ"/>
              <a:t>kuřátka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6044" y="671974"/>
            <a:ext cx="8568531" cy="4703801"/>
          </a:xfrm>
        </p:spPr>
        <p:txBody>
          <a:bodyPr/>
          <a:lstStyle>
            <a:lvl1pPr>
              <a:lnSpc>
                <a:spcPct val="100000"/>
              </a:lnSpc>
              <a:defRPr sz="88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2097" y="5459763"/>
            <a:ext cx="7056433" cy="1343939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7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17B2E5-F242-44D5-8A09-E8E9CD8A3B5D}" type="slidenum">
              <a:t>‹#›</a:t>
            </a:fld>
            <a:endParaRPr lang="cs-CZ"/>
          </a:p>
        </p:txBody>
      </p:sp>
      <p:sp>
        <p:nvSpPr>
          <p:cNvPr id="6" name="Footer Placeholder 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94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282051-C79F-49AD-961C-B5AF7BBA373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51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296" y="1511932"/>
            <a:ext cx="8568531" cy="2761378"/>
          </a:xfrm>
        </p:spPr>
        <p:txBody>
          <a:bodyPr/>
          <a:lstStyle>
            <a:lvl1pPr>
              <a:lnSpc>
                <a:spcPct val="100000"/>
              </a:lnSpc>
              <a:defRPr sz="53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296" y="4485058"/>
            <a:ext cx="8568531" cy="1247698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2FF42D-3468-446F-9566-C2F14E4831F7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304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8" name="Oval 7"/>
          <p:cNvSpPr/>
          <p:nvPr/>
        </p:nvSpPr>
        <p:spPr>
          <a:xfrm>
            <a:off x="5176820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9" name="Oval 8"/>
          <p:cNvSpPr/>
          <p:nvPr/>
        </p:nvSpPr>
        <p:spPr>
          <a:xfrm>
            <a:off x="4736848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91082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3"/>
          <p:cNvSpPr txBox="1">
            <a:spLocks noGrp="1"/>
          </p:cNvSpPr>
          <p:nvPr>
            <p:ph idx="1"/>
          </p:nvPr>
        </p:nvSpPr>
        <p:spPr>
          <a:xfrm>
            <a:off x="5124315" y="1763923"/>
            <a:ext cx="4452277" cy="49890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5B4AAA-9FCA-45B8-9C63-FD5C77B46551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idx="2"/>
          </p:nvPr>
        </p:nvSpPr>
        <p:spPr>
          <a:xfrm>
            <a:off x="403222" y="1763923"/>
            <a:ext cx="4455633" cy="49893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02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4454024" cy="671974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4315" y="1763923"/>
            <a:ext cx="4455779" cy="671974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DACCC6-FBED-4809-8543-4B45EE9D92B7}" type="slidenum">
              <a:t>‹#›</a:t>
            </a:fld>
            <a:endParaRPr lang="cs-CZ"/>
          </a:p>
        </p:txBody>
      </p:sp>
      <p:sp>
        <p:nvSpPr>
          <p:cNvPr id="8" name="Content Placeholder 10"/>
          <p:cNvSpPr txBox="1">
            <a:spLocks noGrp="1"/>
          </p:cNvSpPr>
          <p:nvPr>
            <p:ph idx="2"/>
          </p:nvPr>
        </p:nvSpPr>
        <p:spPr>
          <a:xfrm>
            <a:off x="504035" y="2439253"/>
            <a:ext cx="4455633" cy="4314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9" name="Content Placeholder 12"/>
          <p:cNvSpPr txBox="1">
            <a:spLocks noGrp="1"/>
          </p:cNvSpPr>
          <p:nvPr>
            <p:ph idx="4"/>
          </p:nvPr>
        </p:nvSpPr>
        <p:spPr>
          <a:xfrm>
            <a:off x="5151199" y="2439253"/>
            <a:ext cx="4455633" cy="43135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03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87D17A-5D2E-40B4-BAE4-9374591030D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02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CCF4D1-98AF-43D1-B0BD-D1009B87C7C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52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512155" y="293988"/>
            <a:ext cx="3316455" cy="2309902"/>
          </a:xfrm>
        </p:spPr>
        <p:txBody>
          <a:bodyPr/>
          <a:lstStyle>
            <a:lvl1pPr>
              <a:lnSpc>
                <a:spcPct val="100000"/>
              </a:lnSpc>
              <a:defRPr sz="3100">
                <a:effectLst>
                  <a:outerShdw dist="25402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792803" y="300983"/>
            <a:ext cx="5507595" cy="6451969"/>
          </a:xfrm>
        </p:spPr>
        <p:txBody>
          <a:bodyPr/>
          <a:lstStyle>
            <a:lvl1pPr>
              <a:spcBef>
                <a:spcPts val="800"/>
              </a:spcBef>
              <a:defRPr sz="3500"/>
            </a:lvl1pPr>
            <a:lvl2pPr>
              <a:spcBef>
                <a:spcPts val="700"/>
              </a:spcBef>
              <a:defRPr sz="3100"/>
            </a:lvl2pPr>
            <a:lvl3pPr>
              <a:spcBef>
                <a:spcPts val="600"/>
              </a:spcBef>
              <a:defRPr sz="2600"/>
            </a:lvl3pPr>
            <a:lvl4pPr>
              <a:spcBef>
                <a:spcPts val="500"/>
              </a:spcBef>
              <a:defRPr sz="2200"/>
            </a:lvl4pPr>
            <a:lvl5pPr>
              <a:spcBef>
                <a:spcPts val="500"/>
              </a:spcBef>
              <a:defRPr sz="22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512155" y="2687887"/>
            <a:ext cx="3316455" cy="4065074"/>
          </a:xfrm>
        </p:spPr>
        <p:txBody>
          <a:bodyPr anchorCtr="1"/>
          <a:lstStyle>
            <a:lvl1pPr marL="0" indent="0" algn="ctr">
              <a:lnSpc>
                <a:spcPct val="125000"/>
              </a:lnSpc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71E23E-F546-4114-AF63-BA6B2DB0FFA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93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1614" y="251990"/>
            <a:ext cx="6296887" cy="986957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662607" y="1259942"/>
            <a:ext cx="6674909" cy="5005663"/>
          </a:xfrm>
          <a:ln w="76196">
            <a:solidFill>
              <a:srgbClr val="FFFFFF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800"/>
              </a:spcBef>
              <a:buNone/>
              <a:defRPr sz="35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851614" y="6404722"/>
            <a:ext cx="6296887" cy="587977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314416-B414-49F9-898A-90243C9A4B5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94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0C4554-01DB-4D04-B789-4F5DDA67638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7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451" y="302739"/>
            <a:ext cx="2268141" cy="645022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4035" y="302739"/>
            <a:ext cx="6636413" cy="645022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FC22B-E59B-4D9D-899D-99FD4E3C077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63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5F3A4E-741B-4D06-8DB3-E38140687D3E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 lIns="0" tIns="0" rIns="0" bIns="0" anchor="ctr"/>
          <a:lstStyle>
            <a:lvl1pPr hangingPunct="0">
              <a:defRPr sz="440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5"/>
              </a:spcAft>
              <a:defRPr sz="3200"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68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type="title" idx="4294967295"/>
          </p:nvPr>
        </p:nvSpPr>
        <p:spPr>
          <a:xfrm>
            <a:off x="5124242" y="1763996"/>
            <a:ext cx="4452122" cy="4988884"/>
          </a:xfrm>
        </p:spPr>
        <p:txBody>
          <a:bodyPr anchor="t" anchorCtr="0"/>
          <a:lstStyle>
            <a:lvl1pPr marL="377958" indent="-377958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2EBDDF-5138-40CC-B632-F5AFAF1B6ACB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type="title" idx="4294967295"/>
          </p:nvPr>
        </p:nvSpPr>
        <p:spPr>
          <a:xfrm>
            <a:off x="403195" y="1763996"/>
            <a:ext cx="4455715" cy="4989240"/>
          </a:xfrm>
        </p:spPr>
        <p:txBody>
          <a:bodyPr anchor="t" anchorCtr="0"/>
          <a:lstStyle>
            <a:lvl1pPr marL="377958" indent="-377958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8" name="Zástupný symbol pro obsah 7"/>
          <p:cNvSpPr txBox="1">
            <a:spLocks noGrp="1"/>
          </p:cNvSpPr>
          <p:nvPr>
            <p:ph idx="1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5"/>
              </a:spcAft>
              <a:defRPr sz="3200"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03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F3F3F3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4035" y="0"/>
            <a:ext cx="9072567" cy="1763923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1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9072567" cy="4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015148" y="7006699"/>
            <a:ext cx="2299642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50392" bIns="50392" anchor="ctr" anchorCtr="0" compatLnSpc="1"/>
          <a:lstStyle>
            <a:lvl1pPr marL="0" marR="0" lvl="0" indent="0" algn="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726682" y="7006699"/>
            <a:ext cx="3139692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50392" tIns="50392" rIns="100794" bIns="50392" anchor="ctr" anchorCtr="0" compatLnSpc="1"/>
          <a:lstStyle>
            <a:lvl1pPr marL="0" marR="0" lvl="0" indent="0" algn="l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9418374" y="7006699"/>
            <a:ext cx="61953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30239" tIns="50392" rIns="50392" bIns="50392" anchor="ctr" anchorCtr="0" compatLnSpc="1"/>
          <a:lstStyle>
            <a:lvl1pPr marL="0" marR="0" lvl="0" indent="0" algn="l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fld id="{EA25106A-2D17-43E6-AAE3-ED231B8BFE45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4091" y="7164369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1007943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15" y="7164369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1007943" rtl="0" fontAlgn="auto" hangingPunct="1">
        <a:lnSpc>
          <a:spcPts val="6395"/>
        </a:lnSpc>
        <a:spcBef>
          <a:spcPts val="0"/>
        </a:spcBef>
        <a:spcAft>
          <a:spcPts val="0"/>
        </a:spcAft>
        <a:buNone/>
        <a:tabLst/>
        <a:defRPr lang="cs-CZ" sz="6000" b="0" i="0" u="none" strike="noStrike" kern="1200" cap="none" spc="0" baseline="0">
          <a:solidFill>
            <a:srgbClr val="2F5897"/>
          </a:solidFill>
          <a:effectLst>
            <a:outerShdw dist="38103" dir="5400000">
              <a:srgbClr val="000000"/>
            </a:outerShdw>
          </a:effectLst>
          <a:uFillTx/>
          <a:latin typeface="Palatino Linotype"/>
        </a:defRPr>
      </a:lvl1pPr>
    </p:titleStyle>
    <p:bodyStyle>
      <a:lvl1pPr marL="377976" marR="0" lvl="0" indent="-377976" algn="l" defTabSz="1007943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600" b="0" i="0" u="none" strike="noStrike" kern="1200" cap="none" spc="0" baseline="0">
          <a:solidFill>
            <a:srgbClr val="7F7F7F"/>
          </a:solidFill>
          <a:uFillTx/>
          <a:latin typeface="Century Gothic"/>
        </a:defRPr>
      </a:lvl1pPr>
      <a:lvl2pPr marL="818954" marR="0" lvl="1" indent="-314983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Courier New" pitchFamily="49"/>
        <a:buChar char="o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2pPr>
      <a:lvl3pPr marL="1259933" marR="0" lvl="2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3pPr>
      <a:lvl4pPr marL="1763895" marR="0" lvl="3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Courier New" pitchFamily="49"/>
        <a:buChar char="o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4pPr>
      <a:lvl5pPr marL="2267867" marR="0" lvl="4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grotip-blazek.cz/fotogalerie/images/kombajny/kombajn_9.jpg" TargetMode="External"/><Relationship Id="rId2" Type="http://schemas.openxmlformats.org/officeDocument/2006/relationships/hyperlink" Target="http://3.bp.blogspot.com/-k0KMuQj5Nf4/TwJOlnLB3vI/AAAAAAAAAKs/H3G2_MuryC8/s1600/P8140282.JPG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vyvození učiva </a:t>
            </a:r>
            <a:r>
              <a:rPr lang="cs-CZ" smtClean="0"/>
              <a:t>o létu.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48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642173"/>
            <a:ext cx="9072722" cy="921669"/>
          </a:xfrm>
        </p:spPr>
        <p:txBody>
          <a:bodyPr>
            <a:spAutoFit/>
          </a:bodyPr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Roční období – léto.</a:t>
            </a: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653274" y="1572484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872401" y="1799996"/>
            <a:ext cx="2847597" cy="159984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600001" y="5172477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7073277" y="5219998"/>
            <a:ext cx="2466722" cy="148751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9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5633280" y="3552480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0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2340004" y="3420002"/>
            <a:ext cx="2647434" cy="1723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3.bp.blogspot.com/-k0KMuQj5Nf4/TwJOlnLB3vI/AAAAAAAAAKs/H3G2_MuryC8/s1600/P8140282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34" y="1505401"/>
            <a:ext cx="2606076" cy="19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agrotip-blazek.cz/fotogalerie/images/kombajny/kombajn_9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16" y="5014438"/>
            <a:ext cx="2531516" cy="189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3998" y="842326"/>
            <a:ext cx="9072722" cy="921669"/>
          </a:xfrm>
        </p:spPr>
        <p:txBody>
          <a:bodyPr>
            <a:spAutoFit/>
          </a:bodyPr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Vyber letní měsíce:</a:t>
            </a:r>
          </a:p>
        </p:txBody>
      </p:sp>
      <p:sp>
        <p:nvSpPr>
          <p:cNvPr id="3" name="Šipka doprava 4"/>
          <p:cNvSpPr/>
          <p:nvPr/>
        </p:nvSpPr>
        <p:spPr>
          <a:xfrm>
            <a:off x="4176220" y="5310789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30" tIns="45720" rIns="9143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4" name="Zástupný symbol pro text 2"/>
          <p:cNvSpPr txBox="1">
            <a:spLocks noGrp="1"/>
          </p:cNvSpPr>
          <p:nvPr>
            <p:ph idx="1"/>
          </p:nvPr>
        </p:nvSpPr>
        <p:spPr>
          <a:xfrm>
            <a:off x="5124242" y="1763996"/>
            <a:ext cx="4452122" cy="4988884"/>
          </a:xfrm>
        </p:spPr>
        <p:txBody>
          <a:bodyPr lIns="100794" tIns="50392" rIns="100794" bIns="50392"/>
          <a:lstStyle/>
          <a:p>
            <a:pPr marL="431999" lvl="0" indent="-323999" hangingPunct="1">
              <a:buSzPct val="45000"/>
              <a:buFont typeface="StarSymbol"/>
              <a:buChar char="●"/>
            </a:pPr>
            <a:r>
              <a:rPr lang="cs-CZ"/>
              <a:t>Duben</a:t>
            </a:r>
          </a:p>
          <a:p>
            <a:pPr marL="431999" lvl="0" indent="-323999" hangingPunct="1">
              <a:buSzPct val="45000"/>
              <a:buFont typeface="StarSymbol"/>
              <a:buChar char="●"/>
            </a:pPr>
            <a:r>
              <a:rPr lang="cs-CZ"/>
              <a:t>Červenec</a:t>
            </a:r>
          </a:p>
          <a:p>
            <a:pPr marL="431999" lvl="0" indent="-323999" hangingPunct="1">
              <a:buSzPct val="45000"/>
              <a:buFont typeface="StarSymbol"/>
              <a:buChar char="●"/>
            </a:pPr>
            <a:r>
              <a:rPr lang="cs-CZ"/>
              <a:t>Září</a:t>
            </a:r>
          </a:p>
          <a:p>
            <a:pPr marL="431999" lvl="0" indent="-323999" hangingPunct="1">
              <a:buSzPct val="45000"/>
              <a:buFont typeface="StarSymbol"/>
              <a:buChar char="●"/>
            </a:pPr>
            <a:r>
              <a:rPr lang="cs-CZ"/>
              <a:t>Prosinec</a:t>
            </a:r>
          </a:p>
          <a:p>
            <a:pPr marL="431999" lvl="0" indent="-323999" hangingPunct="1">
              <a:buSzPct val="45000"/>
              <a:buFont typeface="StarSymbol"/>
              <a:buChar char="●"/>
            </a:pPr>
            <a:r>
              <a:rPr lang="cs-CZ"/>
              <a:t>Červen</a:t>
            </a:r>
          </a:p>
          <a:p>
            <a:pPr marL="431999" lvl="0" indent="-323999" hangingPunct="1">
              <a:buSzPct val="45000"/>
              <a:buFont typeface="StarSymbol"/>
              <a:buChar char="●"/>
            </a:pPr>
            <a:r>
              <a:rPr lang="cs-CZ"/>
              <a:t>Květen</a:t>
            </a:r>
          </a:p>
        </p:txBody>
      </p:sp>
      <p:sp>
        <p:nvSpPr>
          <p:cNvPr id="5" name="Šipka doprava 5"/>
          <p:cNvSpPr/>
          <p:nvPr/>
        </p:nvSpPr>
        <p:spPr>
          <a:xfrm>
            <a:off x="4138117" y="4538148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30" tIns="45720" rIns="9143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6" name="Zástupný symbol pro text 3"/>
          <p:cNvSpPr txBox="1">
            <a:spLocks noGrp="1"/>
          </p:cNvSpPr>
          <p:nvPr>
            <p:ph sz="half" idx="2"/>
          </p:nvPr>
        </p:nvSpPr>
        <p:spPr>
          <a:xfrm>
            <a:off x="0" y="1763713"/>
            <a:ext cx="4456108" cy="498951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Únor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Srpen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Listopad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Březen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Říjen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Leden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4132466" y="2647855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30" tIns="45720" rIns="9143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build="p"/>
      <p:bldP spid="5" grpId="0" animBg="1"/>
      <p:bldP spid="6" grpId="0" build="p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851120"/>
            <a:ext cx="9070921" cy="4989597"/>
          </a:xfrm>
        </p:spPr>
        <p:txBody>
          <a:bodyPr/>
          <a:lstStyle/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 u="sng">
                <a:effectLst>
                  <a:outerShdw dist="17962" dir="2700000">
                    <a:srgbClr val="000000"/>
                  </a:outerShdw>
                </a:effectLst>
                <a:latin typeface="Arial" pitchFamily="18"/>
                <a:ea typeface="Microsoft YaHei" pitchFamily="2"/>
                <a:cs typeface="Mangal" pitchFamily="2"/>
              </a:rPr>
              <a:t>Začíná 21.června</a:t>
            </a: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Jsou nejdelší dny a nejkratší noci.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Máme prázdniny.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Jedeme na dovolenou nebo k babičce.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Koupeme se a opalujeme se.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Může být na obloze duha.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Bývají bouřky.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Pochutnáme si na ovoci – meruňky, broskve...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Léto.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99996"/>
            <a:ext cx="1742764" cy="261899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Co u nás v létě zraje?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39998" y="4859999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834362" y="5219998"/>
            <a:ext cx="2285643" cy="152351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7073277" y="4859999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7200003" y="1800005"/>
            <a:ext cx="2409480" cy="189503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3060003" y="1752475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4293364" y="3275783"/>
            <a:ext cx="2466722" cy="184751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Šipka dolů 9"/>
          <p:cNvSpPr/>
          <p:nvPr/>
        </p:nvSpPr>
        <p:spPr>
          <a:xfrm>
            <a:off x="8064322" y="745272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8404744" y="3880027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12" name="Šipka doprava 11"/>
          <p:cNvSpPr/>
          <p:nvPr/>
        </p:nvSpPr>
        <p:spPr>
          <a:xfrm rot="16200004">
            <a:off x="3081198" y="4101477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800005"/>
            <a:ext cx="2418844" cy="189503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Co ještě sklízíme?</a:t>
            </a: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292522" y="1800005"/>
            <a:ext cx="2247476" cy="203795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39998" y="4679999"/>
            <a:ext cx="2199964" cy="208548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7225917" y="4688640"/>
            <a:ext cx="2314081" cy="19713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3780001" y="1799996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3060003" y="4140000"/>
            <a:ext cx="1752118" cy="261899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9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5239082" y="4140000"/>
            <a:ext cx="1780922" cy="25617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92477" y="1799996"/>
            <a:ext cx="1847517" cy="246672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Co sbíráme v lese ?</a:t>
            </a: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978322" y="1799996"/>
            <a:ext cx="1561676" cy="193319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4679999" y="4320000"/>
            <a:ext cx="1847517" cy="2466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759997" y="1799996"/>
            <a:ext cx="1828443" cy="182844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7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409678" y="5399998"/>
            <a:ext cx="1390317" cy="136187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7073277" y="4859999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9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1979996" y="4992477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0"/>
          <p:cNvPicPr>
            <a:picLocks noChangeAspect="1"/>
          </p:cNvPicPr>
          <p:nvPr/>
        </p:nvPicPr>
        <p:blipFill>
          <a:blip r:embed="rId10">
            <a:lum/>
            <a:alphaModFix/>
          </a:blip>
          <a:srcRect/>
          <a:stretch>
            <a:fillRect/>
          </a:stretch>
        </p:blipFill>
        <p:spPr>
          <a:xfrm>
            <a:off x="2857317" y="1800005"/>
            <a:ext cx="2542681" cy="1799996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Šipka dolů 10"/>
          <p:cNvSpPr/>
          <p:nvPr/>
        </p:nvSpPr>
        <p:spPr>
          <a:xfrm>
            <a:off x="8516840" y="569177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5361447" y="3047393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6076B4"/>
          </a:solidFill>
          <a:ln w="28575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308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800362"/>
            <a:ext cx="9070921" cy="4989597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Rulík zlomocný</a:t>
            </a: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                  </a:t>
            </a: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  vraní oko</a:t>
            </a: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   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Pozor, nikdy nesbíráme!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354476" y="3060003"/>
            <a:ext cx="1685522" cy="2714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440996" y="3060003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939997" y="2956319"/>
            <a:ext cx="2657164" cy="1723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939997" y="4992477"/>
            <a:ext cx="2466722" cy="18475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321"/>
            <a:ext cx="9072722" cy="4989597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Závojnatka olovnatá</a:t>
            </a: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                </a:t>
            </a: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 satan                                                                                                                               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6633"/>
                </a:solidFill>
              </a:rPr>
              <a:t>Pozor, nikdy nesbíráme!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115324" y="3164756"/>
            <a:ext cx="2704676" cy="169524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852476" y="2573277"/>
            <a:ext cx="1847517" cy="24667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796296" y="683494"/>
            <a:ext cx="8568531" cy="1296143"/>
          </a:xfrm>
        </p:spPr>
        <p:txBody>
          <a:bodyPr/>
          <a:lstStyle/>
          <a:p>
            <a:pPr lvl="0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4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5" name="Obdélník 4">
            <a:hlinkClick r:id="rId2"/>
          </p:cNvPr>
          <p:cNvSpPr/>
          <p:nvPr/>
        </p:nvSpPr>
        <p:spPr>
          <a:xfrm>
            <a:off x="2376016" y="1815296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http://3.bp.blogspot.com/-k0KMuQj5Nf4/TwJOlnLB3vI/AAAAAAAAAKs/H3G2_MuryC8/s1600/P8140282.JPG</a:t>
            </a:r>
          </a:p>
        </p:txBody>
      </p:sp>
      <p:sp>
        <p:nvSpPr>
          <p:cNvPr id="6" name="Obdélník 5">
            <a:hlinkClick r:id="rId3"/>
          </p:cNvPr>
          <p:cNvSpPr/>
          <p:nvPr/>
        </p:nvSpPr>
        <p:spPr>
          <a:xfrm>
            <a:off x="2555294" y="615610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http://www.agrotip-blazek.cz/fotogalerie/images/kombajny/kombajn_9.jpg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78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100</TotalTime>
  <Words>152</Words>
  <Application>Microsoft Office PowerPoint</Application>
  <PresentationFormat>Vlastní</PresentationFormat>
  <Paragraphs>45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Roční období – léto.</vt:lpstr>
      <vt:lpstr>Vyber letní měsíce:</vt:lpstr>
      <vt:lpstr>Léto.</vt:lpstr>
      <vt:lpstr>Co u nás v létě zraje?</vt:lpstr>
      <vt:lpstr>Co ještě sklízíme?</vt:lpstr>
      <vt:lpstr>Co sbíráme v lese ?</vt:lpstr>
      <vt:lpstr>Pozor, nikdy nesbíráme!</vt:lpstr>
      <vt:lpstr>Pozor, nikdy nesbíráme!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 – léto.</dc:title>
  <dc:creator>Luďka Pavlíková</dc:creator>
  <cp:lastModifiedBy>Pavlíkova Luďka</cp:lastModifiedBy>
  <cp:revision>7</cp:revision>
  <dcterms:created xsi:type="dcterms:W3CDTF">2012-02-24T13:42:39Z</dcterms:created>
  <dcterms:modified xsi:type="dcterms:W3CDTF">2013-05-16T18:06:10Z</dcterms:modified>
</cp:coreProperties>
</file>