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3" r:id="rId2"/>
    <p:sldId id="278" r:id="rId3"/>
    <p:sldId id="259" r:id="rId4"/>
    <p:sldId id="261" r:id="rId5"/>
    <p:sldId id="273" r:id="rId6"/>
    <p:sldId id="272" r:id="rId7"/>
    <p:sldId id="258" r:id="rId8"/>
    <p:sldId id="268" r:id="rId9"/>
    <p:sldId id="265" r:id="rId10"/>
    <p:sldId id="270" r:id="rId11"/>
    <p:sldId id="271" r:id="rId12"/>
    <p:sldId id="277" r:id="rId13"/>
    <p:sldId id="279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1209" autoAdjust="0"/>
  </p:normalViewPr>
  <p:slideViewPr>
    <p:cSldViewPr>
      <p:cViewPr varScale="1">
        <p:scale>
          <a:sx n="58" d="100"/>
          <a:sy n="58" d="100"/>
        </p:scale>
        <p:origin x="-1074" y="-78"/>
      </p:cViewPr>
      <p:guideLst>
        <p:guide orient="horz" pos="2024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91A691-2425-4581-B1B3-D6856DDC8D42}" type="datetimeFigureOut">
              <a:rPr lang="cs-CZ" smtClean="0"/>
              <a:t>16.5.2013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DB6FDA-0C1F-424A-8A92-304C88099D74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0618780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91A691-2425-4581-B1B3-D6856DDC8D42}" type="datetimeFigureOut">
              <a:rPr lang="cs-CZ" smtClean="0"/>
              <a:t>16.5.2013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DB6FDA-0C1F-424A-8A92-304C88099D74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08234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91A691-2425-4581-B1B3-D6856DDC8D42}" type="datetimeFigureOut">
              <a:rPr lang="cs-CZ" smtClean="0"/>
              <a:t>16.5.2013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DB6FDA-0C1F-424A-8A92-304C88099D74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3661453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91A691-2425-4581-B1B3-D6856DDC8D42}" type="datetimeFigureOut">
              <a:rPr lang="cs-CZ" smtClean="0"/>
              <a:t>16.5.2013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DB6FDA-0C1F-424A-8A92-304C88099D74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3599199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91A691-2425-4581-B1B3-D6856DDC8D42}" type="datetimeFigureOut">
              <a:rPr lang="cs-CZ" smtClean="0"/>
              <a:t>16.5.2013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DB6FDA-0C1F-424A-8A92-304C88099D74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2218085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91A691-2425-4581-B1B3-D6856DDC8D42}" type="datetimeFigureOut">
              <a:rPr lang="cs-CZ" smtClean="0"/>
              <a:t>16.5.2013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DB6FDA-0C1F-424A-8A92-304C88099D74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6648246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91A691-2425-4581-B1B3-D6856DDC8D42}" type="datetimeFigureOut">
              <a:rPr lang="cs-CZ" smtClean="0"/>
              <a:t>16.5.2013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DB6FDA-0C1F-424A-8A92-304C88099D74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8261305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91A691-2425-4581-B1B3-D6856DDC8D42}" type="datetimeFigureOut">
              <a:rPr lang="cs-CZ" smtClean="0"/>
              <a:t>16.5.2013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DB6FDA-0C1F-424A-8A92-304C88099D74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4720357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91A691-2425-4581-B1B3-D6856DDC8D42}" type="datetimeFigureOut">
              <a:rPr lang="cs-CZ" smtClean="0"/>
              <a:t>16.5.2013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DB6FDA-0C1F-424A-8A92-304C88099D74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4216819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91A691-2425-4581-B1B3-D6856DDC8D42}" type="datetimeFigureOut">
              <a:rPr lang="cs-CZ" smtClean="0"/>
              <a:t>16.5.2013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DB6FDA-0C1F-424A-8A92-304C88099D74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7589059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91A691-2425-4581-B1B3-D6856DDC8D42}" type="datetimeFigureOut">
              <a:rPr lang="cs-CZ" smtClean="0"/>
              <a:t>16.5.2013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DB6FDA-0C1F-424A-8A92-304C88099D74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1589630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891A691-2425-4581-B1B3-D6856DDC8D42}" type="datetimeFigureOut">
              <a:rPr lang="cs-CZ" smtClean="0"/>
              <a:t>16.5.2013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EDB6FDA-0C1F-424A-8A92-304C88099D74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71058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0113" y="333375"/>
            <a:ext cx="7473950" cy="1422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51" name="Podnadpis 2"/>
          <p:cNvSpPr txBox="1">
            <a:spLocks/>
          </p:cNvSpPr>
          <p:nvPr/>
        </p:nvSpPr>
        <p:spPr bwMode="auto">
          <a:xfrm>
            <a:off x="179512" y="1988840"/>
            <a:ext cx="8856984" cy="4772178"/>
          </a:xfrm>
          <a:prstGeom prst="rect">
            <a:avLst/>
          </a:prstGeom>
          <a:solidFill>
            <a:schemeClr val="bg1"/>
          </a:solidFill>
          <a:ln>
            <a:headEnd/>
            <a:tailEnd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marL="342900" indent="-342900">
              <a:spcBef>
                <a:spcPct val="20000"/>
              </a:spcBef>
              <a:defRPr/>
            </a:pPr>
            <a:r>
              <a:rPr lang="cs-CZ" sz="24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Název školy</a:t>
            </a:r>
            <a:r>
              <a:rPr lang="cs-CZ" sz="2400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:    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ZŠ Bor, okres Tachov, příspěvková organizace</a:t>
            </a:r>
          </a:p>
          <a:p>
            <a:pPr marL="342900" indent="-342900">
              <a:spcBef>
                <a:spcPct val="20000"/>
              </a:spcBef>
              <a:defRPr/>
            </a:pPr>
            <a:r>
              <a:rPr lang="cs-CZ" sz="24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Autor: </a:t>
            </a:r>
            <a:r>
              <a:rPr lang="cs-CZ" sz="2400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               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Mgr. Irena Šeneková</a:t>
            </a:r>
            <a:endParaRPr lang="cs-CZ" sz="24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>
              <a:spcBef>
                <a:spcPct val="20000"/>
              </a:spcBef>
              <a:defRPr/>
            </a:pPr>
            <a:r>
              <a:rPr lang="cs-CZ" sz="24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Vytvořeno dne: </a:t>
            </a:r>
            <a:r>
              <a:rPr lang="cs-CZ" sz="2400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 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8.5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.2013</a:t>
            </a:r>
            <a:endParaRPr lang="cs-CZ" sz="24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>
              <a:spcBef>
                <a:spcPct val="20000"/>
              </a:spcBef>
              <a:defRPr/>
            </a:pPr>
            <a:r>
              <a:rPr lang="cs-CZ" sz="24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Název: </a:t>
            </a:r>
            <a:r>
              <a:rPr lang="cs-CZ" sz="2400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              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VY_32_INOVACE_1C_AJ8_10_Question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tags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</a:t>
            </a:r>
          </a:p>
          <a:p>
            <a:pPr marL="342900" indent="-342900">
              <a:spcBef>
                <a:spcPct val="20000"/>
              </a:spcBef>
              <a:defRPr/>
            </a:pPr>
            <a:r>
              <a:rPr lang="cs-CZ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	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               	</a:t>
            </a:r>
            <a:endParaRPr lang="cs-CZ" sz="24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>
              <a:spcBef>
                <a:spcPct val="20000"/>
              </a:spcBef>
              <a:defRPr/>
            </a:pPr>
            <a:r>
              <a:rPr lang="cs-CZ" sz="24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Číslo projektu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:     CZ.1.07/1.4.00/21.3534</a:t>
            </a:r>
            <a:endParaRPr lang="cs-CZ" sz="24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>
              <a:spcBef>
                <a:spcPct val="20000"/>
              </a:spcBef>
              <a:defRPr/>
            </a:pPr>
            <a:r>
              <a:rPr lang="cs-CZ" sz="24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Vzdělávací oblast: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Angličtina</a:t>
            </a:r>
            <a:endParaRPr lang="cs-CZ" sz="24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>
              <a:spcBef>
                <a:spcPct val="20000"/>
              </a:spcBef>
              <a:defRPr/>
            </a:pPr>
            <a:r>
              <a:rPr lang="cs-CZ" sz="24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Téma: </a:t>
            </a:r>
            <a:r>
              <a:rPr lang="cs-CZ" sz="2400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                  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Tázací dovětky</a:t>
            </a:r>
            <a:endParaRPr lang="cs-CZ" sz="24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>
              <a:spcBef>
                <a:spcPct val="20000"/>
              </a:spcBef>
              <a:defRPr/>
            </a:pPr>
            <a:r>
              <a:rPr lang="cs-CZ" sz="24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Ročník: </a:t>
            </a:r>
            <a:r>
              <a:rPr lang="cs-CZ" sz="2400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                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8. </a:t>
            </a:r>
            <a:r>
              <a:rPr lang="cs-CZ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ročník</a:t>
            </a:r>
          </a:p>
          <a:p>
            <a:pPr marL="342900" indent="-342900">
              <a:spcBef>
                <a:spcPct val="20000"/>
              </a:spcBef>
              <a:defRPr/>
            </a:pPr>
            <a:r>
              <a:rPr lang="cs-CZ" sz="24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Klíčová slova</a:t>
            </a:r>
            <a:r>
              <a:rPr lang="cs-CZ" sz="2400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:       </a:t>
            </a:r>
            <a:r>
              <a:rPr lang="cs-CZ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Question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tags</a:t>
            </a:r>
            <a:endParaRPr lang="cs-CZ" sz="2400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378412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TextovéPole 1"/>
          <p:cNvSpPr txBox="1">
            <a:spLocks noChangeArrowheads="1"/>
          </p:cNvSpPr>
          <p:nvPr/>
        </p:nvSpPr>
        <p:spPr bwMode="auto">
          <a:xfrm>
            <a:off x="683568" y="1412776"/>
            <a:ext cx="7561212" cy="3170099"/>
          </a:xfrm>
          <a:prstGeom prst="rect">
            <a:avLst/>
          </a:prstGeom>
          <a:solidFill>
            <a:schemeClr val="bg1"/>
          </a:solidFill>
          <a:ln>
            <a:headEnd/>
            <a:tailEnd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>
              <a:defRPr/>
            </a:pPr>
            <a:r>
              <a:rPr lang="cs-CZ" sz="32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Anotace</a:t>
            </a:r>
          </a:p>
          <a:p>
            <a:pPr>
              <a:defRPr/>
            </a:pPr>
            <a:endParaRPr lang="cs-CZ" sz="240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>
              <a:spcBef>
                <a:spcPct val="20000"/>
              </a:spcBef>
              <a:defRPr/>
            </a:pPr>
            <a:r>
              <a:rPr lang="cs-CZ" sz="24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Question</a:t>
            </a:r>
            <a:r>
              <a:rPr lang="cs-CZ" sz="24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4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tags</a:t>
            </a:r>
            <a:endParaRPr lang="cs-CZ" sz="2400" b="1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>
              <a:spcBef>
                <a:spcPct val="20000"/>
              </a:spcBef>
              <a:defRPr/>
            </a:pP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Intonace</a:t>
            </a:r>
          </a:p>
          <a:p>
            <a:pPr>
              <a:spcBef>
                <a:spcPct val="20000"/>
              </a:spcBef>
              <a:defRPr/>
            </a:pP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Tvoření tázacích dovětků</a:t>
            </a:r>
            <a:endParaRPr lang="cs-CZ" sz="2400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>
              <a:spcBef>
                <a:spcPct val="20000"/>
              </a:spcBef>
              <a:defRPr/>
            </a:pP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Věty na procvičení této gramatiky </a:t>
            </a:r>
            <a:endParaRPr lang="cs-CZ" sz="24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>
              <a:spcBef>
                <a:spcPct val="20000"/>
              </a:spcBef>
              <a:defRPr/>
            </a:pP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Test</a:t>
            </a:r>
            <a:endParaRPr lang="cs-CZ" sz="24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001721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907704" y="188640"/>
            <a:ext cx="4680520" cy="8002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2800" dirty="0">
                <a:solidFill>
                  <a:srgbClr val="FF0000"/>
                </a:solidFill>
              </a:rPr>
              <a:t>Question</a:t>
            </a:r>
            <a:r>
              <a:rPr lang="cs-CZ" sz="2800" dirty="0">
                <a:solidFill>
                  <a:srgbClr val="FF0000"/>
                </a:solidFill>
              </a:rPr>
              <a:t> </a:t>
            </a:r>
            <a:r>
              <a:rPr lang="cs-CZ" sz="2800" dirty="0">
                <a:solidFill>
                  <a:srgbClr val="FF0000"/>
                </a:solidFill>
              </a:rPr>
              <a:t>tags</a:t>
            </a:r>
            <a:r>
              <a:rPr lang="cs-CZ" sz="2800" dirty="0">
                <a:solidFill>
                  <a:srgbClr val="FF0000"/>
                </a:solidFill>
              </a:rPr>
              <a:t> = tázací dovětky </a:t>
            </a:r>
          </a:p>
          <a:p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323528" y="692696"/>
            <a:ext cx="88204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cs-CZ" sz="2000" dirty="0" smtClean="0"/>
              <a:t> </a:t>
            </a:r>
            <a:r>
              <a:rPr lang="cs-CZ" sz="2400" dirty="0" smtClean="0"/>
              <a:t>krátké otázky k oznamovacím větám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539552" y="2662348"/>
            <a:ext cx="7632848" cy="153888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V hovorové angličtině se stále více začíná používat slůvko </a:t>
            </a:r>
            <a:endParaRPr lang="cs-CZ" sz="2400" dirty="0" smtClean="0"/>
          </a:p>
          <a:p>
            <a:endParaRPr lang="cs-CZ" sz="2400" b="1" i="1" dirty="0" smtClean="0"/>
          </a:p>
          <a:p>
            <a:r>
              <a:rPr lang="cs-CZ" sz="2400" b="1" i="1" dirty="0" smtClean="0"/>
              <a:t>                                                   </a:t>
            </a:r>
            <a:r>
              <a:rPr lang="cs-CZ" sz="2800" b="1" i="1" dirty="0" smtClean="0"/>
              <a:t>right</a:t>
            </a:r>
            <a:r>
              <a:rPr lang="cs-CZ" sz="2800" b="1" i="1" dirty="0" smtClean="0"/>
              <a:t> </a:t>
            </a:r>
          </a:p>
          <a:p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779912" y="1340768"/>
            <a:ext cx="4724015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2400" b="1" dirty="0" smtClean="0">
                <a:solidFill>
                  <a:prstClr val="black"/>
                </a:solidFill>
              </a:rPr>
              <a:t>viď</a:t>
            </a:r>
            <a:r>
              <a:rPr lang="cs-CZ" sz="2400" b="1" dirty="0" smtClean="0">
                <a:solidFill>
                  <a:prstClr val="black"/>
                </a:solidFill>
              </a:rPr>
              <a:t>?</a:t>
            </a:r>
          </a:p>
          <a:p>
            <a:pPr lvl="0"/>
            <a:r>
              <a:rPr lang="cs-CZ" sz="2400" b="1" dirty="0" smtClean="0">
                <a:solidFill>
                  <a:prstClr val="black"/>
                </a:solidFill>
              </a:rPr>
              <a:t>že </a:t>
            </a:r>
            <a:r>
              <a:rPr lang="cs-CZ" sz="2400" b="1" dirty="0" smtClean="0">
                <a:solidFill>
                  <a:prstClr val="black"/>
                </a:solidFill>
              </a:rPr>
              <a:t>ano</a:t>
            </a:r>
            <a:r>
              <a:rPr lang="cs-CZ" sz="2400" b="1" dirty="0" smtClean="0">
                <a:solidFill>
                  <a:prstClr val="black"/>
                </a:solidFill>
              </a:rPr>
              <a:t> </a:t>
            </a:r>
            <a:r>
              <a:rPr lang="cs-CZ" sz="2400" b="1" dirty="0" smtClean="0">
                <a:solidFill>
                  <a:prstClr val="black"/>
                </a:solidFill>
              </a:rPr>
              <a:t>?                                                                                   </a:t>
            </a:r>
            <a:r>
              <a:rPr lang="cs-CZ" sz="2400" b="1" dirty="0" smtClean="0">
                <a:solidFill>
                  <a:prstClr val="black"/>
                </a:solidFill>
              </a:rPr>
              <a:t>     že </a:t>
            </a:r>
            <a:r>
              <a:rPr lang="cs-CZ" sz="2400" b="1" dirty="0">
                <a:solidFill>
                  <a:prstClr val="black"/>
                </a:solidFill>
              </a:rPr>
              <a:t>ne </a:t>
            </a:r>
            <a:r>
              <a:rPr lang="cs-CZ" sz="2400" b="1" dirty="0" smtClean="0">
                <a:solidFill>
                  <a:prstClr val="black"/>
                </a:solidFill>
              </a:rPr>
              <a:t>?</a:t>
            </a:r>
            <a:endParaRPr lang="cs-CZ" sz="2400" b="1" dirty="0">
              <a:solidFill>
                <a:prstClr val="black"/>
              </a:solidFill>
            </a:endParaRPr>
          </a:p>
          <a:p>
            <a:r>
              <a:rPr lang="cs-CZ" dirty="0" smtClean="0"/>
              <a:t> </a:t>
            </a:r>
            <a:endParaRPr lang="cs-CZ" dirty="0"/>
          </a:p>
        </p:txBody>
      </p:sp>
      <p:cxnSp>
        <p:nvCxnSpPr>
          <p:cNvPr id="12" name="Přímá spojnice se šipkou 11"/>
          <p:cNvCxnSpPr/>
          <p:nvPr/>
        </p:nvCxnSpPr>
        <p:spPr>
          <a:xfrm>
            <a:off x="971600" y="1628800"/>
            <a:ext cx="2160240" cy="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4" name="TextovéPole 13"/>
          <p:cNvSpPr txBox="1"/>
          <p:nvPr/>
        </p:nvSpPr>
        <p:spPr>
          <a:xfrm>
            <a:off x="3041576" y="4581128"/>
            <a:ext cx="347464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2400" i="1" dirty="0">
                <a:solidFill>
                  <a:prstClr val="black"/>
                </a:solidFill>
              </a:rPr>
              <a:t>You're</a:t>
            </a:r>
            <a:r>
              <a:rPr lang="cs-CZ" sz="2400" i="1" dirty="0">
                <a:solidFill>
                  <a:prstClr val="black"/>
                </a:solidFill>
              </a:rPr>
              <a:t> </a:t>
            </a:r>
            <a:r>
              <a:rPr lang="cs-CZ" sz="2400" i="1" dirty="0">
                <a:solidFill>
                  <a:prstClr val="black"/>
                </a:solidFill>
              </a:rPr>
              <a:t>bored</a:t>
            </a:r>
            <a:r>
              <a:rPr lang="cs-CZ" sz="2400" i="1" dirty="0">
                <a:solidFill>
                  <a:prstClr val="black"/>
                </a:solidFill>
              </a:rPr>
              <a:t>, </a:t>
            </a:r>
            <a:r>
              <a:rPr lang="cs-CZ" sz="2400" b="1" i="1" dirty="0">
                <a:solidFill>
                  <a:prstClr val="black"/>
                </a:solidFill>
              </a:rPr>
              <a:t>right</a:t>
            </a:r>
            <a:r>
              <a:rPr lang="cs-CZ" sz="2400" b="1" i="1" dirty="0">
                <a:solidFill>
                  <a:prstClr val="black"/>
                </a:solidFill>
              </a:rPr>
              <a:t>?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569548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500"/>
                            </p:stCondLst>
                            <p:childTnLst>
                              <p:par>
                                <p:cTn id="19" presetID="22" presetClass="entr" presetSubtype="8" fill="hold" nodeType="after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10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600"/>
                            </p:stCondLst>
                            <p:childTnLst>
                              <p:par>
                                <p:cTn id="23" presetID="22" presetClass="entr" presetSubtype="8" fill="hold" nodeType="after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1000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3100"/>
                            </p:stCondLst>
                            <p:childTnLst>
                              <p:par>
                                <p:cTn id="27" presetID="22" presetClass="entr" presetSubtype="8" fill="hold" nodeType="after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9" dur="1000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9" dur="5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96854" y="255985"/>
            <a:ext cx="83529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Důležité je, zda se tázací dovětek vyslovuje </a:t>
            </a:r>
            <a:endParaRPr lang="cs-CZ" sz="2400" dirty="0" smtClean="0"/>
          </a:p>
        </p:txBody>
      </p:sp>
      <p:sp>
        <p:nvSpPr>
          <p:cNvPr id="4" name="TextovéPole 3"/>
          <p:cNvSpPr txBox="1"/>
          <p:nvPr/>
        </p:nvSpPr>
        <p:spPr>
          <a:xfrm>
            <a:off x="412878" y="3682937"/>
            <a:ext cx="784887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2400" dirty="0">
                <a:solidFill>
                  <a:prstClr val="black"/>
                </a:solidFill>
              </a:rPr>
              <a:t>You</a:t>
            </a:r>
            <a:r>
              <a:rPr lang="cs-CZ" sz="2400" dirty="0">
                <a:solidFill>
                  <a:prstClr val="black"/>
                </a:solidFill>
              </a:rPr>
              <a:t> </a:t>
            </a:r>
            <a:r>
              <a:rPr lang="cs-CZ" sz="2400" dirty="0">
                <a:solidFill>
                  <a:prstClr val="black"/>
                </a:solidFill>
              </a:rPr>
              <a:t>didn't</a:t>
            </a:r>
            <a:r>
              <a:rPr lang="cs-CZ" sz="2400" dirty="0">
                <a:solidFill>
                  <a:prstClr val="black"/>
                </a:solidFill>
              </a:rPr>
              <a:t> do </a:t>
            </a:r>
            <a:r>
              <a:rPr lang="cs-CZ" sz="2400" dirty="0">
                <a:solidFill>
                  <a:prstClr val="black"/>
                </a:solidFill>
              </a:rPr>
              <a:t>your</a:t>
            </a:r>
            <a:r>
              <a:rPr lang="cs-CZ" sz="2400" dirty="0">
                <a:solidFill>
                  <a:prstClr val="black"/>
                </a:solidFill>
              </a:rPr>
              <a:t> </a:t>
            </a:r>
            <a:r>
              <a:rPr lang="cs-CZ" sz="2400" dirty="0">
                <a:solidFill>
                  <a:prstClr val="black"/>
                </a:solidFill>
              </a:rPr>
              <a:t>homework</a:t>
            </a:r>
            <a:r>
              <a:rPr lang="cs-CZ" sz="2400" dirty="0">
                <a:solidFill>
                  <a:prstClr val="black"/>
                </a:solidFill>
              </a:rPr>
              <a:t> </a:t>
            </a:r>
            <a:r>
              <a:rPr lang="cs-CZ" sz="2400" dirty="0">
                <a:solidFill>
                  <a:prstClr val="black"/>
                </a:solidFill>
              </a:rPr>
              <a:t>again</a:t>
            </a:r>
            <a:r>
              <a:rPr lang="cs-CZ" sz="2400" dirty="0">
                <a:solidFill>
                  <a:prstClr val="black"/>
                </a:solidFill>
              </a:rPr>
              <a:t>, </a:t>
            </a:r>
            <a:r>
              <a:rPr lang="cs-CZ" sz="2400" dirty="0">
                <a:solidFill>
                  <a:prstClr val="black"/>
                </a:solidFill>
              </a:rPr>
              <a:t>did</a:t>
            </a:r>
            <a:r>
              <a:rPr lang="cs-CZ" sz="2400" dirty="0">
                <a:solidFill>
                  <a:prstClr val="black"/>
                </a:solidFill>
              </a:rPr>
              <a:t> </a:t>
            </a:r>
            <a:r>
              <a:rPr lang="cs-CZ" sz="2400" dirty="0">
                <a:solidFill>
                  <a:prstClr val="black"/>
                </a:solidFill>
              </a:rPr>
              <a:t>you</a:t>
            </a:r>
            <a:r>
              <a:rPr lang="cs-CZ" sz="2400" dirty="0">
                <a:solidFill>
                  <a:prstClr val="black"/>
                </a:solidFill>
              </a:rPr>
              <a:t>? </a:t>
            </a:r>
            <a:r>
              <a:rPr lang="cs-CZ" dirty="0">
                <a:solidFill>
                  <a:prstClr val="black"/>
                </a:solidFill>
              </a:rPr>
              <a:t>-</a:t>
            </a:r>
            <a:endParaRPr lang="cs-CZ" sz="1600" dirty="0">
              <a:solidFill>
                <a:prstClr val="black"/>
              </a:solidFill>
            </a:endParaRPr>
          </a:p>
          <a:p>
            <a:endParaRPr lang="cs-CZ" sz="1600" dirty="0"/>
          </a:p>
        </p:txBody>
      </p:sp>
      <p:grpSp>
        <p:nvGrpSpPr>
          <p:cNvPr id="16" name="Skupina 15"/>
          <p:cNvGrpSpPr/>
          <p:nvPr/>
        </p:nvGrpSpPr>
        <p:grpSpPr>
          <a:xfrm>
            <a:off x="412878" y="3151011"/>
            <a:ext cx="7920880" cy="558082"/>
            <a:chOff x="323528" y="3102429"/>
            <a:chExt cx="7920880" cy="558082"/>
          </a:xfrm>
        </p:grpSpPr>
        <p:sp>
          <p:nvSpPr>
            <p:cNvPr id="3" name="TextovéPole 2"/>
            <p:cNvSpPr txBox="1"/>
            <p:nvPr/>
          </p:nvSpPr>
          <p:spPr>
            <a:xfrm>
              <a:off x="323528" y="3135744"/>
              <a:ext cx="7920880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/>
                <a:t>It′s</a:t>
              </a:r>
              <a:r>
                <a:rPr lang="cs-CZ" sz="2400" dirty="0" smtClean="0"/>
                <a:t> a nice </a:t>
              </a:r>
              <a:r>
                <a:rPr lang="cs-CZ" sz="2400" dirty="0" smtClean="0"/>
                <a:t>day</a:t>
              </a:r>
              <a:r>
                <a:rPr lang="cs-CZ" sz="2400" dirty="0" smtClean="0"/>
                <a:t>, </a:t>
              </a:r>
              <a:r>
                <a:rPr lang="cs-CZ" sz="2400" dirty="0" smtClean="0"/>
                <a:t>isn′t</a:t>
              </a:r>
              <a:r>
                <a:rPr lang="cs-CZ" sz="2400" dirty="0" smtClean="0"/>
                <a:t> </a:t>
              </a:r>
              <a:r>
                <a:rPr lang="cs-CZ" sz="2400" dirty="0" smtClean="0"/>
                <a:t>it</a:t>
              </a:r>
              <a:r>
                <a:rPr lang="cs-CZ" sz="2400" dirty="0" smtClean="0"/>
                <a:t>?</a:t>
              </a:r>
              <a:endParaRPr lang="cs-CZ" sz="2400" dirty="0"/>
            </a:p>
          </p:txBody>
        </p:sp>
        <p:sp>
          <p:nvSpPr>
            <p:cNvPr id="5" name="Volný tvar 4"/>
            <p:cNvSpPr/>
            <p:nvPr/>
          </p:nvSpPr>
          <p:spPr>
            <a:xfrm>
              <a:off x="1386306" y="3102429"/>
              <a:ext cx="1975757" cy="558082"/>
            </a:xfrm>
            <a:custGeom>
              <a:avLst/>
              <a:gdLst>
                <a:gd name="connsiteX0" fmla="*/ 0 w 1975757"/>
                <a:gd name="connsiteY0" fmla="*/ 0 h 558082"/>
                <a:gd name="connsiteX1" fmla="*/ 261257 w 1975757"/>
                <a:gd name="connsiteY1" fmla="*/ 65314 h 558082"/>
                <a:gd name="connsiteX2" fmla="*/ 1143000 w 1975757"/>
                <a:gd name="connsiteY2" fmla="*/ 130628 h 558082"/>
                <a:gd name="connsiteX3" fmla="*/ 1322614 w 1975757"/>
                <a:gd name="connsiteY3" fmla="*/ 538842 h 558082"/>
                <a:gd name="connsiteX4" fmla="*/ 1975757 w 1975757"/>
                <a:gd name="connsiteY4" fmla="*/ 506185 h 5580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975757" h="558082">
                  <a:moveTo>
                    <a:pt x="0" y="0"/>
                  </a:moveTo>
                  <a:cubicBezTo>
                    <a:pt x="35378" y="21771"/>
                    <a:pt x="70757" y="43543"/>
                    <a:pt x="261257" y="65314"/>
                  </a:cubicBezTo>
                  <a:cubicBezTo>
                    <a:pt x="451757" y="87085"/>
                    <a:pt x="966107" y="51707"/>
                    <a:pt x="1143000" y="130628"/>
                  </a:cubicBezTo>
                  <a:cubicBezTo>
                    <a:pt x="1319893" y="209549"/>
                    <a:pt x="1183821" y="476249"/>
                    <a:pt x="1322614" y="538842"/>
                  </a:cubicBezTo>
                  <a:cubicBezTo>
                    <a:pt x="1461407" y="601435"/>
                    <a:pt x="1856014" y="489856"/>
                    <a:pt x="1975757" y="506185"/>
                  </a:cubicBezTo>
                </a:path>
              </a:pathLst>
            </a:cu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6" name="TextovéPole 5"/>
          <p:cNvSpPr txBox="1"/>
          <p:nvPr/>
        </p:nvSpPr>
        <p:spPr>
          <a:xfrm>
            <a:off x="484886" y="4709849"/>
            <a:ext cx="56166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 b="1" dirty="0" smtClean="0">
                <a:solidFill>
                  <a:srgbClr val="FF0000"/>
                </a:solidFill>
              </a:rPr>
              <a:t>Stoupající</a:t>
            </a:r>
            <a:r>
              <a:rPr lang="cs-CZ" sz="2400" dirty="0" smtClean="0"/>
              <a:t> intonace – jde o </a:t>
            </a:r>
            <a:r>
              <a:rPr lang="cs-CZ" sz="2400" b="1" dirty="0" smtClean="0"/>
              <a:t>otázku</a:t>
            </a:r>
            <a:r>
              <a:rPr lang="cs-CZ" sz="2400" dirty="0" smtClean="0"/>
              <a:t>  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628902" y="5637822"/>
            <a:ext cx="77048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You</a:t>
            </a:r>
            <a:r>
              <a:rPr lang="cs-CZ" sz="2400" dirty="0" smtClean="0"/>
              <a:t> </a:t>
            </a:r>
            <a:r>
              <a:rPr lang="cs-CZ" sz="2400" dirty="0" smtClean="0"/>
              <a:t>don’t</a:t>
            </a:r>
            <a:r>
              <a:rPr lang="cs-CZ" sz="2400" dirty="0" smtClean="0"/>
              <a:t> </a:t>
            </a:r>
            <a:r>
              <a:rPr lang="cs-CZ" sz="2400" dirty="0" smtClean="0"/>
              <a:t>know</a:t>
            </a:r>
            <a:r>
              <a:rPr lang="cs-CZ" sz="2400" dirty="0" smtClean="0"/>
              <a:t> </a:t>
            </a:r>
            <a:r>
              <a:rPr lang="cs-CZ" sz="2400" dirty="0" smtClean="0"/>
              <a:t>where</a:t>
            </a:r>
            <a:r>
              <a:rPr lang="cs-CZ" sz="2400" dirty="0" smtClean="0"/>
              <a:t> Karen </a:t>
            </a:r>
            <a:r>
              <a:rPr lang="cs-CZ" sz="2400" dirty="0" smtClean="0"/>
              <a:t>is</a:t>
            </a:r>
            <a:r>
              <a:rPr lang="cs-CZ" sz="2400" dirty="0" smtClean="0"/>
              <a:t>, do</a:t>
            </a:r>
            <a:r>
              <a:rPr lang="cs-CZ" sz="2400" dirty="0" smtClean="0"/>
              <a:t> </a:t>
            </a:r>
            <a:r>
              <a:rPr lang="cs-CZ" sz="2400" dirty="0" smtClean="0"/>
              <a:t>you</a:t>
            </a:r>
            <a:r>
              <a:rPr lang="cs-CZ" sz="2400" dirty="0" smtClean="0"/>
              <a:t>?</a:t>
            </a:r>
            <a:endParaRPr lang="cs-CZ" sz="2400" dirty="0"/>
          </a:p>
        </p:txBody>
      </p:sp>
      <p:sp>
        <p:nvSpPr>
          <p:cNvPr id="8" name="Volný tvar 7"/>
          <p:cNvSpPr/>
          <p:nvPr/>
        </p:nvSpPr>
        <p:spPr>
          <a:xfrm>
            <a:off x="4416421" y="5551311"/>
            <a:ext cx="1012372" cy="566920"/>
          </a:xfrm>
          <a:custGeom>
            <a:avLst/>
            <a:gdLst>
              <a:gd name="connsiteX0" fmla="*/ 0 w 1012372"/>
              <a:gd name="connsiteY0" fmla="*/ 538842 h 566920"/>
              <a:gd name="connsiteX1" fmla="*/ 489858 w 1012372"/>
              <a:gd name="connsiteY1" fmla="*/ 506185 h 566920"/>
              <a:gd name="connsiteX2" fmla="*/ 1012372 w 1012372"/>
              <a:gd name="connsiteY2" fmla="*/ 0 h 5669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012372" h="566920">
                <a:moveTo>
                  <a:pt x="0" y="538842"/>
                </a:moveTo>
                <a:cubicBezTo>
                  <a:pt x="160564" y="567417"/>
                  <a:pt x="321129" y="595992"/>
                  <a:pt x="489858" y="506185"/>
                </a:cubicBezTo>
                <a:cubicBezTo>
                  <a:pt x="658587" y="416378"/>
                  <a:pt x="835479" y="208189"/>
                  <a:pt x="1012372" y="0"/>
                </a:cubicBez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4416421" y="6285894"/>
            <a:ext cx="456540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Sorry</a:t>
            </a:r>
            <a:r>
              <a:rPr lang="cs-CZ" sz="2400" dirty="0" smtClean="0"/>
              <a:t>, I </a:t>
            </a:r>
            <a:r>
              <a:rPr lang="cs-CZ" sz="2400" dirty="0" smtClean="0"/>
              <a:t>have</a:t>
            </a:r>
            <a:r>
              <a:rPr lang="cs-CZ" sz="2400" dirty="0" smtClean="0"/>
              <a:t> no idea.</a:t>
            </a:r>
            <a:endParaRPr lang="cs-CZ" sz="2400" dirty="0"/>
          </a:p>
        </p:txBody>
      </p:sp>
      <p:cxnSp>
        <p:nvCxnSpPr>
          <p:cNvPr id="11" name="Přímá spojnice se šipkou 10"/>
          <p:cNvCxnSpPr/>
          <p:nvPr/>
        </p:nvCxnSpPr>
        <p:spPr>
          <a:xfrm>
            <a:off x="2984932" y="6485949"/>
            <a:ext cx="987879" cy="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sp>
        <p:nvSpPr>
          <p:cNvPr id="12" name="TextovéPole 11"/>
          <p:cNvSpPr txBox="1"/>
          <p:nvPr/>
        </p:nvSpPr>
        <p:spPr>
          <a:xfrm>
            <a:off x="412878" y="2520224"/>
            <a:ext cx="7056784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lvl="0" indent="-342900">
              <a:buFont typeface="Arial" pitchFamily="34" charset="0"/>
              <a:buChar char="•"/>
            </a:pPr>
            <a:r>
              <a:rPr lang="cs-CZ" sz="2400" b="1" dirty="0">
                <a:solidFill>
                  <a:srgbClr val="FF0000"/>
                </a:solidFill>
              </a:rPr>
              <a:t>Klesající</a:t>
            </a:r>
            <a:r>
              <a:rPr lang="cs-CZ" sz="2400" dirty="0">
                <a:solidFill>
                  <a:prstClr val="black"/>
                </a:solidFill>
              </a:rPr>
              <a:t> intonace – </a:t>
            </a:r>
            <a:r>
              <a:rPr lang="cs-CZ" sz="2400" b="1" dirty="0">
                <a:solidFill>
                  <a:prstClr val="black"/>
                </a:solidFill>
              </a:rPr>
              <a:t>neočekáváme</a:t>
            </a:r>
            <a:r>
              <a:rPr lang="cs-CZ" sz="2400" dirty="0">
                <a:solidFill>
                  <a:prstClr val="black"/>
                </a:solidFill>
              </a:rPr>
              <a:t> odpověď</a:t>
            </a:r>
          </a:p>
          <a:p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772918" y="1317342"/>
            <a:ext cx="270595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2400" b="1" dirty="0" smtClean="0"/>
              <a:t>stoupavou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772918" y="1772816"/>
            <a:ext cx="171085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2400" b="1" dirty="0" smtClean="0">
                <a:solidFill>
                  <a:prstClr val="black"/>
                </a:solidFill>
              </a:rPr>
              <a:t>klesavou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2959983" y="1538208"/>
            <a:ext cx="1612017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2400" dirty="0">
                <a:solidFill>
                  <a:prstClr val="black"/>
                </a:solidFill>
              </a:rPr>
              <a:t>intonací.</a:t>
            </a:r>
          </a:p>
          <a:p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196854" y="1548174"/>
            <a:ext cx="5760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či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26027392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4" dur="20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9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9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4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  <p:bldP spid="7" grpId="0"/>
      <p:bldP spid="8" grpId="0" animBg="1"/>
      <p:bldP spid="9" grpId="0"/>
      <p:bldP spid="13" grpId="0"/>
      <p:bldP spid="14" grpId="0"/>
      <p:bldP spid="15" grpId="0"/>
      <p:bldP spid="19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 descr="C:\Users\Uživatel\AppData\Local\Microsoft\Windows\Temporary Internet Files\Content.IE5\P491G3CX\MC90030134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930909"/>
            <a:ext cx="4502456" cy="44454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Zaoblený obdélníkový popisek 2"/>
          <p:cNvSpPr/>
          <p:nvPr/>
        </p:nvSpPr>
        <p:spPr>
          <a:xfrm>
            <a:off x="2036652" y="346733"/>
            <a:ext cx="2592288" cy="1224136"/>
          </a:xfrm>
          <a:prstGeom prst="wedgeRoundRectCallout">
            <a:avLst>
              <a:gd name="adj1" fmla="val -64925"/>
              <a:gd name="adj2" fmla="val 181216"/>
              <a:gd name="adj3" fmla="val 1666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It’s</a:t>
            </a:r>
            <a:r>
              <a:rPr lang="cs-CZ" sz="2400" dirty="0" smtClean="0">
                <a:solidFill>
                  <a:schemeClr val="tx1"/>
                </a:solidFill>
              </a:rPr>
              <a:t> a nice </a:t>
            </a:r>
            <a:r>
              <a:rPr lang="cs-CZ" sz="2400" dirty="0" smtClean="0">
                <a:solidFill>
                  <a:schemeClr val="tx1"/>
                </a:solidFill>
              </a:rPr>
              <a:t>day</a:t>
            </a:r>
            <a:r>
              <a:rPr lang="cs-CZ" sz="2400" dirty="0" smtClean="0">
                <a:solidFill>
                  <a:schemeClr val="tx1"/>
                </a:solidFill>
              </a:rPr>
              <a:t>, </a:t>
            </a:r>
            <a:r>
              <a:rPr lang="cs-CZ" sz="2400" dirty="0" smtClean="0">
                <a:solidFill>
                  <a:schemeClr val="tx1"/>
                </a:solidFill>
              </a:rPr>
              <a:t>isn’t</a:t>
            </a:r>
            <a:r>
              <a:rPr lang="cs-CZ" sz="2400" dirty="0" smtClean="0">
                <a:solidFill>
                  <a:schemeClr val="tx1"/>
                </a:solidFill>
              </a:rPr>
              <a:t>  </a:t>
            </a:r>
            <a:r>
              <a:rPr lang="cs-CZ" sz="2400" dirty="0" smtClean="0">
                <a:solidFill>
                  <a:schemeClr val="tx1"/>
                </a:solidFill>
              </a:rPr>
              <a:t>it</a:t>
            </a:r>
            <a:r>
              <a:rPr lang="cs-CZ" sz="2400" dirty="0" smtClean="0">
                <a:solidFill>
                  <a:schemeClr val="tx1"/>
                </a:solidFill>
              </a:rPr>
              <a:t>?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4" name="Zaoblený obdélníkový popisek 3"/>
          <p:cNvSpPr/>
          <p:nvPr/>
        </p:nvSpPr>
        <p:spPr>
          <a:xfrm>
            <a:off x="1820628" y="4120954"/>
            <a:ext cx="3744416" cy="1512168"/>
          </a:xfrm>
          <a:prstGeom prst="wedgeRoundRectCallout">
            <a:avLst>
              <a:gd name="adj1" fmla="val -51795"/>
              <a:gd name="adj2" fmla="val -73556"/>
              <a:gd name="adj3" fmla="val 1666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Yes</a:t>
            </a:r>
            <a:r>
              <a:rPr lang="cs-CZ" sz="2400" dirty="0" smtClean="0">
                <a:solidFill>
                  <a:schemeClr val="tx1"/>
                </a:solidFill>
              </a:rPr>
              <a:t>, </a:t>
            </a:r>
            <a:r>
              <a:rPr lang="cs-CZ" sz="2400" dirty="0" smtClean="0">
                <a:solidFill>
                  <a:schemeClr val="tx1"/>
                </a:solidFill>
              </a:rPr>
              <a:t>beautiful</a:t>
            </a:r>
            <a:r>
              <a:rPr lang="cs-CZ" sz="2400" dirty="0" smtClean="0">
                <a:solidFill>
                  <a:schemeClr val="tx1"/>
                </a:solidFill>
              </a:rPr>
              <a:t>.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6465708" y="2235297"/>
            <a:ext cx="45870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2800" b="1" dirty="0" smtClean="0"/>
          </a:p>
        </p:txBody>
      </p:sp>
      <p:sp>
        <p:nvSpPr>
          <p:cNvPr id="6" name="TextovéPole 5"/>
          <p:cNvSpPr txBox="1"/>
          <p:nvPr/>
        </p:nvSpPr>
        <p:spPr>
          <a:xfrm>
            <a:off x="5724128" y="332656"/>
            <a:ext cx="303508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5198570" y="3057645"/>
            <a:ext cx="389918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You</a:t>
            </a:r>
            <a:r>
              <a:rPr lang="cs-CZ" sz="2400" dirty="0" smtClean="0"/>
              <a:t> are </a:t>
            </a:r>
            <a:r>
              <a:rPr lang="cs-CZ" sz="2400" dirty="0" smtClean="0"/>
              <a:t>only</a:t>
            </a:r>
            <a:r>
              <a:rPr lang="cs-CZ" sz="2400" dirty="0" smtClean="0"/>
              <a:t> </a:t>
            </a:r>
            <a:r>
              <a:rPr lang="cs-CZ" sz="2400" dirty="0" smtClean="0"/>
              <a:t>inviting</a:t>
            </a:r>
            <a:r>
              <a:rPr lang="cs-CZ" sz="2400" dirty="0" smtClean="0"/>
              <a:t> </a:t>
            </a:r>
            <a:r>
              <a:rPr lang="cs-CZ" sz="2400" dirty="0" smtClean="0"/>
              <a:t>the</a:t>
            </a:r>
            <a:r>
              <a:rPr lang="cs-CZ" sz="2400" dirty="0" smtClean="0"/>
              <a:t> </a:t>
            </a:r>
            <a:r>
              <a:rPr lang="cs-CZ" sz="2400" dirty="0" smtClean="0"/>
              <a:t>listener</a:t>
            </a:r>
            <a:r>
              <a:rPr lang="cs-CZ" sz="2400" dirty="0" smtClean="0"/>
              <a:t> to </a:t>
            </a:r>
            <a:r>
              <a:rPr lang="cs-CZ" sz="2400" dirty="0" smtClean="0"/>
              <a:t>agree</a:t>
            </a:r>
            <a:r>
              <a:rPr lang="cs-CZ" sz="2400" dirty="0" smtClean="0"/>
              <a:t> </a:t>
            </a:r>
            <a:r>
              <a:rPr lang="cs-CZ" sz="2400" dirty="0" smtClean="0"/>
              <a:t>with</a:t>
            </a:r>
            <a:r>
              <a:rPr lang="cs-CZ" sz="2400" dirty="0" smtClean="0"/>
              <a:t> </a:t>
            </a:r>
            <a:r>
              <a:rPr lang="cs-CZ" sz="2400" dirty="0" smtClean="0"/>
              <a:t>you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374431" y="373306"/>
            <a:ext cx="364177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/>
              <a:t>Y</a:t>
            </a:r>
            <a:r>
              <a:rPr lang="cs-CZ" sz="2000" dirty="0" smtClean="0"/>
              <a:t>our</a:t>
            </a:r>
            <a:r>
              <a:rPr lang="cs-CZ" sz="2000" dirty="0" smtClean="0"/>
              <a:t> </a:t>
            </a:r>
            <a:r>
              <a:rPr lang="cs-CZ" sz="2000" dirty="0" smtClean="0"/>
              <a:t>voice</a:t>
            </a:r>
            <a:r>
              <a:rPr lang="cs-CZ" sz="2000" dirty="0" smtClean="0"/>
              <a:t> </a:t>
            </a:r>
            <a:r>
              <a:rPr lang="cs-CZ" sz="2000" dirty="0" smtClean="0"/>
              <a:t>goes</a:t>
            </a:r>
            <a:r>
              <a:rPr lang="cs-CZ" sz="2000" dirty="0" smtClean="0"/>
              <a:t> </a:t>
            </a:r>
            <a:r>
              <a:rPr lang="cs-CZ" sz="2400" b="1" dirty="0" smtClean="0"/>
              <a:t>down</a:t>
            </a:r>
            <a:r>
              <a:rPr lang="cs-CZ" sz="2800" b="1" dirty="0" smtClean="0"/>
              <a:t>.</a:t>
            </a:r>
            <a:endParaRPr lang="cs-CZ" sz="28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117029" y="1887215"/>
            <a:ext cx="348741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It’s</a:t>
            </a:r>
            <a:r>
              <a:rPr lang="cs-CZ" sz="2400" dirty="0" smtClean="0"/>
              <a:t> not  a </a:t>
            </a:r>
            <a:r>
              <a:rPr lang="cs-CZ" sz="2400" dirty="0" smtClean="0"/>
              <a:t>really</a:t>
            </a:r>
            <a:r>
              <a:rPr lang="cs-CZ" sz="2400" dirty="0" smtClean="0"/>
              <a:t> </a:t>
            </a:r>
            <a:r>
              <a:rPr lang="cs-CZ" sz="2400" dirty="0" smtClean="0"/>
              <a:t>question</a:t>
            </a:r>
            <a:r>
              <a:rPr lang="cs-CZ" sz="2400" dirty="0" smtClean="0"/>
              <a:t>. </a:t>
            </a:r>
            <a:endParaRPr lang="cs-CZ" sz="2400" dirty="0"/>
          </a:p>
        </p:txBody>
      </p:sp>
      <p:cxnSp>
        <p:nvCxnSpPr>
          <p:cNvPr id="13" name="Přímá spojnice se šipkou 12"/>
          <p:cNvCxnSpPr/>
          <p:nvPr/>
        </p:nvCxnSpPr>
        <p:spPr>
          <a:xfrm>
            <a:off x="6465708" y="2496907"/>
            <a:ext cx="0" cy="496223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948916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8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Clr clrSpc="rgb" dir="cw">
                                      <p:cBhvr override="childStyle">
                                        <p:cTn id="25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A062F"/>
                                      </p:to>
                                    </p:animClr>
                                    <p:animClr clrSpc="rgb" dir="cw">
                                      <p:cBhvr>
                                        <p:cTn id="26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A062F"/>
                                      </p:to>
                                    </p:animClr>
                                    <p:set>
                                      <p:cBhvr>
                                        <p:cTn id="27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anim to="1.5" calcmode="lin" valueType="num">
                                      <p:cBhvr override="childStyle">
                                        <p:cTn id="28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style.fontSize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8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10" grpId="0" build="allAtOnce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 descr="C:\Users\Uživatel\AppData\Local\Microsoft\Windows\Temporary Internet Files\Content.IE5\P491G3CX\MC90030134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46708" y="1941275"/>
            <a:ext cx="4502456" cy="44454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Zaoblený obdélníkový popisek 1"/>
          <p:cNvSpPr/>
          <p:nvPr/>
        </p:nvSpPr>
        <p:spPr>
          <a:xfrm>
            <a:off x="2555776" y="4163977"/>
            <a:ext cx="2520280" cy="1368152"/>
          </a:xfrm>
          <a:prstGeom prst="wedgeRoundRectCallout">
            <a:avLst>
              <a:gd name="adj1" fmla="val -37542"/>
              <a:gd name="adj2" fmla="val -114135"/>
              <a:gd name="adj3" fmla="val 1666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>
                <a:solidFill>
                  <a:schemeClr val="tx1"/>
                </a:solidFill>
              </a:rPr>
              <a:t>No, </a:t>
            </a:r>
            <a:r>
              <a:rPr lang="cs-CZ" sz="2400" dirty="0">
                <a:solidFill>
                  <a:schemeClr val="tx1"/>
                </a:solidFill>
              </a:rPr>
              <a:t>I′m</a:t>
            </a:r>
            <a:r>
              <a:rPr lang="cs-CZ" sz="2400" dirty="0">
                <a:solidFill>
                  <a:schemeClr val="tx1"/>
                </a:solidFill>
              </a:rPr>
              <a:t> </a:t>
            </a:r>
            <a:r>
              <a:rPr lang="cs-CZ" sz="2400" dirty="0">
                <a:solidFill>
                  <a:schemeClr val="tx1"/>
                </a:solidFill>
              </a:rPr>
              <a:t>afraid</a:t>
            </a:r>
            <a:r>
              <a:rPr lang="cs-CZ" sz="2400" dirty="0">
                <a:solidFill>
                  <a:schemeClr val="tx1"/>
                </a:solidFill>
              </a:rPr>
              <a:t> </a:t>
            </a:r>
            <a:endParaRPr lang="cs-CZ" sz="2400" dirty="0" smtClean="0">
              <a:solidFill>
                <a:schemeClr val="tx1"/>
              </a:solidFill>
            </a:endParaRPr>
          </a:p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I </a:t>
            </a:r>
            <a:r>
              <a:rPr lang="cs-CZ" sz="2400" dirty="0">
                <a:solidFill>
                  <a:schemeClr val="tx1"/>
                </a:solidFill>
              </a:rPr>
              <a:t>haven′t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3" name="Zaoblený obdélníkový popisek 2"/>
          <p:cNvSpPr/>
          <p:nvPr/>
        </p:nvSpPr>
        <p:spPr>
          <a:xfrm>
            <a:off x="179512" y="548680"/>
            <a:ext cx="3744416" cy="1296144"/>
          </a:xfrm>
          <a:prstGeom prst="wedgeRoundRectCallout">
            <a:avLst>
              <a:gd name="adj1" fmla="val 52595"/>
              <a:gd name="adj2" fmla="val 144450"/>
              <a:gd name="adj3" fmla="val 1666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>
                <a:solidFill>
                  <a:schemeClr val="tx1"/>
                </a:solidFill>
              </a:rPr>
              <a:t>You</a:t>
            </a:r>
            <a:r>
              <a:rPr lang="cs-CZ" sz="2400" dirty="0">
                <a:solidFill>
                  <a:schemeClr val="tx1"/>
                </a:solidFill>
              </a:rPr>
              <a:t> </a:t>
            </a:r>
            <a:r>
              <a:rPr lang="cs-CZ" sz="2400" dirty="0">
                <a:solidFill>
                  <a:schemeClr val="tx1"/>
                </a:solidFill>
              </a:rPr>
              <a:t>haven′t</a:t>
            </a:r>
            <a:r>
              <a:rPr lang="cs-CZ" sz="2400" dirty="0">
                <a:solidFill>
                  <a:schemeClr val="tx1"/>
                </a:solidFill>
              </a:rPr>
              <a:t> </a:t>
            </a:r>
            <a:r>
              <a:rPr lang="cs-CZ" sz="2400" dirty="0">
                <a:solidFill>
                  <a:schemeClr val="tx1"/>
                </a:solidFill>
              </a:rPr>
              <a:t>seen</a:t>
            </a:r>
            <a:r>
              <a:rPr lang="cs-CZ" sz="2400" dirty="0">
                <a:solidFill>
                  <a:schemeClr val="tx1"/>
                </a:solidFill>
              </a:rPr>
              <a:t> Lisa </a:t>
            </a:r>
            <a:r>
              <a:rPr lang="cs-CZ" sz="2400" dirty="0">
                <a:solidFill>
                  <a:schemeClr val="tx1"/>
                </a:solidFill>
              </a:rPr>
              <a:t>today</a:t>
            </a:r>
            <a:r>
              <a:rPr lang="cs-CZ" sz="2400" dirty="0">
                <a:solidFill>
                  <a:schemeClr val="tx1"/>
                </a:solidFill>
              </a:rPr>
              <a:t>, </a:t>
            </a:r>
            <a:r>
              <a:rPr lang="cs-CZ" sz="2400" dirty="0">
                <a:solidFill>
                  <a:schemeClr val="tx1"/>
                </a:solidFill>
              </a:rPr>
              <a:t>have</a:t>
            </a:r>
            <a:r>
              <a:rPr lang="cs-CZ" sz="2400" dirty="0">
                <a:solidFill>
                  <a:schemeClr val="tx1"/>
                </a:solidFill>
              </a:rPr>
              <a:t> </a:t>
            </a:r>
            <a:r>
              <a:rPr lang="cs-CZ" sz="2400" dirty="0">
                <a:solidFill>
                  <a:schemeClr val="tx1"/>
                </a:solidFill>
              </a:rPr>
              <a:t>you</a:t>
            </a:r>
            <a:r>
              <a:rPr lang="cs-CZ" sz="2400" dirty="0">
                <a:solidFill>
                  <a:schemeClr val="tx1"/>
                </a:solidFill>
              </a:rPr>
              <a:t>?</a:t>
            </a:r>
          </a:p>
          <a:p>
            <a:pPr algn="ctr"/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5220072" y="404664"/>
            <a:ext cx="36004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Your</a:t>
            </a:r>
            <a:r>
              <a:rPr lang="cs-CZ" sz="2000" dirty="0" smtClean="0"/>
              <a:t> </a:t>
            </a:r>
            <a:r>
              <a:rPr lang="cs-CZ" sz="2000" dirty="0" smtClean="0"/>
              <a:t>voice</a:t>
            </a:r>
            <a:r>
              <a:rPr lang="cs-CZ" sz="2000" dirty="0" smtClean="0"/>
              <a:t> </a:t>
            </a:r>
            <a:r>
              <a:rPr lang="cs-CZ" sz="2000" dirty="0" smtClean="0"/>
              <a:t>goes</a:t>
            </a:r>
            <a:r>
              <a:rPr lang="cs-CZ" sz="2000" dirty="0" smtClean="0"/>
              <a:t>  </a:t>
            </a:r>
            <a:r>
              <a:rPr lang="cs-CZ" sz="2400" b="1" dirty="0" smtClean="0"/>
              <a:t>up.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5319971" y="1658417"/>
            <a:ext cx="36004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prstClr val="black"/>
                </a:solidFill>
              </a:rPr>
              <a:t>It</a:t>
            </a:r>
            <a:r>
              <a:rPr lang="cs-CZ" sz="2400" dirty="0">
                <a:solidFill>
                  <a:prstClr val="black"/>
                </a:solidFill>
              </a:rPr>
              <a:t> </a:t>
            </a:r>
            <a:r>
              <a:rPr lang="cs-CZ" sz="2400" dirty="0" smtClean="0">
                <a:solidFill>
                  <a:prstClr val="black"/>
                </a:solidFill>
              </a:rPr>
              <a:t>is</a:t>
            </a:r>
            <a:r>
              <a:rPr lang="cs-CZ" sz="2400" dirty="0" smtClean="0">
                <a:solidFill>
                  <a:prstClr val="black"/>
                </a:solidFill>
              </a:rPr>
              <a:t> a </a:t>
            </a:r>
            <a:r>
              <a:rPr lang="cs-CZ" sz="2400" dirty="0" smtClean="0">
                <a:solidFill>
                  <a:prstClr val="black"/>
                </a:solidFill>
              </a:rPr>
              <a:t>real</a:t>
            </a:r>
            <a:r>
              <a:rPr lang="cs-CZ" sz="2400" dirty="0" smtClean="0">
                <a:solidFill>
                  <a:prstClr val="black"/>
                </a:solidFill>
              </a:rPr>
              <a:t> </a:t>
            </a:r>
            <a:r>
              <a:rPr lang="cs-CZ" sz="2400" dirty="0" smtClean="0">
                <a:solidFill>
                  <a:prstClr val="black"/>
                </a:solidFill>
              </a:rPr>
              <a:t>question</a:t>
            </a:r>
            <a:r>
              <a:rPr lang="cs-CZ" sz="2400" dirty="0" smtClean="0">
                <a:solidFill>
                  <a:prstClr val="black"/>
                </a:solidFill>
              </a:rPr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286457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8" presetClass="emph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Clr clrSpc="rgb" dir="cw">
                                      <p:cBhvr override="childStyle"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2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anim to="1.5" calcmode="lin" valueType="num">
                                      <p:cBhvr override="childStyle">
                                        <p:cTn id="2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style.fontSize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5" grpId="0"/>
      <p:bldP spid="5" grpId="1"/>
      <p:bldP spid="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50719427"/>
              </p:ext>
            </p:extLst>
          </p:nvPr>
        </p:nvGraphicFramePr>
        <p:xfrm>
          <a:off x="1115616" y="476672"/>
          <a:ext cx="6480720" cy="2735272"/>
        </p:xfrm>
        <a:graphic>
          <a:graphicData uri="http://schemas.openxmlformats.org/drawingml/2006/table">
            <a:tbl>
              <a:tblPr/>
              <a:tblGrid>
                <a:gridCol w="3250432"/>
                <a:gridCol w="3230288"/>
              </a:tblGrid>
              <a:tr h="613348">
                <a:tc>
                  <a:txBody>
                    <a:bodyPr/>
                    <a:lstStyle/>
                    <a:p>
                      <a:pPr algn="ctr" fontAlgn="t"/>
                      <a:r>
                        <a:rPr lang="cs-CZ" sz="2000" b="1" dirty="0" smtClean="0">
                          <a:solidFill>
                            <a:schemeClr val="tx1"/>
                          </a:solidFill>
                          <a:effectLst/>
                        </a:rPr>
                        <a:t>Oznamovací věta</a:t>
                      </a:r>
                      <a:r>
                        <a:rPr lang="cs-CZ" dirty="0" smtClean="0">
                          <a:solidFill>
                            <a:schemeClr val="tx1"/>
                          </a:solidFill>
                          <a:effectLst/>
                        </a:rPr>
                        <a:t/>
                      </a:r>
                      <a:br>
                        <a:rPr lang="cs-CZ" dirty="0" smtClean="0">
                          <a:solidFill>
                            <a:schemeClr val="tx1"/>
                          </a:solidFill>
                          <a:effectLst/>
                        </a:rPr>
                      </a:br>
                      <a:endParaRPr lang="cs-CZ" dirty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marL="19050" marR="19050" marT="19050" marB="1905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sz="2000" b="1" dirty="0">
                          <a:solidFill>
                            <a:schemeClr val="tx1"/>
                          </a:solidFill>
                          <a:effectLst/>
                        </a:rPr>
                        <a:t>T</a:t>
                      </a:r>
                      <a:r>
                        <a:rPr lang="cs-CZ" sz="2000" b="1" dirty="0" smtClean="0">
                          <a:solidFill>
                            <a:schemeClr val="tx1"/>
                          </a:solidFill>
                          <a:effectLst/>
                        </a:rPr>
                        <a:t>ázací </a:t>
                      </a:r>
                      <a:r>
                        <a:rPr lang="cs-CZ" sz="2000" b="1" dirty="0">
                          <a:solidFill>
                            <a:schemeClr val="tx1"/>
                          </a:solidFill>
                          <a:effectLst/>
                        </a:rPr>
                        <a:t>dovětek</a:t>
                      </a:r>
                      <a:r>
                        <a:rPr lang="cs-CZ" dirty="0">
                          <a:solidFill>
                            <a:schemeClr val="tx1"/>
                          </a:solidFill>
                          <a:effectLst/>
                        </a:rPr>
                        <a:t/>
                      </a:r>
                      <a:br>
                        <a:rPr lang="cs-CZ" dirty="0">
                          <a:solidFill>
                            <a:schemeClr val="tx1"/>
                          </a:solidFill>
                          <a:effectLst/>
                        </a:rPr>
                      </a:br>
                      <a:endParaRPr lang="cs-CZ" dirty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marL="19050" marR="19050" marT="19050" marB="1905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</a:tr>
              <a:tr h="699536">
                <a:tc>
                  <a:txBody>
                    <a:bodyPr/>
                    <a:lstStyle/>
                    <a:p>
                      <a:pPr algn="ctr" fontAlgn="t"/>
                      <a:r>
                        <a:rPr lang="cs-CZ" sz="2800" b="1" dirty="0">
                          <a:solidFill>
                            <a:schemeClr val="tx1"/>
                          </a:solidFill>
                          <a:effectLst/>
                        </a:rPr>
                        <a:t>+</a:t>
                      </a:r>
                      <a:r>
                        <a:rPr lang="cs-CZ" b="1" dirty="0">
                          <a:solidFill>
                            <a:schemeClr val="tx1"/>
                          </a:solidFill>
                          <a:effectLst/>
                        </a:rPr>
                        <a:t/>
                      </a:r>
                      <a:br>
                        <a:rPr lang="cs-CZ" b="1" dirty="0">
                          <a:solidFill>
                            <a:schemeClr val="tx1"/>
                          </a:solidFill>
                          <a:effectLst/>
                        </a:rPr>
                      </a:br>
                      <a:endParaRPr lang="cs-CZ" b="1" dirty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marL="19050" marR="19050" marT="19050" marB="1905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sz="2800" b="1" dirty="0">
                          <a:solidFill>
                            <a:schemeClr val="tx1"/>
                          </a:solidFill>
                          <a:effectLst/>
                        </a:rPr>
                        <a:t>-</a:t>
                      </a:r>
                      <a:r>
                        <a:rPr lang="cs-CZ" b="1" dirty="0">
                          <a:solidFill>
                            <a:schemeClr val="tx1"/>
                          </a:solidFill>
                          <a:effectLst/>
                        </a:rPr>
                        <a:t/>
                      </a:r>
                      <a:br>
                        <a:rPr lang="cs-CZ" b="1" dirty="0">
                          <a:solidFill>
                            <a:schemeClr val="tx1"/>
                          </a:solidFill>
                          <a:effectLst/>
                        </a:rPr>
                      </a:br>
                      <a:endParaRPr lang="cs-CZ" b="1" dirty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marL="19050" marR="19050" marT="19050" marB="1905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</a:tr>
              <a:tr h="700732">
                <a:tc>
                  <a:txBody>
                    <a:bodyPr/>
                    <a:lstStyle/>
                    <a:p>
                      <a:pPr algn="ctr" fontAlgn="t"/>
                      <a:r>
                        <a:rPr lang="cs-CZ" sz="2400" b="1" dirty="0">
                          <a:solidFill>
                            <a:schemeClr val="tx1"/>
                          </a:solidFill>
                          <a:effectLst/>
                        </a:rPr>
                        <a:t>He is </a:t>
                      </a:r>
                      <a:r>
                        <a:rPr lang="cs-CZ" sz="2400" b="1" dirty="0" smtClean="0">
                          <a:solidFill>
                            <a:schemeClr val="tx1"/>
                          </a:solidFill>
                          <a:effectLst/>
                        </a:rPr>
                        <a:t>tall,</a:t>
                      </a:r>
                      <a:r>
                        <a:rPr lang="cs-CZ" b="1" dirty="0">
                          <a:solidFill>
                            <a:schemeClr val="tx1"/>
                          </a:solidFill>
                          <a:effectLst/>
                        </a:rPr>
                        <a:t/>
                      </a:r>
                      <a:br>
                        <a:rPr lang="cs-CZ" b="1" dirty="0">
                          <a:solidFill>
                            <a:schemeClr val="tx1"/>
                          </a:solidFill>
                          <a:effectLst/>
                        </a:rPr>
                      </a:br>
                      <a:endParaRPr lang="cs-CZ" b="1" dirty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marL="19050" marR="19050" marT="19050" marB="1905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sz="2400" b="1" dirty="0">
                          <a:solidFill>
                            <a:srgbClr val="FF0000"/>
                          </a:solidFill>
                          <a:effectLst/>
                        </a:rPr>
                        <a:t>isn't he?</a:t>
                      </a:r>
                      <a:r>
                        <a:rPr lang="cs-CZ" b="1" dirty="0">
                          <a:solidFill>
                            <a:schemeClr val="tx1"/>
                          </a:solidFill>
                          <a:effectLst/>
                        </a:rPr>
                        <a:t/>
                      </a:r>
                      <a:br>
                        <a:rPr lang="cs-CZ" b="1" dirty="0">
                          <a:solidFill>
                            <a:schemeClr val="tx1"/>
                          </a:solidFill>
                          <a:effectLst/>
                        </a:rPr>
                      </a:br>
                      <a:endParaRPr lang="cs-CZ" b="1" dirty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marL="19050" marR="19050" marT="19050" marB="1905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</a:tr>
              <a:tr h="671880">
                <a:tc>
                  <a:txBody>
                    <a:bodyPr/>
                    <a:lstStyle/>
                    <a:p>
                      <a:pPr algn="ctr" fontAlgn="t"/>
                      <a:r>
                        <a:rPr lang="en-US" sz="2400" b="1" dirty="0">
                          <a:solidFill>
                            <a:schemeClr val="tx1"/>
                          </a:solidFill>
                          <a:effectLst/>
                        </a:rPr>
                        <a:t>My parents are very rich,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  <a:effectLst/>
                        </a:rPr>
                        <a:t/>
                      </a:r>
                      <a:br>
                        <a:rPr lang="en-US" b="1" dirty="0">
                          <a:solidFill>
                            <a:schemeClr val="tx1"/>
                          </a:solidFill>
                          <a:effectLst/>
                        </a:rPr>
                      </a:br>
                      <a:endParaRPr lang="en-US" b="1" dirty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marL="19050" marR="19050" marT="19050" marB="1905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sz="2400" b="1" dirty="0">
                          <a:solidFill>
                            <a:srgbClr val="FF0000"/>
                          </a:solidFill>
                          <a:effectLst/>
                        </a:rPr>
                        <a:t>aren't they?</a:t>
                      </a:r>
                    </a:p>
                  </a:txBody>
                  <a:tcPr marL="19050" marR="19050" marT="19050" marB="1905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4" name="Rectangle 1"/>
          <p:cNvSpPr>
            <a:spLocks noChangeArrowheads="1"/>
          </p:cNvSpPr>
          <p:nvPr/>
        </p:nvSpPr>
        <p:spPr bwMode="auto">
          <a:xfrm>
            <a:off x="-324544" y="17151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0" tIns="0" rIns="0" bIns="6348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700" b="1" i="0" u="none" strike="noStrike" cap="none" normalizeH="0" baseline="0" dirty="0" smtClean="0">
                <a:ln>
                  <a:noFill/>
                </a:ln>
                <a:solidFill>
                  <a:srgbClr val="FFFFFF"/>
                </a:solidFill>
                <a:effectLst/>
                <a:latin typeface="Arial" pitchFamily="34" charset="0"/>
                <a:cs typeface="Arial" pitchFamily="34" charset="0"/>
              </a:rPr>
              <a:t/>
            </a:r>
            <a:br>
              <a:rPr kumimoji="0" lang="cs-CZ" sz="700" b="1" i="0" u="none" strike="noStrike" cap="none" normalizeH="0" baseline="0" dirty="0" smtClean="0">
                <a:ln>
                  <a:noFill/>
                </a:ln>
                <a:solidFill>
                  <a:srgbClr val="FFFFFF"/>
                </a:solidFill>
                <a:effectLst/>
                <a:latin typeface="Arial" pitchFamily="34" charset="0"/>
                <a:cs typeface="Arial" pitchFamily="34" charset="0"/>
              </a:rPr>
            </a:b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95536" y="0"/>
            <a:ext cx="44644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Pokud je oznamovací věta </a:t>
            </a:r>
            <a:r>
              <a:rPr lang="cs-CZ" sz="2400" b="1" dirty="0" smtClean="0">
                <a:solidFill>
                  <a:srgbClr val="FF0000"/>
                </a:solidFill>
              </a:rPr>
              <a:t>kladná</a:t>
            </a:r>
            <a:r>
              <a:rPr lang="cs-CZ" sz="2400" b="1" dirty="0" smtClean="0"/>
              <a:t>, 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95536" y="3284984"/>
            <a:ext cx="40324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Je-li oznamovací věta </a:t>
            </a:r>
            <a:r>
              <a:rPr lang="cs-CZ" sz="2400" b="1" dirty="0" smtClean="0">
                <a:solidFill>
                  <a:srgbClr val="FF0000"/>
                </a:solidFill>
              </a:rPr>
              <a:t>záporná</a:t>
            </a:r>
            <a:r>
              <a:rPr lang="cs-CZ" sz="2400" b="1" dirty="0" smtClean="0"/>
              <a:t>, </a:t>
            </a:r>
            <a:endParaRPr lang="cs-CZ" sz="2400" b="1" dirty="0"/>
          </a:p>
        </p:txBody>
      </p:sp>
      <p:graphicFrame>
        <p:nvGraphicFramePr>
          <p:cNvPr id="8" name="Tabulka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16835695"/>
              </p:ext>
            </p:extLst>
          </p:nvPr>
        </p:nvGraphicFramePr>
        <p:xfrm>
          <a:off x="1269896" y="3889519"/>
          <a:ext cx="6532200" cy="2967607"/>
        </p:xfrm>
        <a:graphic>
          <a:graphicData uri="http://schemas.openxmlformats.org/drawingml/2006/table">
            <a:tbl>
              <a:tblPr/>
              <a:tblGrid>
                <a:gridCol w="3230096"/>
                <a:gridCol w="3302104"/>
              </a:tblGrid>
              <a:tr h="689227">
                <a:tc>
                  <a:txBody>
                    <a:bodyPr/>
                    <a:lstStyle/>
                    <a:p>
                      <a:pPr algn="ctr" fontAlgn="t"/>
                      <a:r>
                        <a:rPr lang="cs-CZ" sz="2000" b="1" dirty="0">
                          <a:solidFill>
                            <a:schemeClr val="tx1"/>
                          </a:solidFill>
                          <a:effectLst/>
                        </a:rPr>
                        <a:t>Oznamovací věta</a:t>
                      </a:r>
                      <a:r>
                        <a:rPr lang="cs-CZ" dirty="0">
                          <a:solidFill>
                            <a:srgbClr val="FFCC99"/>
                          </a:solidFill>
                          <a:effectLst/>
                        </a:rPr>
                        <a:t/>
                      </a:r>
                      <a:br>
                        <a:rPr lang="cs-CZ" dirty="0">
                          <a:solidFill>
                            <a:srgbClr val="FFCC99"/>
                          </a:solidFill>
                          <a:effectLst/>
                        </a:rPr>
                      </a:br>
                      <a:endParaRPr lang="cs-CZ" dirty="0">
                        <a:solidFill>
                          <a:srgbClr val="FFCC99"/>
                        </a:solidFill>
                        <a:effectLst/>
                      </a:endParaRPr>
                    </a:p>
                  </a:txBody>
                  <a:tcPr marL="19050" marR="19050" marT="19050" marB="1905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sz="2000" b="1" dirty="0">
                          <a:solidFill>
                            <a:schemeClr val="tx1"/>
                          </a:solidFill>
                          <a:effectLst/>
                        </a:rPr>
                        <a:t>tázací dovětek</a:t>
                      </a:r>
                      <a:r>
                        <a:rPr lang="cs-CZ" dirty="0">
                          <a:solidFill>
                            <a:srgbClr val="FFCC99"/>
                          </a:solidFill>
                          <a:effectLst/>
                        </a:rPr>
                        <a:t/>
                      </a:r>
                      <a:br>
                        <a:rPr lang="cs-CZ" dirty="0">
                          <a:solidFill>
                            <a:srgbClr val="FFCC99"/>
                          </a:solidFill>
                          <a:effectLst/>
                        </a:rPr>
                      </a:br>
                      <a:endParaRPr lang="cs-CZ" dirty="0">
                        <a:solidFill>
                          <a:srgbClr val="FFCC99"/>
                        </a:solidFill>
                        <a:effectLst/>
                      </a:endParaRPr>
                    </a:p>
                  </a:txBody>
                  <a:tcPr marL="19050" marR="19050" marT="19050" marB="1905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</a:tr>
              <a:tr h="604742">
                <a:tc>
                  <a:txBody>
                    <a:bodyPr/>
                    <a:lstStyle/>
                    <a:p>
                      <a:pPr algn="ctr" fontAlgn="t"/>
                      <a:r>
                        <a:rPr lang="cs-CZ" sz="2800" b="1" dirty="0">
                          <a:solidFill>
                            <a:schemeClr val="tx1"/>
                          </a:solidFill>
                          <a:effectLst/>
                        </a:rPr>
                        <a:t>-</a:t>
                      </a:r>
                      <a:r>
                        <a:rPr lang="cs-CZ" b="1" dirty="0">
                          <a:solidFill>
                            <a:srgbClr val="993300"/>
                          </a:solidFill>
                          <a:effectLst/>
                        </a:rPr>
                        <a:t/>
                      </a:r>
                      <a:br>
                        <a:rPr lang="cs-CZ" b="1" dirty="0">
                          <a:solidFill>
                            <a:srgbClr val="993300"/>
                          </a:solidFill>
                          <a:effectLst/>
                        </a:rPr>
                      </a:br>
                      <a:endParaRPr lang="cs-CZ" b="1" dirty="0">
                        <a:solidFill>
                          <a:srgbClr val="993300"/>
                        </a:solidFill>
                        <a:effectLst/>
                      </a:endParaRPr>
                    </a:p>
                  </a:txBody>
                  <a:tcPr marL="19050" marR="19050" marT="19050" marB="1905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sz="2800" b="1" dirty="0">
                          <a:solidFill>
                            <a:schemeClr val="tx1"/>
                          </a:solidFill>
                          <a:effectLst/>
                        </a:rPr>
                        <a:t>+</a:t>
                      </a:r>
                      <a:r>
                        <a:rPr lang="cs-CZ" b="1" dirty="0">
                          <a:solidFill>
                            <a:srgbClr val="993300"/>
                          </a:solidFill>
                          <a:effectLst/>
                        </a:rPr>
                        <a:t/>
                      </a:r>
                      <a:br>
                        <a:rPr lang="cs-CZ" b="1" dirty="0">
                          <a:solidFill>
                            <a:srgbClr val="993300"/>
                          </a:solidFill>
                          <a:effectLst/>
                        </a:rPr>
                      </a:br>
                      <a:endParaRPr lang="cs-CZ" b="1" dirty="0">
                        <a:solidFill>
                          <a:srgbClr val="993300"/>
                        </a:solidFill>
                        <a:effectLst/>
                      </a:endParaRPr>
                    </a:p>
                  </a:txBody>
                  <a:tcPr marL="19050" marR="19050" marT="19050" marB="1905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</a:tr>
              <a:tr h="604742">
                <a:tc>
                  <a:txBody>
                    <a:bodyPr/>
                    <a:lstStyle/>
                    <a:p>
                      <a:pPr algn="ctr" fontAlgn="t"/>
                      <a:r>
                        <a:rPr lang="cs-CZ" sz="2400" b="1" dirty="0">
                          <a:solidFill>
                            <a:schemeClr val="tx1"/>
                          </a:solidFill>
                          <a:effectLst/>
                        </a:rPr>
                        <a:t>He isn't very tall,</a:t>
                      </a:r>
                      <a:br>
                        <a:rPr lang="cs-CZ" sz="2400" b="1" dirty="0">
                          <a:solidFill>
                            <a:schemeClr val="tx1"/>
                          </a:solidFill>
                          <a:effectLst/>
                        </a:rPr>
                      </a:br>
                      <a:endParaRPr lang="cs-CZ" sz="2400" b="1" dirty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marL="19050" marR="19050" marT="19050" marB="1905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sz="2400" b="1" dirty="0">
                          <a:solidFill>
                            <a:srgbClr val="FF0000"/>
                          </a:solidFill>
                          <a:effectLst/>
                        </a:rPr>
                        <a:t>is he?</a:t>
                      </a:r>
                      <a:r>
                        <a:rPr lang="cs-CZ" sz="2400" b="1" dirty="0">
                          <a:solidFill>
                            <a:srgbClr val="993300"/>
                          </a:solidFill>
                          <a:effectLst/>
                        </a:rPr>
                        <a:t/>
                      </a:r>
                      <a:br>
                        <a:rPr lang="cs-CZ" sz="2400" b="1" dirty="0">
                          <a:solidFill>
                            <a:srgbClr val="993300"/>
                          </a:solidFill>
                          <a:effectLst/>
                        </a:rPr>
                      </a:br>
                      <a:endParaRPr lang="cs-CZ" sz="2400" b="1" dirty="0">
                        <a:solidFill>
                          <a:srgbClr val="993300"/>
                        </a:solidFill>
                        <a:effectLst/>
                      </a:endParaRPr>
                    </a:p>
                  </a:txBody>
                  <a:tcPr marL="19050" marR="19050" marT="19050" marB="1905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</a:tr>
              <a:tr h="604742">
                <a:tc>
                  <a:txBody>
                    <a:bodyPr/>
                    <a:lstStyle/>
                    <a:p>
                      <a:pPr algn="ctr" fontAlgn="t"/>
                      <a:r>
                        <a:rPr lang="cs-CZ" sz="2400" b="1" dirty="0">
                          <a:solidFill>
                            <a:schemeClr val="tx1"/>
                          </a:solidFill>
                          <a:effectLst/>
                        </a:rPr>
                        <a:t>My parents aren't rich,</a:t>
                      </a:r>
                      <a:br>
                        <a:rPr lang="cs-CZ" sz="2400" b="1" dirty="0">
                          <a:solidFill>
                            <a:schemeClr val="tx1"/>
                          </a:solidFill>
                          <a:effectLst/>
                        </a:rPr>
                      </a:br>
                      <a:endParaRPr lang="cs-CZ" sz="2400" b="1" dirty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marL="19050" marR="19050" marT="19050" marB="1905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sz="2400" b="1" dirty="0">
                          <a:solidFill>
                            <a:srgbClr val="FF0000"/>
                          </a:solidFill>
                          <a:effectLst/>
                        </a:rPr>
                        <a:t>are they?</a:t>
                      </a:r>
                    </a:p>
                  </a:txBody>
                  <a:tcPr marL="19050" marR="19050" marT="19050" marB="1905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9" name="Rectangle 2"/>
          <p:cNvSpPr>
            <a:spLocks noChangeArrowheads="1"/>
          </p:cNvSpPr>
          <p:nvPr/>
        </p:nvSpPr>
        <p:spPr bwMode="auto">
          <a:xfrm>
            <a:off x="1279525" y="2693414"/>
            <a:ext cx="65" cy="44882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0" tIns="0" rIns="0" bIns="6348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700" b="1" i="0" u="none" strike="noStrike" cap="none" normalizeH="0" baseline="0" dirty="0" smtClean="0">
              <a:ln>
                <a:noFill/>
              </a:ln>
              <a:solidFill>
                <a:srgbClr val="FFFFFF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4860032" y="0"/>
            <a:ext cx="3672408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2400" b="1" dirty="0">
                <a:solidFill>
                  <a:prstClr val="black"/>
                </a:solidFill>
              </a:rPr>
              <a:t>tázací dovětek je </a:t>
            </a:r>
            <a:r>
              <a:rPr lang="cs-CZ" sz="2400" b="1" dirty="0">
                <a:solidFill>
                  <a:srgbClr val="FF0000"/>
                </a:solidFill>
              </a:rPr>
              <a:t>záporný:</a:t>
            </a:r>
          </a:p>
          <a:p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4572000" y="3284984"/>
            <a:ext cx="396044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2400" b="1" dirty="0">
                <a:solidFill>
                  <a:prstClr val="black"/>
                </a:solidFill>
              </a:rPr>
              <a:t>dovětek je </a:t>
            </a:r>
            <a:r>
              <a:rPr lang="cs-CZ" sz="2400" b="1" dirty="0">
                <a:solidFill>
                  <a:srgbClr val="FF0000"/>
                </a:solidFill>
              </a:rPr>
              <a:t>kladný:</a:t>
            </a:r>
            <a:endParaRPr lang="cs-CZ" sz="2400" b="1" dirty="0">
              <a:solidFill>
                <a:prstClr val="black"/>
              </a:solidFill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542446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7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620688"/>
            <a:ext cx="8640960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2400" b="1" dirty="0">
                <a:solidFill>
                  <a:prstClr val="black"/>
                </a:solidFill>
              </a:rPr>
              <a:t>1) V dovětku používáme to sloveso, které se běžně v </a:t>
            </a:r>
            <a:r>
              <a:rPr lang="cs-CZ" sz="2400" b="1" dirty="0">
                <a:solidFill>
                  <a:srgbClr val="FF0000"/>
                </a:solidFill>
              </a:rPr>
              <a:t>daném čase </a:t>
            </a:r>
            <a:r>
              <a:rPr lang="cs-CZ" sz="2400" b="1" dirty="0" smtClean="0">
                <a:solidFill>
                  <a:srgbClr val="FF0000"/>
                </a:solidFill>
              </a:rPr>
              <a:t> </a:t>
            </a:r>
            <a:r>
              <a:rPr lang="cs-CZ" sz="2400" b="1" dirty="0" smtClean="0">
                <a:solidFill>
                  <a:prstClr val="black"/>
                </a:solidFill>
              </a:rPr>
              <a:t>používá </a:t>
            </a:r>
            <a:r>
              <a:rPr lang="cs-CZ" sz="2400" b="1" dirty="0">
                <a:solidFill>
                  <a:prstClr val="black"/>
                </a:solidFill>
              </a:rPr>
              <a:t>pro tvoření </a:t>
            </a:r>
            <a:r>
              <a:rPr lang="cs-CZ" sz="2400" b="1" dirty="0">
                <a:solidFill>
                  <a:srgbClr val="FF0000"/>
                </a:solidFill>
              </a:rPr>
              <a:t>otázek</a:t>
            </a:r>
            <a:r>
              <a:rPr lang="cs-CZ" sz="2400" b="1" dirty="0">
                <a:solidFill>
                  <a:prstClr val="black"/>
                </a:solidFill>
              </a:rPr>
              <a:t>.</a:t>
            </a:r>
          </a:p>
          <a:p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323528" y="1412776"/>
            <a:ext cx="864096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>
                <a:solidFill>
                  <a:prstClr val="black"/>
                </a:solidFill>
              </a:rPr>
              <a:t/>
            </a:r>
            <a:br>
              <a:rPr lang="cs-CZ" sz="2400" dirty="0">
                <a:solidFill>
                  <a:prstClr val="black"/>
                </a:solidFill>
              </a:rPr>
            </a:b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251520" y="1806841"/>
            <a:ext cx="8892480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>
                <a:solidFill>
                  <a:prstClr val="black"/>
                </a:solidFill>
              </a:rPr>
              <a:t>She</a:t>
            </a:r>
            <a:r>
              <a:rPr lang="cs-CZ" sz="2400" dirty="0">
                <a:solidFill>
                  <a:prstClr val="black"/>
                </a:solidFill>
              </a:rPr>
              <a:t> </a:t>
            </a:r>
            <a:r>
              <a:rPr lang="cs-CZ" sz="2400" dirty="0">
                <a:solidFill>
                  <a:prstClr val="black"/>
                </a:solidFill>
              </a:rPr>
              <a:t>can't</a:t>
            </a:r>
            <a:r>
              <a:rPr lang="cs-CZ" sz="2400" dirty="0">
                <a:solidFill>
                  <a:prstClr val="black"/>
                </a:solidFill>
              </a:rPr>
              <a:t> </a:t>
            </a:r>
            <a:r>
              <a:rPr lang="cs-CZ" sz="2400" dirty="0">
                <a:solidFill>
                  <a:prstClr val="black"/>
                </a:solidFill>
              </a:rPr>
              <a:t>swim</a:t>
            </a:r>
            <a:r>
              <a:rPr lang="cs-CZ" sz="2400" dirty="0">
                <a:solidFill>
                  <a:prstClr val="black"/>
                </a:solidFill>
              </a:rPr>
              <a:t>, </a:t>
            </a:r>
            <a:r>
              <a:rPr lang="cs-CZ" sz="2400" b="1" dirty="0">
                <a:solidFill>
                  <a:prstClr val="black"/>
                </a:solidFill>
              </a:rPr>
              <a:t>can</a:t>
            </a:r>
            <a:r>
              <a:rPr lang="cs-CZ" sz="2400" b="1" dirty="0">
                <a:solidFill>
                  <a:prstClr val="black"/>
                </a:solidFill>
              </a:rPr>
              <a:t> </a:t>
            </a:r>
            <a:r>
              <a:rPr lang="cs-CZ" sz="2400" b="1" dirty="0">
                <a:solidFill>
                  <a:prstClr val="black"/>
                </a:solidFill>
              </a:rPr>
              <a:t>she</a:t>
            </a:r>
            <a:r>
              <a:rPr lang="cs-CZ" sz="2400" b="1" dirty="0" smtClean="0">
                <a:solidFill>
                  <a:prstClr val="black"/>
                </a:solidFill>
              </a:rPr>
              <a:t>?  </a:t>
            </a:r>
            <a:r>
              <a:rPr lang="cs-CZ" sz="2400" dirty="0" smtClean="0">
                <a:solidFill>
                  <a:prstClr val="black"/>
                </a:solidFill>
              </a:rPr>
              <a:t> </a:t>
            </a:r>
            <a:r>
              <a:rPr lang="cs-CZ" sz="2400" dirty="0">
                <a:solidFill>
                  <a:prstClr val="black"/>
                </a:solidFill>
              </a:rPr>
              <a:t> </a:t>
            </a:r>
            <a:r>
              <a:rPr lang="cs-CZ" sz="2400" dirty="0" smtClean="0">
                <a:solidFill>
                  <a:prstClr val="black"/>
                </a:solidFill>
              </a:rPr>
              <a:t>                              </a:t>
            </a:r>
            <a:r>
              <a:rPr lang="cs-CZ" sz="2400" b="1" i="1" dirty="0" smtClean="0">
                <a:solidFill>
                  <a:prstClr val="black"/>
                </a:solidFill>
              </a:rPr>
              <a:t>Can</a:t>
            </a:r>
            <a:r>
              <a:rPr lang="cs-CZ" sz="2400" b="1" i="1" dirty="0" smtClean="0">
                <a:solidFill>
                  <a:prstClr val="black"/>
                </a:solidFill>
              </a:rPr>
              <a:t> </a:t>
            </a:r>
            <a:r>
              <a:rPr lang="cs-CZ" sz="2400" b="1" i="1" dirty="0">
                <a:solidFill>
                  <a:prstClr val="black"/>
                </a:solidFill>
              </a:rPr>
              <a:t>she</a:t>
            </a:r>
            <a:r>
              <a:rPr lang="cs-CZ" sz="2400" i="1" dirty="0">
                <a:solidFill>
                  <a:prstClr val="black"/>
                </a:solidFill>
              </a:rPr>
              <a:t> </a:t>
            </a:r>
            <a:r>
              <a:rPr lang="cs-CZ" sz="2400" i="1" dirty="0">
                <a:solidFill>
                  <a:prstClr val="black"/>
                </a:solidFill>
              </a:rPr>
              <a:t>swim</a:t>
            </a:r>
            <a:r>
              <a:rPr lang="cs-CZ" sz="2400" i="1" dirty="0" smtClean="0">
                <a:solidFill>
                  <a:prstClr val="black"/>
                </a:solidFill>
              </a:rPr>
              <a:t>?</a:t>
            </a:r>
            <a:endParaRPr lang="cs-CZ" sz="2400" i="1" dirty="0">
              <a:solidFill>
                <a:prstClr val="black"/>
              </a:solidFill>
            </a:endParaRPr>
          </a:p>
          <a:p>
            <a:r>
              <a:rPr lang="cs-CZ" sz="2400" dirty="0" smtClean="0"/>
              <a:t>Mark </a:t>
            </a:r>
            <a:r>
              <a:rPr lang="cs-CZ" sz="2400" dirty="0"/>
              <a:t>hasn't</a:t>
            </a:r>
            <a:r>
              <a:rPr lang="cs-CZ" sz="2400" dirty="0"/>
              <a:t> </a:t>
            </a:r>
            <a:r>
              <a:rPr lang="cs-CZ" sz="2400" dirty="0"/>
              <a:t>got</a:t>
            </a:r>
            <a:r>
              <a:rPr lang="cs-CZ" sz="2400" dirty="0"/>
              <a:t> a dog, </a:t>
            </a:r>
            <a:r>
              <a:rPr lang="cs-CZ" sz="2400" b="1" dirty="0"/>
              <a:t>has he</a:t>
            </a:r>
            <a:r>
              <a:rPr lang="cs-CZ" sz="2400" b="1" dirty="0" smtClean="0"/>
              <a:t>?  </a:t>
            </a:r>
            <a:r>
              <a:rPr lang="cs-CZ" sz="2400" dirty="0" smtClean="0"/>
              <a:t> </a:t>
            </a:r>
            <a:r>
              <a:rPr lang="cs-CZ" sz="2400" dirty="0"/>
              <a:t> </a:t>
            </a:r>
            <a:r>
              <a:rPr lang="cs-CZ" sz="2400" dirty="0" smtClean="0"/>
              <a:t>                   </a:t>
            </a:r>
            <a:r>
              <a:rPr lang="cs-CZ" sz="2400" b="1" i="1" dirty="0" smtClean="0"/>
              <a:t>Has </a:t>
            </a:r>
            <a:r>
              <a:rPr lang="cs-CZ" sz="2400" b="1" i="1" dirty="0"/>
              <a:t>he</a:t>
            </a:r>
            <a:r>
              <a:rPr lang="cs-CZ" sz="2400" i="1" dirty="0"/>
              <a:t> </a:t>
            </a:r>
            <a:r>
              <a:rPr lang="cs-CZ" sz="2400" i="1" dirty="0"/>
              <a:t>got</a:t>
            </a:r>
            <a:r>
              <a:rPr lang="cs-CZ" sz="2400" i="1" dirty="0"/>
              <a:t> a dog</a:t>
            </a:r>
            <a:r>
              <a:rPr lang="cs-CZ" sz="2400" i="1" dirty="0" smtClean="0"/>
              <a:t>?</a:t>
            </a:r>
          </a:p>
          <a:p>
            <a:r>
              <a:rPr lang="cs-CZ" sz="2400" dirty="0"/>
              <a:t>They</a:t>
            </a:r>
            <a:r>
              <a:rPr lang="cs-CZ" sz="2400" dirty="0"/>
              <a:t> </a:t>
            </a:r>
            <a:r>
              <a:rPr lang="cs-CZ" sz="2400" dirty="0"/>
              <a:t>don't</a:t>
            </a:r>
            <a:r>
              <a:rPr lang="cs-CZ" sz="2400" dirty="0"/>
              <a:t> go to </a:t>
            </a:r>
            <a:r>
              <a:rPr lang="cs-CZ" sz="2400" dirty="0"/>
              <a:t>school</a:t>
            </a:r>
            <a:r>
              <a:rPr lang="cs-CZ" sz="2400" dirty="0"/>
              <a:t>, </a:t>
            </a:r>
            <a:r>
              <a:rPr lang="cs-CZ" sz="2400" b="1" dirty="0"/>
              <a:t>do </a:t>
            </a:r>
            <a:r>
              <a:rPr lang="cs-CZ" sz="2400" b="1" dirty="0"/>
              <a:t>they</a:t>
            </a:r>
            <a:r>
              <a:rPr lang="cs-CZ" sz="2400" b="1" dirty="0" smtClean="0"/>
              <a:t>?  </a:t>
            </a:r>
            <a:r>
              <a:rPr lang="cs-CZ" sz="2400" dirty="0" smtClean="0"/>
              <a:t> </a:t>
            </a:r>
            <a:r>
              <a:rPr lang="cs-CZ" sz="2400" dirty="0"/>
              <a:t> </a:t>
            </a:r>
            <a:r>
              <a:rPr lang="cs-CZ" sz="2400" dirty="0" smtClean="0"/>
              <a:t>               </a:t>
            </a:r>
            <a:r>
              <a:rPr lang="cs-CZ" sz="2400" b="1" i="1" dirty="0" smtClean="0"/>
              <a:t>Do </a:t>
            </a:r>
            <a:r>
              <a:rPr lang="cs-CZ" sz="2400" b="1" i="1" dirty="0"/>
              <a:t>they</a:t>
            </a:r>
            <a:r>
              <a:rPr lang="cs-CZ" sz="2400" i="1" dirty="0"/>
              <a:t> go to </a:t>
            </a:r>
            <a:r>
              <a:rPr lang="cs-CZ" sz="2400" i="1" dirty="0"/>
              <a:t>school</a:t>
            </a:r>
            <a:r>
              <a:rPr lang="cs-CZ" sz="2400" i="1" dirty="0" smtClean="0"/>
              <a:t>?</a:t>
            </a:r>
          </a:p>
          <a:p>
            <a:r>
              <a:rPr lang="cs-CZ" sz="2400" dirty="0"/>
              <a:t>She</a:t>
            </a:r>
            <a:r>
              <a:rPr lang="cs-CZ" sz="2400" dirty="0"/>
              <a:t> </a:t>
            </a:r>
            <a:r>
              <a:rPr lang="cs-CZ" sz="2400" dirty="0"/>
              <a:t>works</a:t>
            </a:r>
            <a:r>
              <a:rPr lang="cs-CZ" sz="2400" dirty="0"/>
              <a:t> in a bank, </a:t>
            </a:r>
            <a:r>
              <a:rPr lang="cs-CZ" sz="2400" b="1" dirty="0"/>
              <a:t>doesn't</a:t>
            </a:r>
            <a:r>
              <a:rPr lang="cs-CZ" sz="2400" b="1" dirty="0"/>
              <a:t> </a:t>
            </a:r>
            <a:r>
              <a:rPr lang="cs-CZ" sz="2400" b="1" dirty="0"/>
              <a:t>she</a:t>
            </a:r>
            <a:r>
              <a:rPr lang="cs-CZ" sz="2400" b="1" dirty="0" smtClean="0"/>
              <a:t>?  </a:t>
            </a:r>
            <a:r>
              <a:rPr lang="cs-CZ" sz="2400" dirty="0" smtClean="0"/>
              <a:t> </a:t>
            </a:r>
            <a:r>
              <a:rPr lang="cs-CZ" sz="2400" dirty="0"/>
              <a:t> </a:t>
            </a:r>
            <a:r>
              <a:rPr lang="cs-CZ" sz="2400" dirty="0" smtClean="0"/>
              <a:t>              </a:t>
            </a:r>
            <a:r>
              <a:rPr lang="cs-CZ" sz="2400" b="1" i="1" dirty="0" smtClean="0"/>
              <a:t>Does</a:t>
            </a:r>
            <a:r>
              <a:rPr lang="cs-CZ" sz="2400" b="1" i="1" dirty="0" smtClean="0"/>
              <a:t> </a:t>
            </a:r>
            <a:r>
              <a:rPr lang="cs-CZ" sz="2400" b="1" i="1" dirty="0"/>
              <a:t>she</a:t>
            </a:r>
            <a:r>
              <a:rPr lang="cs-CZ" sz="2400" i="1" dirty="0"/>
              <a:t> </a:t>
            </a:r>
            <a:r>
              <a:rPr lang="cs-CZ" sz="2400" i="1" dirty="0"/>
              <a:t>work</a:t>
            </a:r>
            <a:r>
              <a:rPr lang="cs-CZ" sz="2400" i="1" dirty="0"/>
              <a:t> in a bank</a:t>
            </a:r>
            <a:r>
              <a:rPr lang="cs-CZ" sz="2400" i="1" dirty="0" smtClean="0"/>
              <a:t>?</a:t>
            </a:r>
          </a:p>
          <a:p>
            <a:r>
              <a:rPr lang="cs-CZ" sz="2400" dirty="0"/>
              <a:t>You</a:t>
            </a:r>
            <a:r>
              <a:rPr lang="cs-CZ" sz="2400" dirty="0"/>
              <a:t> </a:t>
            </a:r>
            <a:r>
              <a:rPr lang="cs-CZ" sz="2400" dirty="0"/>
              <a:t>broke</a:t>
            </a:r>
            <a:r>
              <a:rPr lang="cs-CZ" sz="2400" dirty="0"/>
              <a:t> </a:t>
            </a:r>
            <a:r>
              <a:rPr lang="cs-CZ" sz="2400" dirty="0"/>
              <a:t>it</a:t>
            </a:r>
            <a:r>
              <a:rPr lang="cs-CZ" sz="2400" dirty="0"/>
              <a:t>, </a:t>
            </a:r>
            <a:r>
              <a:rPr lang="cs-CZ" sz="2400" b="1" dirty="0"/>
              <a:t>didn't</a:t>
            </a:r>
            <a:r>
              <a:rPr lang="cs-CZ" sz="2400" b="1" dirty="0"/>
              <a:t> </a:t>
            </a:r>
            <a:r>
              <a:rPr lang="cs-CZ" sz="2400" b="1" dirty="0"/>
              <a:t>you</a:t>
            </a:r>
            <a:r>
              <a:rPr lang="cs-CZ" sz="2400" b="1" dirty="0"/>
              <a:t>?</a:t>
            </a:r>
            <a:r>
              <a:rPr lang="cs-CZ" sz="2400" dirty="0"/>
              <a:t> </a:t>
            </a:r>
            <a:r>
              <a:rPr lang="cs-CZ" sz="2400" dirty="0" smtClean="0"/>
              <a:t>                                  </a:t>
            </a:r>
            <a:r>
              <a:rPr lang="cs-CZ" sz="2400" b="1" i="1" dirty="0" smtClean="0"/>
              <a:t>Did</a:t>
            </a:r>
            <a:r>
              <a:rPr lang="cs-CZ" sz="2400" b="1" i="1" dirty="0" smtClean="0"/>
              <a:t> </a:t>
            </a:r>
            <a:r>
              <a:rPr lang="cs-CZ" sz="2400" b="1" i="1" dirty="0"/>
              <a:t>you</a:t>
            </a:r>
            <a:r>
              <a:rPr lang="cs-CZ" sz="2400" i="1" dirty="0"/>
              <a:t> </a:t>
            </a:r>
            <a:r>
              <a:rPr lang="cs-CZ" sz="2400" i="1" dirty="0"/>
              <a:t>break</a:t>
            </a:r>
            <a:r>
              <a:rPr lang="cs-CZ" sz="2400" i="1" dirty="0"/>
              <a:t> </a:t>
            </a:r>
            <a:r>
              <a:rPr lang="cs-CZ" sz="2400" i="1" dirty="0"/>
              <a:t>it</a:t>
            </a:r>
            <a:r>
              <a:rPr lang="cs-CZ" sz="2400" i="1" dirty="0" smtClean="0"/>
              <a:t>?</a:t>
            </a:r>
          </a:p>
          <a:p>
            <a:r>
              <a:rPr lang="cs-CZ" sz="2400" dirty="0"/>
              <a:t>You've</a:t>
            </a:r>
            <a:r>
              <a:rPr lang="cs-CZ" sz="2400" dirty="0"/>
              <a:t> </a:t>
            </a:r>
            <a:r>
              <a:rPr lang="cs-CZ" sz="2400" dirty="0"/>
              <a:t>lost</a:t>
            </a:r>
            <a:r>
              <a:rPr lang="cs-CZ" sz="2400" dirty="0"/>
              <a:t> </a:t>
            </a:r>
            <a:r>
              <a:rPr lang="cs-CZ" sz="2400" dirty="0"/>
              <a:t>it</a:t>
            </a:r>
            <a:r>
              <a:rPr lang="cs-CZ" sz="2400" dirty="0"/>
              <a:t>, </a:t>
            </a:r>
            <a:r>
              <a:rPr lang="cs-CZ" sz="2400" b="1" dirty="0"/>
              <a:t>haven't</a:t>
            </a:r>
            <a:r>
              <a:rPr lang="cs-CZ" sz="2400" b="1" dirty="0"/>
              <a:t> </a:t>
            </a:r>
            <a:r>
              <a:rPr lang="cs-CZ" sz="2400" b="1" dirty="0"/>
              <a:t>you</a:t>
            </a:r>
            <a:r>
              <a:rPr lang="cs-CZ" sz="2400" b="1" dirty="0"/>
              <a:t>?</a:t>
            </a:r>
            <a:r>
              <a:rPr lang="cs-CZ" sz="2400" dirty="0"/>
              <a:t> </a:t>
            </a:r>
            <a:r>
              <a:rPr lang="cs-CZ" sz="2400" dirty="0" smtClean="0"/>
              <a:t>                              </a:t>
            </a:r>
            <a:r>
              <a:rPr lang="cs-CZ" sz="2400" b="1" i="1" dirty="0" smtClean="0"/>
              <a:t>Have</a:t>
            </a:r>
            <a:r>
              <a:rPr lang="cs-CZ" sz="2400" b="1" i="1" dirty="0" smtClean="0"/>
              <a:t> </a:t>
            </a:r>
            <a:r>
              <a:rPr lang="cs-CZ" sz="2400" b="1" i="1" dirty="0"/>
              <a:t>you</a:t>
            </a:r>
            <a:r>
              <a:rPr lang="cs-CZ" sz="2400" i="1" dirty="0"/>
              <a:t> </a:t>
            </a:r>
            <a:r>
              <a:rPr lang="cs-CZ" sz="2400" i="1" dirty="0"/>
              <a:t>lost</a:t>
            </a:r>
            <a:r>
              <a:rPr lang="cs-CZ" sz="2400" i="1" dirty="0"/>
              <a:t> </a:t>
            </a:r>
            <a:r>
              <a:rPr lang="cs-CZ" sz="2400" i="1" dirty="0"/>
              <a:t>it</a:t>
            </a:r>
            <a:r>
              <a:rPr lang="cs-CZ" sz="2400" i="1" dirty="0" smtClean="0"/>
              <a:t>?</a:t>
            </a:r>
          </a:p>
          <a:p>
            <a:r>
              <a:rPr lang="cs-CZ" sz="2400" dirty="0"/>
              <a:t>They</a:t>
            </a:r>
            <a:r>
              <a:rPr lang="cs-CZ" sz="2400" dirty="0"/>
              <a:t> </a:t>
            </a:r>
            <a:r>
              <a:rPr lang="cs-CZ" sz="2400" dirty="0"/>
              <a:t>will</a:t>
            </a:r>
            <a:r>
              <a:rPr lang="cs-CZ" sz="2400" dirty="0"/>
              <a:t> </a:t>
            </a:r>
            <a:r>
              <a:rPr lang="cs-CZ" sz="2400" dirty="0"/>
              <a:t>be</a:t>
            </a:r>
            <a:r>
              <a:rPr lang="cs-CZ" sz="2400" dirty="0"/>
              <a:t> </a:t>
            </a:r>
            <a:r>
              <a:rPr lang="cs-CZ" sz="2400" dirty="0"/>
              <a:t>late</a:t>
            </a:r>
            <a:r>
              <a:rPr lang="cs-CZ" sz="2400" dirty="0"/>
              <a:t>, </a:t>
            </a:r>
            <a:r>
              <a:rPr lang="cs-CZ" sz="2400" b="1" dirty="0"/>
              <a:t>won't</a:t>
            </a:r>
            <a:r>
              <a:rPr lang="cs-CZ" sz="2400" b="1" dirty="0"/>
              <a:t> </a:t>
            </a:r>
            <a:r>
              <a:rPr lang="cs-CZ" sz="2400" b="1" dirty="0"/>
              <a:t>they</a:t>
            </a:r>
            <a:r>
              <a:rPr lang="cs-CZ" sz="2400" b="1" dirty="0"/>
              <a:t>?</a:t>
            </a:r>
            <a:r>
              <a:rPr lang="cs-CZ" sz="2400" dirty="0"/>
              <a:t> </a:t>
            </a:r>
            <a:r>
              <a:rPr lang="cs-CZ" sz="2400" dirty="0" smtClean="0"/>
              <a:t>                         </a:t>
            </a:r>
            <a:r>
              <a:rPr lang="cs-CZ" sz="2400" b="1" i="1" dirty="0" smtClean="0"/>
              <a:t>Will</a:t>
            </a:r>
            <a:r>
              <a:rPr lang="cs-CZ" sz="2400" b="1" i="1" dirty="0" smtClean="0"/>
              <a:t> </a:t>
            </a:r>
            <a:r>
              <a:rPr lang="cs-CZ" sz="2400" b="1" i="1" dirty="0"/>
              <a:t>they</a:t>
            </a:r>
            <a:r>
              <a:rPr lang="cs-CZ" sz="2400" i="1" dirty="0"/>
              <a:t> </a:t>
            </a:r>
            <a:r>
              <a:rPr lang="cs-CZ" sz="2400" i="1" dirty="0"/>
              <a:t>be</a:t>
            </a:r>
            <a:r>
              <a:rPr lang="cs-CZ" sz="2400" i="1" dirty="0"/>
              <a:t> </a:t>
            </a:r>
            <a:r>
              <a:rPr lang="cs-CZ" sz="2400" i="1" dirty="0"/>
              <a:t>late</a:t>
            </a:r>
            <a:r>
              <a:rPr lang="cs-CZ" sz="2400" i="1" dirty="0" smtClean="0"/>
              <a:t>?</a:t>
            </a:r>
          </a:p>
          <a:p>
            <a:r>
              <a:rPr lang="cs-CZ" sz="2400" dirty="0">
                <a:solidFill>
                  <a:prstClr val="black"/>
                </a:solidFill>
              </a:rPr>
              <a:t>They</a:t>
            </a:r>
            <a:r>
              <a:rPr lang="cs-CZ" sz="2400" dirty="0">
                <a:solidFill>
                  <a:prstClr val="black"/>
                </a:solidFill>
              </a:rPr>
              <a:t> are </a:t>
            </a:r>
            <a:r>
              <a:rPr lang="cs-CZ" sz="2400" dirty="0">
                <a:solidFill>
                  <a:prstClr val="black"/>
                </a:solidFill>
              </a:rPr>
              <a:t>from</a:t>
            </a:r>
            <a:r>
              <a:rPr lang="cs-CZ" sz="2400" dirty="0">
                <a:solidFill>
                  <a:prstClr val="black"/>
                </a:solidFill>
              </a:rPr>
              <a:t> </a:t>
            </a:r>
            <a:r>
              <a:rPr lang="cs-CZ" sz="2400" dirty="0">
                <a:solidFill>
                  <a:prstClr val="black"/>
                </a:solidFill>
              </a:rPr>
              <a:t>the</a:t>
            </a:r>
            <a:r>
              <a:rPr lang="cs-CZ" sz="2400" dirty="0">
                <a:solidFill>
                  <a:prstClr val="black"/>
                </a:solidFill>
              </a:rPr>
              <a:t> USA, </a:t>
            </a:r>
            <a:r>
              <a:rPr lang="cs-CZ" sz="2400" b="1" dirty="0">
                <a:solidFill>
                  <a:prstClr val="black"/>
                </a:solidFill>
              </a:rPr>
              <a:t>aren't</a:t>
            </a:r>
            <a:r>
              <a:rPr lang="cs-CZ" sz="2400" b="1" dirty="0">
                <a:solidFill>
                  <a:prstClr val="black"/>
                </a:solidFill>
              </a:rPr>
              <a:t> </a:t>
            </a:r>
            <a:r>
              <a:rPr lang="cs-CZ" sz="2400" b="1" dirty="0">
                <a:solidFill>
                  <a:prstClr val="black"/>
                </a:solidFill>
              </a:rPr>
              <a:t>they</a:t>
            </a:r>
            <a:r>
              <a:rPr lang="cs-CZ" sz="2400" b="1" dirty="0">
                <a:solidFill>
                  <a:prstClr val="black"/>
                </a:solidFill>
              </a:rPr>
              <a:t>?</a:t>
            </a:r>
            <a:r>
              <a:rPr lang="cs-CZ" sz="2400" dirty="0">
                <a:solidFill>
                  <a:prstClr val="black"/>
                </a:solidFill>
              </a:rPr>
              <a:t> </a:t>
            </a:r>
            <a:r>
              <a:rPr lang="cs-CZ" sz="2400" dirty="0" smtClean="0">
                <a:solidFill>
                  <a:prstClr val="black"/>
                </a:solidFill>
              </a:rPr>
              <a:t>             </a:t>
            </a:r>
            <a:r>
              <a:rPr lang="cs-CZ" sz="2400" b="1" i="1" dirty="0" smtClean="0">
                <a:solidFill>
                  <a:prstClr val="black"/>
                </a:solidFill>
              </a:rPr>
              <a:t>Are </a:t>
            </a:r>
            <a:r>
              <a:rPr lang="cs-CZ" sz="2400" b="1" i="1" dirty="0">
                <a:solidFill>
                  <a:prstClr val="black"/>
                </a:solidFill>
              </a:rPr>
              <a:t>they</a:t>
            </a:r>
            <a:r>
              <a:rPr lang="cs-CZ" sz="2400" i="1" dirty="0">
                <a:solidFill>
                  <a:prstClr val="black"/>
                </a:solidFill>
              </a:rPr>
              <a:t> …. </a:t>
            </a:r>
            <a:r>
              <a:rPr lang="cs-CZ" sz="2400" dirty="0">
                <a:solidFill>
                  <a:prstClr val="black"/>
                </a:solidFill>
              </a:rPr>
              <a:t/>
            </a:r>
            <a:br>
              <a:rPr lang="cs-CZ" sz="2400" dirty="0">
                <a:solidFill>
                  <a:prstClr val="black"/>
                </a:solidFill>
              </a:rPr>
            </a:br>
            <a:endParaRPr lang="cs-CZ" sz="2400" dirty="0"/>
          </a:p>
          <a:p>
            <a:endParaRPr lang="cs-CZ" sz="2400" i="1" dirty="0" smtClean="0"/>
          </a:p>
          <a:p>
            <a:endParaRPr lang="cs-CZ" sz="2400" dirty="0" smtClean="0"/>
          </a:p>
          <a:p>
            <a:r>
              <a:rPr lang="cs-CZ" sz="2400" dirty="0"/>
              <a:t/>
            </a:r>
            <a:br>
              <a:rPr lang="cs-CZ" sz="2400" dirty="0"/>
            </a:br>
            <a:r>
              <a:rPr lang="cs-CZ" sz="2400" dirty="0"/>
              <a:t/>
            </a:r>
            <a:br>
              <a:rPr lang="cs-CZ" sz="2400" dirty="0"/>
            </a:br>
            <a:r>
              <a:rPr lang="cs-CZ" sz="2400" dirty="0">
                <a:solidFill>
                  <a:prstClr val="black"/>
                </a:solidFill>
              </a:rPr>
              <a:t/>
            </a:r>
            <a:br>
              <a:rPr lang="cs-CZ" sz="2400" dirty="0">
                <a:solidFill>
                  <a:prstClr val="black"/>
                </a:solidFill>
              </a:rPr>
            </a:br>
            <a:r>
              <a:rPr lang="cs-CZ" sz="2400" dirty="0" smtClean="0">
                <a:solidFill>
                  <a:prstClr val="black"/>
                </a:solidFill>
              </a:rPr>
              <a:t> </a:t>
            </a:r>
            <a:endParaRPr lang="cs-CZ" sz="2400" dirty="0"/>
          </a:p>
        </p:txBody>
      </p:sp>
      <p:cxnSp>
        <p:nvCxnSpPr>
          <p:cNvPr id="6" name="Přímá spojnice se šipkou 5"/>
          <p:cNvCxnSpPr/>
          <p:nvPr/>
        </p:nvCxnSpPr>
        <p:spPr>
          <a:xfrm>
            <a:off x="3995936" y="1174686"/>
            <a:ext cx="1800200" cy="454114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333525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116632"/>
            <a:ext cx="8280920" cy="821763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2)  Podmět </a:t>
            </a:r>
            <a:r>
              <a:rPr lang="cs-CZ" sz="2400" b="1" dirty="0"/>
              <a:t>věty </a:t>
            </a:r>
            <a:r>
              <a:rPr lang="cs-CZ" sz="2400" dirty="0"/>
              <a:t>je v tázacím dovětku vždy nahrazen </a:t>
            </a:r>
            <a:r>
              <a:rPr lang="cs-CZ" sz="2400" b="1" dirty="0">
                <a:solidFill>
                  <a:srgbClr val="FF0000"/>
                </a:solidFill>
              </a:rPr>
              <a:t>zájmenem.</a:t>
            </a:r>
            <a:r>
              <a:rPr lang="cs-CZ" sz="2400" b="1" dirty="0"/>
              <a:t> </a:t>
            </a:r>
          </a:p>
          <a:p>
            <a:r>
              <a:rPr lang="cs-CZ" sz="2400" dirty="0"/>
              <a:t>       Karel Gott </a:t>
            </a:r>
            <a:r>
              <a:rPr lang="cs-CZ" sz="2400" dirty="0"/>
              <a:t>is</a:t>
            </a:r>
            <a:r>
              <a:rPr lang="cs-CZ" sz="2400" dirty="0"/>
              <a:t> a very </a:t>
            </a:r>
            <a:r>
              <a:rPr lang="cs-CZ" sz="2400" dirty="0"/>
              <a:t>good</a:t>
            </a:r>
            <a:r>
              <a:rPr lang="cs-CZ" sz="2400" dirty="0"/>
              <a:t> </a:t>
            </a:r>
            <a:r>
              <a:rPr lang="cs-CZ" sz="2400" dirty="0"/>
              <a:t>singer</a:t>
            </a:r>
            <a:r>
              <a:rPr lang="cs-CZ" sz="2400" dirty="0"/>
              <a:t>, </a:t>
            </a:r>
            <a:r>
              <a:rPr lang="cs-CZ" sz="2400" b="1" dirty="0"/>
              <a:t>isn't</a:t>
            </a:r>
            <a:r>
              <a:rPr lang="cs-CZ" sz="2400" b="1" dirty="0"/>
              <a:t> </a:t>
            </a:r>
            <a:r>
              <a:rPr lang="cs-CZ" sz="2400" b="1" dirty="0">
                <a:solidFill>
                  <a:srgbClr val="FF0000"/>
                </a:solidFill>
              </a:rPr>
              <a:t>he</a:t>
            </a:r>
            <a:r>
              <a:rPr lang="cs-CZ" sz="2400" b="1" dirty="0" smtClean="0"/>
              <a:t>?</a:t>
            </a:r>
          </a:p>
          <a:p>
            <a:r>
              <a:rPr lang="cs-CZ" sz="2400" b="1" dirty="0" smtClean="0"/>
              <a:t> </a:t>
            </a:r>
          </a:p>
          <a:p>
            <a:r>
              <a:rPr lang="cs-CZ" sz="2400" b="1" dirty="0" smtClean="0"/>
              <a:t>3) </a:t>
            </a:r>
            <a:r>
              <a:rPr lang="cs-CZ" sz="2400" b="1" dirty="0" smtClean="0"/>
              <a:t> </a:t>
            </a:r>
            <a:r>
              <a:rPr lang="cs-CZ" sz="2400" b="1" dirty="0"/>
              <a:t>Pro záporné dovětky </a:t>
            </a:r>
            <a:r>
              <a:rPr lang="cs-CZ" sz="2400" dirty="0"/>
              <a:t>vždy používáme </a:t>
            </a:r>
            <a:r>
              <a:rPr lang="cs-CZ" sz="2400" b="1" dirty="0">
                <a:solidFill>
                  <a:srgbClr val="FF0000"/>
                </a:solidFill>
              </a:rPr>
              <a:t>stažené tvary </a:t>
            </a:r>
            <a:endParaRPr lang="cs-CZ" sz="2400" b="1" dirty="0" smtClean="0">
              <a:solidFill>
                <a:srgbClr val="FF0000"/>
              </a:solidFill>
            </a:endParaRPr>
          </a:p>
          <a:p>
            <a:r>
              <a:rPr lang="cs-CZ" sz="2400" b="1" dirty="0" smtClean="0"/>
              <a:t>	(</a:t>
            </a:r>
            <a:r>
              <a:rPr lang="cs-CZ" sz="2400" b="1" dirty="0"/>
              <a:t>isn't</a:t>
            </a:r>
            <a:r>
              <a:rPr lang="cs-CZ" sz="2400" b="1" dirty="0"/>
              <a:t>, </a:t>
            </a:r>
            <a:r>
              <a:rPr lang="cs-CZ" sz="2400" b="1" dirty="0"/>
              <a:t>don't</a:t>
            </a:r>
            <a:r>
              <a:rPr lang="cs-CZ" sz="2400" b="1" dirty="0"/>
              <a:t>, </a:t>
            </a:r>
            <a:r>
              <a:rPr lang="cs-CZ" sz="2400" b="1" dirty="0"/>
              <a:t>mustn't</a:t>
            </a:r>
            <a:r>
              <a:rPr lang="cs-CZ" sz="2400" b="1" dirty="0"/>
              <a:t>)</a:t>
            </a:r>
          </a:p>
          <a:p>
            <a:r>
              <a:rPr lang="cs-CZ" sz="2400" dirty="0" smtClean="0"/>
              <a:t>        He </a:t>
            </a:r>
            <a:r>
              <a:rPr lang="cs-CZ" sz="2400" dirty="0"/>
              <a:t>is</a:t>
            </a:r>
            <a:r>
              <a:rPr lang="cs-CZ" sz="2400" dirty="0"/>
              <a:t> a very </a:t>
            </a:r>
            <a:r>
              <a:rPr lang="cs-CZ" sz="2400" dirty="0"/>
              <a:t>good</a:t>
            </a:r>
            <a:r>
              <a:rPr lang="cs-CZ" sz="2400" dirty="0"/>
              <a:t> </a:t>
            </a:r>
            <a:r>
              <a:rPr lang="cs-CZ" sz="2400" dirty="0"/>
              <a:t>cook</a:t>
            </a:r>
            <a:r>
              <a:rPr lang="cs-CZ" sz="2400" dirty="0"/>
              <a:t>, </a:t>
            </a:r>
            <a:r>
              <a:rPr lang="cs-CZ" sz="2400" b="1" dirty="0"/>
              <a:t>isn't</a:t>
            </a:r>
            <a:r>
              <a:rPr lang="cs-CZ" sz="2400" b="1" dirty="0"/>
              <a:t> he</a:t>
            </a:r>
            <a:r>
              <a:rPr lang="cs-CZ" sz="2400" b="1" dirty="0" smtClean="0"/>
              <a:t>?</a:t>
            </a:r>
          </a:p>
          <a:p>
            <a:endParaRPr lang="cs-CZ" sz="2400" b="1" dirty="0" smtClean="0"/>
          </a:p>
          <a:p>
            <a:r>
              <a:rPr lang="cs-CZ" sz="2400" b="1" dirty="0" smtClean="0"/>
              <a:t>4)  </a:t>
            </a:r>
            <a:r>
              <a:rPr lang="cs-CZ" sz="2400" dirty="0" smtClean="0"/>
              <a:t>U </a:t>
            </a:r>
            <a:r>
              <a:rPr lang="cs-CZ" sz="2400" dirty="0"/>
              <a:t>vět s </a:t>
            </a:r>
            <a:r>
              <a:rPr lang="cs-CZ" sz="2400" b="1" dirty="0"/>
              <a:t>vazbou </a:t>
            </a:r>
            <a:r>
              <a:rPr lang="cs-CZ" sz="2400" b="1" dirty="0">
                <a:solidFill>
                  <a:srgbClr val="FF0000"/>
                </a:solidFill>
              </a:rPr>
              <a:t>THERE</a:t>
            </a:r>
            <a:r>
              <a:rPr lang="cs-CZ" sz="2400" b="1" dirty="0">
                <a:solidFill>
                  <a:srgbClr val="FF0000"/>
                </a:solidFill>
              </a:rPr>
              <a:t> </a:t>
            </a:r>
            <a:r>
              <a:rPr lang="cs-CZ" sz="2400" b="1" dirty="0">
                <a:solidFill>
                  <a:srgbClr val="FF0000"/>
                </a:solidFill>
              </a:rPr>
              <a:t>IS</a:t>
            </a:r>
            <a:r>
              <a:rPr lang="cs-CZ" sz="2400" b="1" dirty="0">
                <a:solidFill>
                  <a:srgbClr val="FF0000"/>
                </a:solidFill>
              </a:rPr>
              <a:t> / ARE </a:t>
            </a:r>
            <a:r>
              <a:rPr lang="cs-CZ" sz="2400" b="1" dirty="0"/>
              <a:t>se </a:t>
            </a:r>
            <a:r>
              <a:rPr lang="cs-CZ" sz="2400" b="1" i="1" dirty="0"/>
              <a:t>there</a:t>
            </a:r>
            <a:r>
              <a:rPr lang="cs-CZ" sz="2400" b="1" dirty="0"/>
              <a:t> </a:t>
            </a:r>
            <a:r>
              <a:rPr lang="cs-CZ" sz="2400" dirty="0"/>
              <a:t>považuje za </a:t>
            </a:r>
            <a:r>
              <a:rPr lang="cs-CZ" sz="2400" b="1" dirty="0"/>
              <a:t>podmět</a:t>
            </a:r>
            <a:r>
              <a:rPr lang="cs-CZ" sz="2400" dirty="0"/>
              <a:t> a </a:t>
            </a:r>
            <a:r>
              <a:rPr lang="cs-CZ" sz="2400" b="1" dirty="0" smtClean="0"/>
              <a:t>	</a:t>
            </a:r>
            <a:r>
              <a:rPr lang="cs-CZ" sz="2400" dirty="0" smtClean="0"/>
              <a:t>objevuje </a:t>
            </a:r>
            <a:r>
              <a:rPr lang="cs-CZ" sz="2400" dirty="0"/>
              <a:t>se tedy i v </a:t>
            </a:r>
            <a:r>
              <a:rPr lang="cs-CZ" sz="2400" b="1" dirty="0"/>
              <a:t>tázacích dovětcích: </a:t>
            </a:r>
            <a:endParaRPr lang="cs-CZ" sz="2400" b="1" dirty="0" smtClean="0"/>
          </a:p>
          <a:p>
            <a:r>
              <a:rPr lang="cs-CZ" sz="2400" b="1" dirty="0"/>
              <a:t> </a:t>
            </a:r>
            <a:r>
              <a:rPr lang="cs-CZ" sz="2400" b="1" dirty="0" smtClean="0"/>
              <a:t>       </a:t>
            </a:r>
            <a:r>
              <a:rPr lang="cs-CZ" sz="2400" dirty="0" smtClean="0"/>
              <a:t>There's</a:t>
            </a:r>
            <a:r>
              <a:rPr lang="cs-CZ" sz="2400" dirty="0" smtClean="0"/>
              <a:t> </a:t>
            </a:r>
            <a:r>
              <a:rPr lang="cs-CZ" sz="2400" dirty="0"/>
              <a:t>enough</a:t>
            </a:r>
            <a:r>
              <a:rPr lang="cs-CZ" sz="2400" dirty="0"/>
              <a:t> </a:t>
            </a:r>
            <a:r>
              <a:rPr lang="cs-CZ" sz="2400" dirty="0" smtClean="0"/>
              <a:t>	</a:t>
            </a:r>
            <a:r>
              <a:rPr lang="cs-CZ" sz="2400" dirty="0" smtClean="0"/>
              <a:t>time</a:t>
            </a:r>
            <a:r>
              <a:rPr lang="cs-CZ" sz="2400" dirty="0"/>
              <a:t>, </a:t>
            </a:r>
            <a:r>
              <a:rPr lang="cs-CZ" sz="2400" b="1" dirty="0"/>
              <a:t>isn't</a:t>
            </a:r>
            <a:r>
              <a:rPr lang="cs-CZ" sz="2400" b="1" dirty="0"/>
              <a:t> </a:t>
            </a:r>
            <a:r>
              <a:rPr lang="cs-CZ" sz="2400" b="1" dirty="0"/>
              <a:t>there</a:t>
            </a:r>
            <a:r>
              <a:rPr lang="cs-CZ" sz="2400" b="1" dirty="0"/>
              <a:t>?</a:t>
            </a:r>
            <a:r>
              <a:rPr lang="cs-CZ" sz="2400" dirty="0"/>
              <a:t/>
            </a:r>
            <a:br>
              <a:rPr lang="cs-CZ" sz="2400" dirty="0"/>
            </a:br>
            <a:r>
              <a:rPr lang="cs-CZ" sz="2400" dirty="0"/>
              <a:t> </a:t>
            </a:r>
            <a:r>
              <a:rPr lang="cs-CZ" sz="2400" dirty="0" smtClean="0"/>
              <a:t>       </a:t>
            </a:r>
            <a:r>
              <a:rPr lang="cs-CZ" sz="2400" dirty="0" smtClean="0"/>
              <a:t>There</a:t>
            </a:r>
            <a:r>
              <a:rPr lang="cs-CZ" sz="2400" dirty="0" smtClean="0"/>
              <a:t> </a:t>
            </a:r>
            <a:r>
              <a:rPr lang="cs-CZ" sz="2400" dirty="0"/>
              <a:t>are many </a:t>
            </a:r>
            <a:r>
              <a:rPr lang="cs-CZ" sz="2400" dirty="0"/>
              <a:t>people</a:t>
            </a:r>
            <a:r>
              <a:rPr lang="cs-CZ" sz="2400" dirty="0"/>
              <a:t>, </a:t>
            </a:r>
            <a:r>
              <a:rPr lang="cs-CZ" sz="2400" b="1" dirty="0"/>
              <a:t>aren't</a:t>
            </a:r>
            <a:r>
              <a:rPr lang="cs-CZ" sz="2400" b="1" dirty="0"/>
              <a:t> </a:t>
            </a:r>
            <a:r>
              <a:rPr lang="cs-CZ" sz="2400" b="1" dirty="0"/>
              <a:t>there</a:t>
            </a:r>
            <a:r>
              <a:rPr lang="cs-CZ" sz="2400" b="1" dirty="0"/>
              <a:t>?</a:t>
            </a:r>
            <a:r>
              <a:rPr lang="cs-CZ" sz="2400" dirty="0"/>
              <a:t/>
            </a:r>
            <a:br>
              <a:rPr lang="cs-CZ" sz="2400" dirty="0"/>
            </a:br>
            <a:r>
              <a:rPr lang="cs-CZ" sz="2400" dirty="0"/>
              <a:t> </a:t>
            </a:r>
            <a:r>
              <a:rPr lang="cs-CZ" sz="2400" dirty="0" smtClean="0"/>
              <a:t>       </a:t>
            </a:r>
            <a:r>
              <a:rPr lang="cs-CZ" sz="2400" dirty="0" smtClean="0"/>
              <a:t>There</a:t>
            </a:r>
            <a:r>
              <a:rPr lang="cs-CZ" sz="2400" dirty="0" smtClean="0"/>
              <a:t> </a:t>
            </a:r>
            <a:r>
              <a:rPr lang="cs-CZ" sz="2400" dirty="0"/>
              <a:t>aren't</a:t>
            </a:r>
            <a:r>
              <a:rPr lang="cs-CZ" sz="2400" dirty="0"/>
              <a:t> </a:t>
            </a:r>
            <a:r>
              <a:rPr lang="cs-CZ" sz="2400" dirty="0"/>
              <a:t>any</a:t>
            </a:r>
            <a:r>
              <a:rPr lang="cs-CZ" sz="2400" dirty="0"/>
              <a:t> </a:t>
            </a:r>
            <a:r>
              <a:rPr lang="cs-CZ" sz="2400" dirty="0"/>
              <a:t>books</a:t>
            </a:r>
            <a:r>
              <a:rPr lang="cs-CZ" sz="2400" dirty="0"/>
              <a:t> in </a:t>
            </a:r>
            <a:r>
              <a:rPr lang="cs-CZ" sz="2400" dirty="0"/>
              <a:t>the</a:t>
            </a:r>
            <a:r>
              <a:rPr lang="cs-CZ" sz="2400" dirty="0"/>
              <a:t> </a:t>
            </a:r>
            <a:r>
              <a:rPr lang="cs-CZ" sz="2400" dirty="0"/>
              <a:t>library</a:t>
            </a:r>
            <a:r>
              <a:rPr lang="cs-CZ" sz="2400" dirty="0"/>
              <a:t>, </a:t>
            </a:r>
            <a:r>
              <a:rPr lang="cs-CZ" sz="2400" b="1" dirty="0"/>
              <a:t>are </a:t>
            </a:r>
            <a:r>
              <a:rPr lang="cs-CZ" sz="2400" b="1" dirty="0"/>
              <a:t>there</a:t>
            </a:r>
            <a:r>
              <a:rPr lang="cs-CZ" sz="2400" b="1" dirty="0"/>
              <a:t>?</a:t>
            </a:r>
            <a:r>
              <a:rPr lang="cs-CZ" sz="2400" dirty="0"/>
              <a:t/>
            </a:r>
            <a:br>
              <a:rPr lang="cs-CZ" sz="2400" dirty="0"/>
            </a:br>
            <a:endParaRPr lang="cs-CZ" sz="2400" dirty="0"/>
          </a:p>
          <a:p>
            <a:r>
              <a:rPr lang="cs-CZ" sz="2400" b="1" dirty="0" smtClean="0"/>
              <a:t>5) </a:t>
            </a:r>
            <a:r>
              <a:rPr lang="cs-CZ" sz="2400" b="1" dirty="0" smtClean="0"/>
              <a:t> </a:t>
            </a:r>
            <a:r>
              <a:rPr lang="cs-CZ" sz="2400" b="1" dirty="0"/>
              <a:t>Tázací dovětek pro I </a:t>
            </a:r>
            <a:r>
              <a:rPr lang="cs-CZ" sz="2400" b="1" dirty="0"/>
              <a:t>AM</a:t>
            </a:r>
            <a:r>
              <a:rPr lang="cs-CZ" sz="2400" b="1" dirty="0"/>
              <a:t> je</a:t>
            </a:r>
            <a:r>
              <a:rPr lang="cs-CZ" sz="2400" b="1" dirty="0">
                <a:solidFill>
                  <a:srgbClr val="FF0000"/>
                </a:solidFill>
              </a:rPr>
              <a:t> </a:t>
            </a:r>
            <a:r>
              <a:rPr lang="cs-CZ" sz="2400" b="1" i="1" dirty="0">
                <a:solidFill>
                  <a:srgbClr val="FF0000"/>
                </a:solidFill>
              </a:rPr>
              <a:t>aren't</a:t>
            </a:r>
            <a:r>
              <a:rPr lang="cs-CZ" sz="2400" b="1" i="1" dirty="0">
                <a:solidFill>
                  <a:srgbClr val="FF0000"/>
                </a:solidFill>
              </a:rPr>
              <a:t> </a:t>
            </a:r>
            <a:r>
              <a:rPr lang="cs-CZ" sz="2400" b="1" i="1" dirty="0"/>
              <a:t>I?</a:t>
            </a:r>
          </a:p>
          <a:p>
            <a:r>
              <a:rPr lang="cs-CZ" sz="2400" dirty="0"/>
              <a:t> </a:t>
            </a:r>
            <a:r>
              <a:rPr lang="cs-CZ" sz="2400" dirty="0" smtClean="0"/>
              <a:t>        </a:t>
            </a:r>
            <a:r>
              <a:rPr lang="cs-CZ" sz="2400" dirty="0" smtClean="0"/>
              <a:t>I </a:t>
            </a:r>
            <a:r>
              <a:rPr lang="cs-CZ" sz="2400" dirty="0"/>
              <a:t>am</a:t>
            </a:r>
            <a:r>
              <a:rPr lang="cs-CZ" sz="2400" dirty="0"/>
              <a:t> </a:t>
            </a:r>
            <a:r>
              <a:rPr lang="cs-CZ" sz="2400" dirty="0"/>
              <a:t>quite</a:t>
            </a:r>
            <a:r>
              <a:rPr lang="cs-CZ" sz="2400" dirty="0"/>
              <a:t> </a:t>
            </a:r>
            <a:r>
              <a:rPr lang="cs-CZ" sz="2400" dirty="0"/>
              <a:t>tall</a:t>
            </a:r>
            <a:r>
              <a:rPr lang="cs-CZ" sz="2400" dirty="0"/>
              <a:t>, </a:t>
            </a:r>
            <a:r>
              <a:rPr lang="cs-CZ" sz="2400" b="1" dirty="0"/>
              <a:t>aren't</a:t>
            </a:r>
            <a:r>
              <a:rPr lang="cs-CZ" sz="2400" b="1" dirty="0"/>
              <a:t> I?</a:t>
            </a:r>
            <a:r>
              <a:rPr lang="cs-CZ" sz="2400" dirty="0"/>
              <a:t/>
            </a:r>
            <a:br>
              <a:rPr lang="cs-CZ" sz="2400" dirty="0"/>
            </a:br>
            <a:endParaRPr lang="cs-CZ" sz="2400" dirty="0" smtClean="0"/>
          </a:p>
          <a:p>
            <a:r>
              <a:rPr lang="cs-CZ" sz="2400" dirty="0" smtClean="0"/>
              <a:t>Hovorová </a:t>
            </a:r>
            <a:r>
              <a:rPr lang="cs-CZ" sz="2400" dirty="0"/>
              <a:t>varianta je </a:t>
            </a:r>
            <a:r>
              <a:rPr lang="cs-CZ" sz="2400" b="1" i="1" dirty="0"/>
              <a:t>ain't</a:t>
            </a:r>
            <a:r>
              <a:rPr lang="cs-CZ" sz="2400" b="1" i="1" dirty="0"/>
              <a:t> I</a:t>
            </a:r>
            <a:r>
              <a:rPr lang="cs-CZ" sz="2400" dirty="0"/>
              <a:t> a mnoho lidí ji běžně používá:  </a:t>
            </a:r>
            <a:r>
              <a:rPr lang="cs-CZ" sz="2400" dirty="0"/>
              <a:t>I'm</a:t>
            </a:r>
            <a:r>
              <a:rPr lang="cs-CZ" sz="2400" dirty="0"/>
              <a:t> so </a:t>
            </a:r>
            <a:r>
              <a:rPr lang="cs-CZ" sz="2400" dirty="0"/>
              <a:t>stupid</a:t>
            </a:r>
            <a:r>
              <a:rPr lang="cs-CZ" sz="2400" dirty="0"/>
              <a:t>, </a:t>
            </a:r>
            <a:r>
              <a:rPr lang="cs-CZ" sz="2400" b="1" dirty="0"/>
              <a:t>ain't</a:t>
            </a:r>
            <a:r>
              <a:rPr lang="cs-CZ" sz="2400" b="1" dirty="0"/>
              <a:t> I?</a:t>
            </a:r>
            <a:r>
              <a:rPr lang="cs-CZ" sz="2400" dirty="0"/>
              <a:t/>
            </a:r>
            <a:br>
              <a:rPr lang="cs-CZ" sz="2400" dirty="0"/>
            </a:br>
            <a:endParaRPr lang="cs-CZ" sz="2400" dirty="0"/>
          </a:p>
          <a:p>
            <a:endParaRPr lang="cs-CZ" sz="2400" b="1" dirty="0"/>
          </a:p>
          <a:p>
            <a:endParaRPr lang="cs-CZ" sz="2400" b="1" dirty="0"/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5166534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332656"/>
            <a:ext cx="8712968" cy="60016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/>
              <a:t>POZOR:</a:t>
            </a:r>
          </a:p>
          <a:p>
            <a:r>
              <a:rPr lang="cs-CZ" sz="2400" b="1" dirty="0"/>
              <a:t> </a:t>
            </a:r>
            <a:r>
              <a:rPr lang="cs-CZ" sz="2400" dirty="0"/>
              <a:t>Sloveso</a:t>
            </a:r>
            <a:r>
              <a:rPr lang="cs-CZ" sz="2400" b="1" dirty="0"/>
              <a:t> </a:t>
            </a:r>
            <a:r>
              <a:rPr lang="cs-CZ" sz="2400" b="1" dirty="0"/>
              <a:t>HAVE</a:t>
            </a:r>
            <a:r>
              <a:rPr lang="cs-CZ" sz="2400" b="1" dirty="0"/>
              <a:t> </a:t>
            </a:r>
            <a:r>
              <a:rPr lang="cs-CZ" sz="2400" dirty="0"/>
              <a:t>se používá </a:t>
            </a:r>
            <a:r>
              <a:rPr lang="cs-CZ" sz="2400" u="sng" dirty="0"/>
              <a:t>dvěma</a:t>
            </a:r>
            <a:r>
              <a:rPr lang="cs-CZ" sz="2400" dirty="0"/>
              <a:t> způsoby:</a:t>
            </a:r>
            <a:br>
              <a:rPr lang="cs-CZ" sz="2400" dirty="0"/>
            </a:br>
            <a:endParaRPr lang="cs-CZ" sz="2400" dirty="0" smtClean="0"/>
          </a:p>
          <a:p>
            <a:r>
              <a:rPr lang="cs-CZ" sz="2400" dirty="0" smtClean="0"/>
              <a:t>Jako</a:t>
            </a:r>
            <a:r>
              <a:rPr lang="cs-CZ" sz="2400" dirty="0" smtClean="0">
                <a:solidFill>
                  <a:srgbClr val="FF0000"/>
                </a:solidFill>
              </a:rPr>
              <a:t> </a:t>
            </a:r>
            <a:r>
              <a:rPr lang="cs-CZ" sz="2400" b="1" dirty="0">
                <a:solidFill>
                  <a:srgbClr val="FF0000"/>
                </a:solidFill>
              </a:rPr>
              <a:t>pomocné</a:t>
            </a:r>
            <a:r>
              <a:rPr lang="cs-CZ" sz="2400" dirty="0">
                <a:solidFill>
                  <a:srgbClr val="FF0000"/>
                </a:solidFill>
              </a:rPr>
              <a:t> </a:t>
            </a:r>
            <a:r>
              <a:rPr lang="cs-CZ" sz="2400" dirty="0"/>
              <a:t>sloveso ve vazbě </a:t>
            </a:r>
            <a:r>
              <a:rPr lang="cs-CZ" sz="2400" b="1" dirty="0">
                <a:solidFill>
                  <a:schemeClr val="tx2">
                    <a:lumMod val="75000"/>
                  </a:schemeClr>
                </a:solidFill>
              </a:rPr>
              <a:t>HAVE</a:t>
            </a:r>
            <a:r>
              <a:rPr lang="cs-CZ" sz="2400" b="1" dirty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cs-CZ" sz="2400" b="1" dirty="0">
                <a:solidFill>
                  <a:schemeClr val="tx2">
                    <a:lumMod val="75000"/>
                  </a:schemeClr>
                </a:solidFill>
              </a:rPr>
              <a:t>GOT</a:t>
            </a:r>
            <a:r>
              <a:rPr lang="cs-CZ" sz="2400" b="1" dirty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cs-CZ" sz="2400" dirty="0"/>
              <a:t>- pak je otázka </a:t>
            </a:r>
            <a:r>
              <a:rPr lang="cs-CZ" sz="2400" b="1" dirty="0"/>
              <a:t>have</a:t>
            </a:r>
            <a:r>
              <a:rPr lang="cs-CZ" sz="2400" b="1" dirty="0"/>
              <a:t> </a:t>
            </a:r>
            <a:r>
              <a:rPr lang="cs-CZ" sz="2400" b="1" dirty="0"/>
              <a:t>you</a:t>
            </a:r>
            <a:r>
              <a:rPr lang="cs-CZ" sz="2400" b="1" dirty="0"/>
              <a:t> </a:t>
            </a:r>
            <a:r>
              <a:rPr lang="cs-CZ" sz="2400" b="1" dirty="0"/>
              <a:t>got</a:t>
            </a:r>
            <a:r>
              <a:rPr lang="cs-CZ" sz="2400" b="1" dirty="0"/>
              <a:t>, has he </a:t>
            </a:r>
            <a:r>
              <a:rPr lang="cs-CZ" sz="2400" b="1" dirty="0"/>
              <a:t>got</a:t>
            </a:r>
            <a:r>
              <a:rPr lang="cs-CZ" sz="2400" dirty="0"/>
              <a:t>, tázací dovětek potom bude </a:t>
            </a:r>
            <a:r>
              <a:rPr lang="cs-CZ" sz="2400" b="1" i="1" dirty="0"/>
              <a:t>have</a:t>
            </a:r>
            <a:r>
              <a:rPr lang="cs-CZ" sz="2400" b="1" i="1" dirty="0"/>
              <a:t> </a:t>
            </a:r>
            <a:r>
              <a:rPr lang="cs-CZ" sz="2400" b="1" i="1" dirty="0"/>
              <a:t>you</a:t>
            </a:r>
            <a:r>
              <a:rPr lang="cs-CZ" sz="2400" b="1" i="1" dirty="0"/>
              <a:t>? / has he?</a:t>
            </a:r>
            <a:r>
              <a:rPr lang="cs-CZ" sz="2400" dirty="0"/>
              <a:t> apod.</a:t>
            </a:r>
            <a:br>
              <a:rPr lang="cs-CZ" sz="2400" dirty="0"/>
            </a:br>
            <a:r>
              <a:rPr lang="cs-CZ" sz="2400" dirty="0" smtClean="0"/>
              <a:t>       </a:t>
            </a:r>
            <a:r>
              <a:rPr lang="cs-CZ" sz="2400" dirty="0" smtClean="0"/>
              <a:t>You've</a:t>
            </a:r>
            <a:r>
              <a:rPr lang="cs-CZ" sz="2400" dirty="0" smtClean="0"/>
              <a:t> </a:t>
            </a:r>
            <a:r>
              <a:rPr lang="cs-CZ" sz="2400" dirty="0"/>
              <a:t>got</a:t>
            </a:r>
            <a:r>
              <a:rPr lang="cs-CZ" sz="2400" dirty="0"/>
              <a:t> a </a:t>
            </a:r>
            <a:r>
              <a:rPr lang="cs-CZ" sz="2400" dirty="0"/>
              <a:t>brother</a:t>
            </a:r>
            <a:r>
              <a:rPr lang="cs-CZ" sz="2400" dirty="0"/>
              <a:t>, </a:t>
            </a:r>
            <a:r>
              <a:rPr lang="cs-CZ" sz="2400" b="1" dirty="0"/>
              <a:t>haven't</a:t>
            </a:r>
            <a:r>
              <a:rPr lang="cs-CZ" sz="2400" b="1" dirty="0"/>
              <a:t> </a:t>
            </a:r>
            <a:r>
              <a:rPr lang="cs-CZ" sz="2400" b="1" dirty="0"/>
              <a:t>you</a:t>
            </a:r>
            <a:r>
              <a:rPr lang="cs-CZ" sz="2400" b="1" dirty="0"/>
              <a:t>?</a:t>
            </a:r>
            <a:r>
              <a:rPr lang="cs-CZ" sz="2400" dirty="0"/>
              <a:t/>
            </a:r>
            <a:br>
              <a:rPr lang="cs-CZ" sz="2400" dirty="0"/>
            </a:br>
            <a:r>
              <a:rPr lang="cs-CZ" sz="2400" dirty="0" smtClean="0"/>
              <a:t>       </a:t>
            </a:r>
            <a:r>
              <a:rPr lang="cs-CZ" sz="2400" dirty="0" smtClean="0"/>
              <a:t>She</a:t>
            </a:r>
            <a:r>
              <a:rPr lang="cs-CZ" sz="2400" dirty="0" smtClean="0"/>
              <a:t> </a:t>
            </a:r>
            <a:r>
              <a:rPr lang="cs-CZ" sz="2400" dirty="0"/>
              <a:t>has </a:t>
            </a:r>
            <a:r>
              <a:rPr lang="cs-CZ" sz="2400" dirty="0"/>
              <a:t>got</a:t>
            </a:r>
            <a:r>
              <a:rPr lang="cs-CZ" sz="2400" dirty="0"/>
              <a:t> a lot </a:t>
            </a:r>
            <a:r>
              <a:rPr lang="cs-CZ" sz="2400" dirty="0"/>
              <a:t>of</a:t>
            </a:r>
            <a:r>
              <a:rPr lang="cs-CZ" sz="2400" dirty="0"/>
              <a:t> </a:t>
            </a:r>
            <a:r>
              <a:rPr lang="cs-CZ" sz="2400" dirty="0"/>
              <a:t>time</a:t>
            </a:r>
            <a:r>
              <a:rPr lang="cs-CZ" sz="2400" dirty="0"/>
              <a:t>, </a:t>
            </a:r>
            <a:r>
              <a:rPr lang="cs-CZ" sz="2400" b="1" dirty="0"/>
              <a:t>hasn't</a:t>
            </a:r>
            <a:r>
              <a:rPr lang="cs-CZ" sz="2400" b="1" dirty="0"/>
              <a:t> </a:t>
            </a:r>
            <a:r>
              <a:rPr lang="cs-CZ" sz="2400" b="1" dirty="0"/>
              <a:t>she</a:t>
            </a:r>
            <a:r>
              <a:rPr lang="cs-CZ" sz="2400" b="1" dirty="0"/>
              <a:t>?</a:t>
            </a:r>
            <a:r>
              <a:rPr lang="cs-CZ" sz="2400" dirty="0"/>
              <a:t/>
            </a:r>
            <a:br>
              <a:rPr lang="cs-CZ" sz="2400" dirty="0"/>
            </a:br>
            <a:endParaRPr lang="cs-CZ" sz="2400" dirty="0" smtClean="0"/>
          </a:p>
          <a:p>
            <a:r>
              <a:rPr lang="cs-CZ" sz="2400" dirty="0" smtClean="0"/>
              <a:t>A </a:t>
            </a:r>
            <a:r>
              <a:rPr lang="cs-CZ" sz="2400" dirty="0"/>
              <a:t>nebo jako </a:t>
            </a:r>
            <a:r>
              <a:rPr lang="cs-CZ" sz="2400" b="1" dirty="0">
                <a:solidFill>
                  <a:srgbClr val="FF0000"/>
                </a:solidFill>
              </a:rPr>
              <a:t>významové</a:t>
            </a:r>
            <a:r>
              <a:rPr lang="cs-CZ" sz="2400" b="1" dirty="0"/>
              <a:t> </a:t>
            </a:r>
            <a:r>
              <a:rPr lang="cs-CZ" sz="2400" dirty="0"/>
              <a:t>sloveso</a:t>
            </a:r>
            <a:r>
              <a:rPr lang="cs-CZ" sz="2400" b="1" dirty="0"/>
              <a:t>, </a:t>
            </a:r>
            <a:r>
              <a:rPr lang="cs-CZ" sz="2400" dirty="0"/>
              <a:t>s nímž se otázka tvoří jako s jinými slovesy, tedy pomocí </a:t>
            </a:r>
            <a:r>
              <a:rPr lang="cs-CZ" sz="2400" b="1" dirty="0">
                <a:solidFill>
                  <a:schemeClr val="tx2">
                    <a:lumMod val="75000"/>
                  </a:schemeClr>
                </a:solidFill>
              </a:rPr>
              <a:t>DO, </a:t>
            </a:r>
            <a:r>
              <a:rPr lang="cs-CZ" sz="2400" b="1" dirty="0">
                <a:solidFill>
                  <a:schemeClr val="tx2">
                    <a:lumMod val="75000"/>
                  </a:schemeClr>
                </a:solidFill>
              </a:rPr>
              <a:t>DOES</a:t>
            </a:r>
            <a:r>
              <a:rPr lang="cs-CZ" sz="2400" b="1" dirty="0">
                <a:solidFill>
                  <a:schemeClr val="tx2">
                    <a:lumMod val="75000"/>
                  </a:schemeClr>
                </a:solidFill>
              </a:rPr>
              <a:t>, </a:t>
            </a:r>
            <a:r>
              <a:rPr lang="cs-CZ" sz="2400" b="1" dirty="0">
                <a:solidFill>
                  <a:schemeClr val="tx2">
                    <a:lumMod val="75000"/>
                  </a:schemeClr>
                </a:solidFill>
              </a:rPr>
              <a:t>DID</a:t>
            </a:r>
            <a:r>
              <a:rPr lang="cs-CZ" sz="2400" b="1" dirty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cs-CZ" sz="2400" dirty="0"/>
              <a:t>apod.</a:t>
            </a:r>
            <a:br>
              <a:rPr lang="cs-CZ" sz="2400" dirty="0"/>
            </a:br>
            <a:endParaRPr lang="cs-CZ" sz="2400" dirty="0" smtClean="0"/>
          </a:p>
          <a:p>
            <a:r>
              <a:rPr lang="cs-CZ" sz="2400" dirty="0"/>
              <a:t> </a:t>
            </a:r>
            <a:r>
              <a:rPr lang="cs-CZ" sz="2400" dirty="0" smtClean="0"/>
              <a:t>     </a:t>
            </a:r>
            <a:r>
              <a:rPr lang="cs-CZ" sz="2400" dirty="0" smtClean="0"/>
              <a:t>They</a:t>
            </a:r>
            <a:r>
              <a:rPr lang="cs-CZ" sz="2400" dirty="0" smtClean="0"/>
              <a:t> </a:t>
            </a:r>
            <a:r>
              <a:rPr lang="cs-CZ" sz="2400" dirty="0"/>
              <a:t>have</a:t>
            </a:r>
            <a:r>
              <a:rPr lang="cs-CZ" sz="2400" dirty="0"/>
              <a:t> a </a:t>
            </a:r>
            <a:r>
              <a:rPr lang="cs-CZ" sz="2400" dirty="0"/>
              <a:t>shower</a:t>
            </a:r>
            <a:r>
              <a:rPr lang="cs-CZ" sz="2400" dirty="0"/>
              <a:t> </a:t>
            </a:r>
            <a:r>
              <a:rPr lang="cs-CZ" sz="2400" dirty="0"/>
              <a:t>every</a:t>
            </a:r>
            <a:r>
              <a:rPr lang="cs-CZ" sz="2400" dirty="0"/>
              <a:t> </a:t>
            </a:r>
            <a:r>
              <a:rPr lang="cs-CZ" sz="2400" dirty="0"/>
              <a:t>day</a:t>
            </a:r>
            <a:r>
              <a:rPr lang="cs-CZ" sz="2400" dirty="0"/>
              <a:t>, </a:t>
            </a:r>
            <a:r>
              <a:rPr lang="cs-CZ" sz="2400" b="1" dirty="0"/>
              <a:t>don't</a:t>
            </a:r>
            <a:r>
              <a:rPr lang="cs-CZ" sz="2400" b="1" dirty="0"/>
              <a:t> </a:t>
            </a:r>
            <a:r>
              <a:rPr lang="cs-CZ" sz="2400" b="1" dirty="0"/>
              <a:t>they</a:t>
            </a:r>
            <a:r>
              <a:rPr lang="cs-CZ" sz="2400" b="1" dirty="0"/>
              <a:t>?</a:t>
            </a:r>
            <a:r>
              <a:rPr lang="cs-CZ" sz="2400" dirty="0"/>
              <a:t> </a:t>
            </a:r>
            <a:br>
              <a:rPr lang="cs-CZ" sz="2400" dirty="0"/>
            </a:br>
            <a:r>
              <a:rPr lang="cs-CZ" sz="2400" dirty="0" smtClean="0"/>
              <a:t>      He </a:t>
            </a:r>
            <a:r>
              <a:rPr lang="cs-CZ" sz="2400" dirty="0"/>
              <a:t>has lunch </a:t>
            </a:r>
            <a:r>
              <a:rPr lang="cs-CZ" sz="2400" dirty="0"/>
              <a:t>at</a:t>
            </a:r>
            <a:r>
              <a:rPr lang="cs-CZ" sz="2400" dirty="0"/>
              <a:t> 6 </a:t>
            </a:r>
            <a:r>
              <a:rPr lang="cs-CZ" sz="2400" dirty="0"/>
              <a:t>o'clock</a:t>
            </a:r>
            <a:r>
              <a:rPr lang="cs-CZ" sz="2400" dirty="0"/>
              <a:t>, </a:t>
            </a:r>
            <a:r>
              <a:rPr lang="cs-CZ" sz="2400" b="1" dirty="0"/>
              <a:t>doesn't</a:t>
            </a:r>
            <a:r>
              <a:rPr lang="cs-CZ" sz="2400" b="1" dirty="0"/>
              <a:t> he?</a:t>
            </a:r>
            <a:r>
              <a:rPr lang="cs-CZ" sz="2400" dirty="0"/>
              <a:t> </a:t>
            </a:r>
            <a:br>
              <a:rPr lang="cs-CZ" sz="2400" dirty="0"/>
            </a:br>
            <a:r>
              <a:rPr lang="cs-CZ" sz="2400" dirty="0" smtClean="0"/>
              <a:t>      </a:t>
            </a:r>
            <a:r>
              <a:rPr lang="cs-CZ" sz="2400" dirty="0" smtClean="0"/>
              <a:t>We</a:t>
            </a:r>
            <a:r>
              <a:rPr lang="cs-CZ" sz="2400" dirty="0" smtClean="0"/>
              <a:t> </a:t>
            </a:r>
            <a:r>
              <a:rPr lang="cs-CZ" sz="2400" dirty="0"/>
              <a:t>have</a:t>
            </a:r>
            <a:r>
              <a:rPr lang="cs-CZ" sz="2400" dirty="0"/>
              <a:t> to </a:t>
            </a:r>
            <a:r>
              <a:rPr lang="cs-CZ" sz="2400" dirty="0"/>
              <a:t>hurry</a:t>
            </a:r>
            <a:r>
              <a:rPr lang="cs-CZ" sz="2400" dirty="0"/>
              <a:t>, </a:t>
            </a:r>
            <a:r>
              <a:rPr lang="cs-CZ" sz="2400" b="1" dirty="0"/>
              <a:t>don't</a:t>
            </a:r>
            <a:r>
              <a:rPr lang="cs-CZ" sz="2400" b="1" dirty="0"/>
              <a:t> </a:t>
            </a:r>
            <a:r>
              <a:rPr lang="cs-CZ" sz="2400" b="1" dirty="0"/>
              <a:t>we</a:t>
            </a:r>
            <a:r>
              <a:rPr lang="cs-CZ" sz="2400" b="1" dirty="0"/>
              <a:t>?</a:t>
            </a:r>
            <a:r>
              <a:rPr lang="cs-CZ" sz="2400" dirty="0"/>
              <a:t> </a:t>
            </a:r>
            <a:br>
              <a:rPr lang="cs-CZ" sz="2400" dirty="0"/>
            </a:br>
            <a:r>
              <a:rPr lang="cs-CZ" sz="2400" dirty="0" smtClean="0"/>
              <a:t>      </a:t>
            </a:r>
            <a:r>
              <a:rPr lang="cs-CZ" sz="2400" dirty="0" smtClean="0"/>
              <a:t>They</a:t>
            </a:r>
            <a:r>
              <a:rPr lang="cs-CZ" sz="2400" dirty="0" smtClean="0"/>
              <a:t> </a:t>
            </a:r>
            <a:r>
              <a:rPr lang="cs-CZ" sz="2400" dirty="0"/>
              <a:t>had a </a:t>
            </a:r>
            <a:r>
              <a:rPr lang="cs-CZ" sz="2400" dirty="0"/>
              <a:t>little</a:t>
            </a:r>
            <a:r>
              <a:rPr lang="cs-CZ" sz="2400" dirty="0"/>
              <a:t> dog, </a:t>
            </a:r>
            <a:r>
              <a:rPr lang="cs-CZ" sz="2400" b="1" dirty="0"/>
              <a:t>didn't</a:t>
            </a:r>
            <a:r>
              <a:rPr lang="cs-CZ" sz="2400" b="1" dirty="0"/>
              <a:t> </a:t>
            </a:r>
            <a:r>
              <a:rPr lang="cs-CZ" sz="2400" b="1" dirty="0"/>
              <a:t>they</a:t>
            </a:r>
            <a:r>
              <a:rPr lang="cs-CZ" sz="2400" b="1" dirty="0"/>
              <a:t>?</a:t>
            </a:r>
            <a:r>
              <a:rPr lang="cs-CZ" sz="2400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2037823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811733"/>
            <a:ext cx="4464496" cy="60016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+mj-lt"/>
              <a:buAutoNum type="arabicPeriod"/>
            </a:pPr>
            <a:r>
              <a:rPr lang="cs-CZ" sz="2400" dirty="0" smtClean="0"/>
              <a:t>You</a:t>
            </a:r>
            <a:r>
              <a:rPr lang="cs-CZ" sz="2400" dirty="0" smtClean="0"/>
              <a:t> are </a:t>
            </a:r>
            <a:r>
              <a:rPr lang="cs-CZ" sz="2400" dirty="0" smtClean="0"/>
              <a:t>Fred′s</a:t>
            </a:r>
            <a:r>
              <a:rPr lang="cs-CZ" sz="2400" dirty="0" smtClean="0"/>
              <a:t> </a:t>
            </a:r>
            <a:r>
              <a:rPr lang="cs-CZ" sz="2400" dirty="0" smtClean="0"/>
              <a:t>brother</a:t>
            </a:r>
            <a:r>
              <a:rPr lang="cs-CZ" sz="2400" dirty="0" smtClean="0"/>
              <a:t>,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2400" dirty="0" smtClean="0"/>
              <a:t>She′s</a:t>
            </a:r>
            <a:r>
              <a:rPr lang="cs-CZ" sz="2400" dirty="0" smtClean="0"/>
              <a:t> </a:t>
            </a:r>
            <a:r>
              <a:rPr lang="cs-CZ" sz="2400" dirty="0" smtClean="0"/>
              <a:t>hungry</a:t>
            </a:r>
            <a:r>
              <a:rPr lang="cs-CZ" sz="2400" dirty="0" smtClean="0"/>
              <a:t>,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2400" dirty="0" smtClean="0"/>
              <a:t>Your</a:t>
            </a:r>
            <a:r>
              <a:rPr lang="cs-CZ" sz="2400" dirty="0" smtClean="0"/>
              <a:t> </a:t>
            </a:r>
            <a:r>
              <a:rPr lang="cs-CZ" sz="2400" dirty="0" smtClean="0"/>
              <a:t>father′s</a:t>
            </a:r>
            <a:r>
              <a:rPr lang="cs-CZ" sz="2400" dirty="0" smtClean="0"/>
              <a:t> a bus driver,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2400" dirty="0" smtClean="0"/>
              <a:t>It′s</a:t>
            </a:r>
            <a:r>
              <a:rPr lang="cs-CZ" sz="2400" dirty="0" smtClean="0"/>
              <a:t> hot </a:t>
            </a:r>
            <a:r>
              <a:rPr lang="cs-CZ" sz="2400" dirty="0" smtClean="0"/>
              <a:t>today</a:t>
            </a:r>
            <a:r>
              <a:rPr lang="cs-CZ" sz="2400" dirty="0" smtClean="0"/>
              <a:t>,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2400" dirty="0" smtClean="0"/>
              <a:t>I′m</a:t>
            </a:r>
            <a:r>
              <a:rPr lang="cs-CZ" sz="2400" dirty="0" smtClean="0"/>
              <a:t> a </a:t>
            </a:r>
            <a:r>
              <a:rPr lang="cs-CZ" sz="2400" dirty="0" smtClean="0"/>
              <a:t>good</a:t>
            </a:r>
            <a:r>
              <a:rPr lang="cs-CZ" sz="2400" dirty="0" smtClean="0"/>
              <a:t> student,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2400" dirty="0" smtClean="0"/>
              <a:t>His </a:t>
            </a:r>
            <a:r>
              <a:rPr lang="cs-CZ" sz="2400" dirty="0" smtClean="0"/>
              <a:t>office</a:t>
            </a:r>
            <a:r>
              <a:rPr lang="cs-CZ" sz="2400" dirty="0" smtClean="0"/>
              <a:t> </a:t>
            </a:r>
            <a:r>
              <a:rPr lang="cs-CZ" sz="2400" dirty="0" smtClean="0"/>
              <a:t>is</a:t>
            </a:r>
            <a:r>
              <a:rPr lang="cs-CZ" sz="2400" dirty="0" smtClean="0"/>
              <a:t> on </a:t>
            </a:r>
            <a:r>
              <a:rPr lang="cs-CZ" sz="2400" dirty="0" smtClean="0"/>
              <a:t>the</a:t>
            </a:r>
            <a:r>
              <a:rPr lang="cs-CZ" sz="2400" dirty="0" smtClean="0"/>
              <a:t> </a:t>
            </a:r>
            <a:r>
              <a:rPr lang="cs-CZ" sz="2400" dirty="0" smtClean="0"/>
              <a:t>first</a:t>
            </a:r>
            <a:r>
              <a:rPr lang="cs-CZ" sz="2400" dirty="0" smtClean="0"/>
              <a:t> </a:t>
            </a:r>
            <a:r>
              <a:rPr lang="cs-CZ" sz="2400" dirty="0" smtClean="0"/>
              <a:t>floor</a:t>
            </a:r>
            <a:r>
              <a:rPr lang="cs-CZ" sz="2400" dirty="0" smtClean="0"/>
              <a:t>,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2400" dirty="0" smtClean="0"/>
              <a:t>It</a:t>
            </a:r>
            <a:r>
              <a:rPr lang="cs-CZ" sz="2400" dirty="0" smtClean="0"/>
              <a:t> </a:t>
            </a:r>
            <a:r>
              <a:rPr lang="cs-CZ" sz="2400" dirty="0" smtClean="0"/>
              <a:t>looks</a:t>
            </a:r>
            <a:r>
              <a:rPr lang="cs-CZ" sz="2400" dirty="0" smtClean="0"/>
              <a:t> </a:t>
            </a:r>
            <a:r>
              <a:rPr lang="cs-CZ" sz="2400" dirty="0" smtClean="0"/>
              <a:t>good</a:t>
            </a:r>
            <a:r>
              <a:rPr lang="cs-CZ" sz="2400" dirty="0" smtClean="0"/>
              <a:t>,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2400" dirty="0" smtClean="0"/>
              <a:t>You</a:t>
            </a:r>
            <a:r>
              <a:rPr lang="cs-CZ" sz="2400" dirty="0" smtClean="0"/>
              <a:t> </a:t>
            </a:r>
            <a:r>
              <a:rPr lang="cs-CZ" sz="2400" dirty="0" smtClean="0"/>
              <a:t>don′t</a:t>
            </a:r>
            <a:r>
              <a:rPr lang="cs-CZ" sz="2400" dirty="0" smtClean="0"/>
              <a:t> </a:t>
            </a:r>
            <a:r>
              <a:rPr lang="cs-CZ" sz="2400" dirty="0" smtClean="0"/>
              <a:t>believe</a:t>
            </a:r>
            <a:r>
              <a:rPr lang="cs-CZ" sz="2400" dirty="0" smtClean="0"/>
              <a:t> </a:t>
            </a:r>
            <a:r>
              <a:rPr lang="cs-CZ" sz="2400" dirty="0" smtClean="0"/>
              <a:t>it</a:t>
            </a:r>
            <a:r>
              <a:rPr lang="cs-CZ" sz="2400" dirty="0" smtClean="0"/>
              <a:t>,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2400" dirty="0" smtClean="0"/>
              <a:t>They</a:t>
            </a:r>
            <a:r>
              <a:rPr lang="cs-CZ" sz="2400" dirty="0" smtClean="0"/>
              <a:t> live in Paris,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2400" dirty="0"/>
              <a:t>They</a:t>
            </a:r>
            <a:r>
              <a:rPr lang="cs-CZ" sz="2400" dirty="0"/>
              <a:t> are </a:t>
            </a:r>
            <a:r>
              <a:rPr lang="cs-CZ" sz="2400" dirty="0"/>
              <a:t>waiting</a:t>
            </a:r>
            <a:r>
              <a:rPr lang="cs-CZ" sz="2400" dirty="0"/>
              <a:t> </a:t>
            </a:r>
            <a:r>
              <a:rPr lang="cs-CZ" sz="2400" dirty="0"/>
              <a:t>for</a:t>
            </a:r>
            <a:r>
              <a:rPr lang="cs-CZ" sz="2400" dirty="0"/>
              <a:t> </a:t>
            </a:r>
            <a:r>
              <a:rPr lang="cs-CZ" sz="2400" dirty="0"/>
              <a:t>us</a:t>
            </a:r>
            <a:r>
              <a:rPr lang="cs-CZ" sz="2400" dirty="0"/>
              <a:t>, </a:t>
            </a:r>
            <a:endParaRPr lang="cs-CZ" sz="2400" dirty="0" smtClean="0"/>
          </a:p>
          <a:p>
            <a:pPr marL="342900" indent="-342900">
              <a:buFont typeface="+mj-lt"/>
              <a:buAutoNum type="arabicPeriod"/>
            </a:pPr>
            <a:r>
              <a:rPr lang="cs-CZ" sz="2400" dirty="0"/>
              <a:t>There</a:t>
            </a:r>
            <a:r>
              <a:rPr lang="cs-CZ" sz="2400" dirty="0"/>
              <a:t> are many </a:t>
            </a:r>
            <a:r>
              <a:rPr lang="cs-CZ" sz="2400" dirty="0"/>
              <a:t>people</a:t>
            </a:r>
            <a:r>
              <a:rPr lang="cs-CZ" sz="2400" dirty="0" smtClean="0"/>
              <a:t>,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2400" dirty="0"/>
              <a:t>They</a:t>
            </a:r>
            <a:r>
              <a:rPr lang="cs-CZ" sz="2400" dirty="0"/>
              <a:t> had a </a:t>
            </a:r>
            <a:r>
              <a:rPr lang="cs-CZ" sz="2400" dirty="0"/>
              <a:t>little</a:t>
            </a:r>
            <a:r>
              <a:rPr lang="cs-CZ" sz="2400" dirty="0"/>
              <a:t> dog, 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2400" dirty="0" smtClean="0"/>
              <a:t> </a:t>
            </a:r>
            <a:r>
              <a:rPr lang="cs-CZ" sz="2400" dirty="0"/>
              <a:t>They</a:t>
            </a:r>
            <a:r>
              <a:rPr lang="cs-CZ" sz="2400" dirty="0"/>
              <a:t> </a:t>
            </a:r>
            <a:r>
              <a:rPr lang="cs-CZ" sz="2400" dirty="0"/>
              <a:t>have</a:t>
            </a:r>
            <a:r>
              <a:rPr lang="cs-CZ" sz="2400" dirty="0"/>
              <a:t> a </a:t>
            </a:r>
            <a:r>
              <a:rPr lang="cs-CZ" sz="2400" dirty="0"/>
              <a:t>shower</a:t>
            </a:r>
            <a:r>
              <a:rPr lang="cs-CZ" sz="2400" dirty="0"/>
              <a:t> </a:t>
            </a:r>
            <a:r>
              <a:rPr lang="cs-CZ" sz="2400" dirty="0"/>
              <a:t>every</a:t>
            </a:r>
            <a:r>
              <a:rPr lang="cs-CZ" sz="2400" dirty="0"/>
              <a:t> </a:t>
            </a:r>
            <a:r>
              <a:rPr lang="cs-CZ" sz="2400" dirty="0"/>
              <a:t>day</a:t>
            </a:r>
            <a:r>
              <a:rPr lang="cs-CZ" sz="2400" dirty="0"/>
              <a:t>, </a:t>
            </a:r>
            <a:endParaRPr lang="cs-CZ" sz="2400" dirty="0" smtClean="0"/>
          </a:p>
          <a:p>
            <a:pPr marL="342900" indent="-342900">
              <a:buFont typeface="+mj-lt"/>
              <a:buAutoNum type="arabicPeriod"/>
            </a:pPr>
            <a:r>
              <a:rPr lang="cs-CZ" sz="2400" dirty="0"/>
              <a:t>I </a:t>
            </a:r>
            <a:r>
              <a:rPr lang="cs-CZ" sz="2400" dirty="0"/>
              <a:t>am</a:t>
            </a:r>
            <a:r>
              <a:rPr lang="cs-CZ" sz="2400" dirty="0"/>
              <a:t> </a:t>
            </a:r>
            <a:r>
              <a:rPr lang="cs-CZ" sz="2400" dirty="0"/>
              <a:t>quite</a:t>
            </a:r>
            <a:r>
              <a:rPr lang="cs-CZ" sz="2400" dirty="0"/>
              <a:t> </a:t>
            </a:r>
            <a:r>
              <a:rPr lang="cs-CZ" sz="2400" dirty="0"/>
              <a:t>tall</a:t>
            </a:r>
            <a:r>
              <a:rPr lang="cs-CZ" sz="2400" dirty="0" smtClean="0"/>
              <a:t>,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2400" dirty="0"/>
              <a:t>They</a:t>
            </a:r>
            <a:r>
              <a:rPr lang="cs-CZ" sz="2400" dirty="0"/>
              <a:t> are </a:t>
            </a:r>
            <a:r>
              <a:rPr lang="cs-CZ" sz="2400" dirty="0"/>
              <a:t>waiting</a:t>
            </a:r>
            <a:r>
              <a:rPr lang="cs-CZ" sz="2400" dirty="0"/>
              <a:t> </a:t>
            </a:r>
            <a:r>
              <a:rPr lang="cs-CZ" sz="2400" dirty="0"/>
              <a:t>for</a:t>
            </a:r>
            <a:r>
              <a:rPr lang="cs-CZ" sz="2400" dirty="0"/>
              <a:t> </a:t>
            </a:r>
            <a:r>
              <a:rPr lang="cs-CZ" sz="2400" dirty="0"/>
              <a:t>us</a:t>
            </a:r>
            <a:r>
              <a:rPr lang="cs-CZ" sz="2400" dirty="0"/>
              <a:t>, </a:t>
            </a:r>
            <a:endParaRPr lang="cs-CZ" sz="2400" dirty="0" smtClean="0"/>
          </a:p>
          <a:p>
            <a:pPr marL="342900" indent="-342900">
              <a:buFont typeface="+mj-lt"/>
              <a:buAutoNum type="arabicPeriod"/>
            </a:pP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6012160" y="855865"/>
            <a:ext cx="3312368" cy="71096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+mj-lt"/>
              <a:buAutoNum type="arabicPeriod"/>
            </a:pPr>
            <a:r>
              <a:rPr lang="cs-CZ" sz="2400" dirty="0" smtClean="0"/>
              <a:t>aren′t</a:t>
            </a:r>
            <a:r>
              <a:rPr lang="cs-CZ" sz="2400" dirty="0" smtClean="0"/>
              <a:t> </a:t>
            </a:r>
            <a:r>
              <a:rPr lang="cs-CZ" sz="2400" dirty="0" smtClean="0"/>
              <a:t>you</a:t>
            </a:r>
            <a:r>
              <a:rPr lang="cs-CZ" sz="2400" dirty="0" smtClean="0"/>
              <a:t>?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dirty="0" smtClean="0"/>
              <a:t>isn′t</a:t>
            </a:r>
            <a:r>
              <a:rPr lang="cs-CZ" sz="2400" dirty="0" smtClean="0"/>
              <a:t> </a:t>
            </a:r>
            <a:r>
              <a:rPr lang="cs-CZ" sz="2400" dirty="0" smtClean="0"/>
              <a:t>she</a:t>
            </a:r>
            <a:r>
              <a:rPr lang="cs-CZ" sz="2400" dirty="0" smtClean="0"/>
              <a:t>?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dirty="0" smtClean="0"/>
              <a:t>isn′t</a:t>
            </a:r>
            <a:r>
              <a:rPr lang="cs-CZ" sz="2400" dirty="0" smtClean="0"/>
              <a:t> he?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dirty="0" smtClean="0"/>
              <a:t>isn′t</a:t>
            </a:r>
            <a:r>
              <a:rPr lang="cs-CZ" sz="2400" dirty="0" smtClean="0"/>
              <a:t> </a:t>
            </a:r>
            <a:r>
              <a:rPr lang="cs-CZ" sz="2400" dirty="0" smtClean="0"/>
              <a:t>it</a:t>
            </a:r>
            <a:r>
              <a:rPr lang="cs-CZ" sz="2400" dirty="0" smtClean="0"/>
              <a:t>?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dirty="0" smtClean="0"/>
              <a:t>aren′t</a:t>
            </a:r>
            <a:r>
              <a:rPr lang="cs-CZ" sz="2400" dirty="0" smtClean="0"/>
              <a:t> I?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dirty="0" smtClean="0"/>
              <a:t>isn′t</a:t>
            </a:r>
            <a:r>
              <a:rPr lang="cs-CZ" sz="2400" dirty="0" smtClean="0"/>
              <a:t> </a:t>
            </a:r>
            <a:r>
              <a:rPr lang="cs-CZ" sz="2400" dirty="0" smtClean="0"/>
              <a:t>it</a:t>
            </a:r>
            <a:r>
              <a:rPr lang="cs-CZ" sz="2400" dirty="0" smtClean="0"/>
              <a:t>?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dirty="0" smtClean="0"/>
              <a:t>doesn′t</a:t>
            </a:r>
            <a:r>
              <a:rPr lang="cs-CZ" sz="2400" dirty="0" smtClean="0"/>
              <a:t> </a:t>
            </a:r>
            <a:r>
              <a:rPr lang="cs-CZ" sz="2400" dirty="0" smtClean="0"/>
              <a:t>it</a:t>
            </a:r>
            <a:r>
              <a:rPr lang="cs-CZ" sz="2400" dirty="0" smtClean="0"/>
              <a:t>?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dirty="0" smtClean="0"/>
              <a:t>do </a:t>
            </a:r>
            <a:r>
              <a:rPr lang="cs-CZ" sz="2400" dirty="0" smtClean="0"/>
              <a:t>you</a:t>
            </a:r>
            <a:r>
              <a:rPr lang="cs-CZ" sz="2400" dirty="0" smtClean="0"/>
              <a:t>?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dirty="0" smtClean="0"/>
              <a:t>don′t</a:t>
            </a:r>
            <a:r>
              <a:rPr lang="cs-CZ" sz="2400" dirty="0" smtClean="0"/>
              <a:t> </a:t>
            </a:r>
            <a:r>
              <a:rPr lang="cs-CZ" sz="2400" dirty="0" smtClean="0"/>
              <a:t>they</a:t>
            </a:r>
            <a:r>
              <a:rPr lang="cs-CZ" sz="2400" dirty="0" smtClean="0"/>
              <a:t>?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dirty="0"/>
              <a:t>aren't</a:t>
            </a:r>
            <a:r>
              <a:rPr lang="cs-CZ" sz="2400" dirty="0"/>
              <a:t> </a:t>
            </a:r>
            <a:r>
              <a:rPr lang="cs-CZ" sz="2400" dirty="0" smtClean="0"/>
              <a:t>they</a:t>
            </a:r>
            <a:endParaRPr lang="cs-CZ" sz="2400" dirty="0" smtClean="0"/>
          </a:p>
          <a:p>
            <a:pPr marL="457200" indent="-457200">
              <a:buFont typeface="+mj-lt"/>
              <a:buAutoNum type="arabicPeriod"/>
            </a:pPr>
            <a:r>
              <a:rPr lang="cs-CZ" sz="2400" dirty="0"/>
              <a:t>aren't</a:t>
            </a:r>
            <a:r>
              <a:rPr lang="cs-CZ" sz="2400" dirty="0"/>
              <a:t> </a:t>
            </a:r>
            <a:r>
              <a:rPr lang="cs-CZ" sz="2400" dirty="0"/>
              <a:t>there</a:t>
            </a:r>
            <a:r>
              <a:rPr lang="cs-CZ" sz="2400" dirty="0" smtClean="0"/>
              <a:t>?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2400" dirty="0"/>
              <a:t>didn't</a:t>
            </a:r>
            <a:r>
              <a:rPr lang="cs-CZ" sz="2400" dirty="0"/>
              <a:t> </a:t>
            </a:r>
            <a:r>
              <a:rPr lang="cs-CZ" sz="2400" dirty="0"/>
              <a:t>they</a:t>
            </a:r>
            <a:r>
              <a:rPr lang="cs-CZ" sz="2400" dirty="0"/>
              <a:t>?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2400" dirty="0"/>
              <a:t> </a:t>
            </a:r>
            <a:r>
              <a:rPr lang="cs-CZ" sz="2400" dirty="0"/>
              <a:t>don't</a:t>
            </a:r>
            <a:r>
              <a:rPr lang="cs-CZ" sz="2400" dirty="0"/>
              <a:t> </a:t>
            </a:r>
            <a:r>
              <a:rPr lang="cs-CZ" sz="2400" dirty="0"/>
              <a:t>they</a:t>
            </a:r>
            <a:r>
              <a:rPr lang="cs-CZ" sz="2400" dirty="0" smtClean="0"/>
              <a:t>?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2400" dirty="0"/>
              <a:t>aren't</a:t>
            </a:r>
            <a:r>
              <a:rPr lang="cs-CZ" sz="2400" dirty="0"/>
              <a:t> I</a:t>
            </a:r>
            <a:r>
              <a:rPr lang="cs-CZ" sz="2400" dirty="0" smtClean="0"/>
              <a:t>?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2400" dirty="0"/>
              <a:t>aren't</a:t>
            </a:r>
            <a:r>
              <a:rPr lang="cs-CZ" sz="2400" dirty="0"/>
              <a:t> </a:t>
            </a:r>
            <a:r>
              <a:rPr lang="cs-CZ" sz="2400" dirty="0"/>
              <a:t>they</a:t>
            </a:r>
            <a:r>
              <a:rPr lang="cs-CZ" sz="2400" dirty="0"/>
              <a:t>?</a:t>
            </a:r>
          </a:p>
          <a:p>
            <a:pPr marL="342900" indent="-342900">
              <a:buFont typeface="+mj-lt"/>
              <a:buAutoNum type="arabicPeriod"/>
            </a:pPr>
            <a:endParaRPr lang="cs-CZ" sz="2400" dirty="0"/>
          </a:p>
          <a:p>
            <a:pPr marL="342900" indent="-342900">
              <a:buFont typeface="+mj-lt"/>
              <a:buAutoNum type="arabicPeriod"/>
            </a:pPr>
            <a:endParaRPr lang="cs-CZ" sz="2400" dirty="0"/>
          </a:p>
          <a:p>
            <a:pPr marL="342900" indent="-342900">
              <a:buFont typeface="+mj-lt"/>
              <a:buAutoNum type="arabicPeriod"/>
            </a:pPr>
            <a:endParaRPr lang="cs-CZ" sz="2400" dirty="0"/>
          </a:p>
          <a:p>
            <a:pPr marL="457200" indent="-457200">
              <a:buFont typeface="+mj-lt"/>
              <a:buAutoNum type="arabicPeriod"/>
            </a:pP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467544" y="116632"/>
            <a:ext cx="554461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Put</a:t>
            </a:r>
            <a:r>
              <a:rPr lang="cs-CZ" sz="2000" dirty="0" smtClean="0"/>
              <a:t> a </a:t>
            </a:r>
            <a:r>
              <a:rPr lang="cs-CZ" sz="2000" dirty="0" smtClean="0"/>
              <a:t>question</a:t>
            </a:r>
            <a:r>
              <a:rPr lang="cs-CZ" sz="2000" dirty="0" smtClean="0"/>
              <a:t> </a:t>
            </a:r>
            <a:r>
              <a:rPr lang="cs-CZ" sz="2000" dirty="0" smtClean="0"/>
              <a:t>tag</a:t>
            </a:r>
            <a:r>
              <a:rPr lang="cs-CZ" sz="2000" dirty="0" smtClean="0"/>
              <a:t> on </a:t>
            </a:r>
            <a:r>
              <a:rPr lang="cs-CZ" sz="2000" dirty="0" smtClean="0"/>
              <a:t>the</a:t>
            </a:r>
            <a:r>
              <a:rPr lang="cs-CZ" sz="2000" dirty="0" smtClean="0"/>
              <a:t> end </a:t>
            </a:r>
            <a:r>
              <a:rPr lang="cs-CZ" sz="2000" dirty="0" smtClean="0"/>
              <a:t>of</a:t>
            </a:r>
            <a:r>
              <a:rPr lang="cs-CZ" sz="2000" dirty="0" smtClean="0"/>
              <a:t> these </a:t>
            </a:r>
            <a:r>
              <a:rPr lang="cs-CZ" sz="2000" dirty="0" smtClean="0"/>
              <a:t>sentenses</a:t>
            </a:r>
            <a:r>
              <a:rPr lang="cs-CZ" sz="2000" dirty="0" smtClean="0"/>
              <a:t>.</a:t>
            </a:r>
            <a:endParaRPr lang="cs-CZ" sz="2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6660232" y="116632"/>
            <a:ext cx="93610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Key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21998072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7504" y="116632"/>
            <a:ext cx="6984776" cy="66171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>  </a:t>
            </a:r>
          </a:p>
          <a:p>
            <a:pPr marL="457200" indent="-457200">
              <a:lnSpc>
                <a:spcPct val="150000"/>
              </a:lnSpc>
              <a:buFont typeface="+mj-lt"/>
              <a:buAutoNum type="arabicPeriod"/>
            </a:pPr>
            <a:r>
              <a:rPr lang="cs-CZ" sz="2400" dirty="0" smtClean="0"/>
              <a:t>I'm</a:t>
            </a:r>
            <a:r>
              <a:rPr lang="cs-CZ" sz="2400" dirty="0" smtClean="0"/>
              <a:t> </a:t>
            </a:r>
            <a:r>
              <a:rPr lang="cs-CZ" sz="2400" dirty="0"/>
              <a:t>smarter</a:t>
            </a:r>
            <a:r>
              <a:rPr lang="cs-CZ" sz="2400" dirty="0"/>
              <a:t> </a:t>
            </a:r>
            <a:r>
              <a:rPr lang="cs-CZ" sz="2400" dirty="0"/>
              <a:t>than</a:t>
            </a:r>
            <a:r>
              <a:rPr lang="cs-CZ" sz="2400" dirty="0"/>
              <a:t> </a:t>
            </a:r>
            <a:r>
              <a:rPr lang="cs-CZ" sz="2400" dirty="0"/>
              <a:t>you</a:t>
            </a:r>
            <a:r>
              <a:rPr lang="cs-CZ" sz="2400" dirty="0"/>
              <a:t>, </a:t>
            </a:r>
            <a:r>
              <a:rPr lang="cs-CZ" sz="2400" i="1" dirty="0" smtClean="0"/>
              <a:t>___________?</a:t>
            </a:r>
            <a:endParaRPr lang="cs-CZ" sz="2400" b="1" i="1" dirty="0"/>
          </a:p>
          <a:p>
            <a:pPr marL="457200" indent="-457200">
              <a:lnSpc>
                <a:spcPct val="150000"/>
              </a:lnSpc>
              <a:buFont typeface="+mj-lt"/>
              <a:buAutoNum type="arabicPeriod"/>
            </a:pPr>
            <a:r>
              <a:rPr lang="cs-CZ" sz="2400" dirty="0" smtClean="0"/>
              <a:t>You'd</a:t>
            </a:r>
            <a:r>
              <a:rPr lang="cs-CZ" sz="2400" dirty="0" smtClean="0"/>
              <a:t> </a:t>
            </a:r>
            <a:r>
              <a:rPr lang="cs-CZ" sz="2400" dirty="0"/>
              <a:t>like</a:t>
            </a:r>
            <a:r>
              <a:rPr lang="cs-CZ" sz="2400" dirty="0"/>
              <a:t> to go </a:t>
            </a:r>
            <a:r>
              <a:rPr lang="cs-CZ" sz="2400" dirty="0"/>
              <a:t>there</a:t>
            </a:r>
            <a:r>
              <a:rPr lang="cs-CZ" sz="2400" dirty="0"/>
              <a:t> </a:t>
            </a:r>
            <a:r>
              <a:rPr lang="cs-CZ" sz="2400" dirty="0"/>
              <a:t>with</a:t>
            </a:r>
            <a:r>
              <a:rPr lang="cs-CZ" sz="2400" dirty="0"/>
              <a:t> </a:t>
            </a:r>
            <a:r>
              <a:rPr lang="cs-CZ" sz="2400" dirty="0"/>
              <a:t>me</a:t>
            </a:r>
            <a:r>
              <a:rPr lang="cs-CZ" sz="2400" dirty="0"/>
              <a:t>, </a:t>
            </a:r>
            <a:r>
              <a:rPr lang="cs-CZ" sz="2400" dirty="0" smtClean="0"/>
              <a:t>_____________?</a:t>
            </a:r>
            <a:endParaRPr lang="cs-CZ" sz="2400" dirty="0"/>
          </a:p>
          <a:p>
            <a:pPr marL="457200" indent="-457200">
              <a:lnSpc>
                <a:spcPct val="150000"/>
              </a:lnSpc>
              <a:buFont typeface="+mj-lt"/>
              <a:buAutoNum type="arabicPeriod"/>
            </a:pPr>
            <a:r>
              <a:rPr lang="cs-CZ" sz="2400" dirty="0" smtClean="0"/>
              <a:t>There</a:t>
            </a:r>
            <a:r>
              <a:rPr lang="cs-CZ" sz="2400" dirty="0" smtClean="0"/>
              <a:t> </a:t>
            </a:r>
            <a:r>
              <a:rPr lang="cs-CZ" sz="2400" dirty="0"/>
              <a:t>isn't</a:t>
            </a:r>
            <a:r>
              <a:rPr lang="cs-CZ" sz="2400" dirty="0"/>
              <a:t> a bank in </a:t>
            </a:r>
            <a:r>
              <a:rPr lang="cs-CZ" sz="2400" dirty="0"/>
              <a:t>your</a:t>
            </a:r>
            <a:r>
              <a:rPr lang="cs-CZ" sz="2400" dirty="0"/>
              <a:t> </a:t>
            </a:r>
            <a:r>
              <a:rPr lang="cs-CZ" sz="2400" dirty="0"/>
              <a:t>town</a:t>
            </a:r>
            <a:r>
              <a:rPr lang="cs-CZ" sz="2400" dirty="0"/>
              <a:t>, ________?</a:t>
            </a:r>
          </a:p>
          <a:p>
            <a:pPr marL="457200" indent="-457200">
              <a:lnSpc>
                <a:spcPct val="150000"/>
              </a:lnSpc>
              <a:buFont typeface="+mj-lt"/>
              <a:buAutoNum type="arabicPeriod"/>
            </a:pPr>
            <a:r>
              <a:rPr lang="cs-CZ" sz="2400" dirty="0" smtClean="0"/>
              <a:t>Your</a:t>
            </a:r>
            <a:r>
              <a:rPr lang="cs-CZ" sz="2400" dirty="0" smtClean="0"/>
              <a:t> </a:t>
            </a:r>
            <a:r>
              <a:rPr lang="cs-CZ" sz="2400" dirty="0"/>
              <a:t>friends</a:t>
            </a:r>
            <a:r>
              <a:rPr lang="cs-CZ" sz="2400" dirty="0"/>
              <a:t> </a:t>
            </a:r>
            <a:r>
              <a:rPr lang="cs-CZ" sz="2400" dirty="0"/>
              <a:t>work</a:t>
            </a:r>
            <a:r>
              <a:rPr lang="cs-CZ" sz="2400" dirty="0"/>
              <a:t> in Prague, </a:t>
            </a:r>
            <a:r>
              <a:rPr lang="cs-CZ" sz="2400" dirty="0" smtClean="0"/>
              <a:t>_____________?</a:t>
            </a:r>
            <a:endParaRPr lang="cs-CZ" sz="2400" dirty="0"/>
          </a:p>
          <a:p>
            <a:pPr marL="457200" indent="-457200">
              <a:lnSpc>
                <a:spcPct val="150000"/>
              </a:lnSpc>
              <a:buFont typeface="+mj-lt"/>
              <a:buAutoNum type="arabicPeriod"/>
            </a:pPr>
            <a:r>
              <a:rPr lang="cs-CZ" sz="2400" dirty="0" smtClean="0"/>
              <a:t>She's</a:t>
            </a:r>
            <a:r>
              <a:rPr lang="cs-CZ" sz="2400" dirty="0" smtClean="0"/>
              <a:t> </a:t>
            </a:r>
            <a:r>
              <a:rPr lang="cs-CZ" sz="2400" dirty="0" err="1"/>
              <a:t>tired</a:t>
            </a:r>
            <a:r>
              <a:rPr lang="cs-CZ" sz="2400" smtClean="0"/>
              <a:t>, _____________?</a:t>
            </a:r>
            <a:endParaRPr lang="cs-CZ" sz="2400" dirty="0"/>
          </a:p>
          <a:p>
            <a:pPr marL="457200" indent="-457200">
              <a:lnSpc>
                <a:spcPct val="150000"/>
              </a:lnSpc>
              <a:buFont typeface="+mj-lt"/>
              <a:buAutoNum type="arabicPeriod"/>
            </a:pPr>
            <a:r>
              <a:rPr lang="cs-CZ" sz="2400" dirty="0" smtClean="0"/>
              <a:t>You</a:t>
            </a:r>
            <a:r>
              <a:rPr lang="cs-CZ" sz="2400" dirty="0" smtClean="0"/>
              <a:t> </a:t>
            </a:r>
            <a:r>
              <a:rPr lang="cs-CZ" sz="2400" dirty="0"/>
              <a:t>don't</a:t>
            </a:r>
            <a:r>
              <a:rPr lang="cs-CZ" sz="2400" dirty="0"/>
              <a:t> </a:t>
            </a:r>
            <a:r>
              <a:rPr lang="cs-CZ" sz="2400" dirty="0"/>
              <a:t>know</a:t>
            </a:r>
            <a:r>
              <a:rPr lang="cs-CZ" sz="2400" dirty="0"/>
              <a:t> </a:t>
            </a:r>
            <a:r>
              <a:rPr lang="cs-CZ" sz="2400" dirty="0"/>
              <a:t>where</a:t>
            </a:r>
            <a:r>
              <a:rPr lang="cs-CZ" sz="2400" dirty="0"/>
              <a:t> he </a:t>
            </a:r>
            <a:r>
              <a:rPr lang="cs-CZ" sz="2400" dirty="0"/>
              <a:t>is</a:t>
            </a:r>
            <a:r>
              <a:rPr lang="cs-CZ" sz="2400" dirty="0"/>
              <a:t>, </a:t>
            </a:r>
            <a:r>
              <a:rPr lang="cs-CZ" sz="2400" dirty="0" smtClean="0"/>
              <a:t>_____________?</a:t>
            </a:r>
            <a:endParaRPr lang="cs-CZ" sz="2400" dirty="0"/>
          </a:p>
          <a:p>
            <a:pPr marL="457200" indent="-457200">
              <a:lnSpc>
                <a:spcPct val="150000"/>
              </a:lnSpc>
              <a:buFont typeface="+mj-lt"/>
              <a:buAutoNum type="arabicPeriod"/>
            </a:pPr>
            <a:r>
              <a:rPr lang="cs-CZ" sz="2400" dirty="0" smtClean="0"/>
              <a:t>You</a:t>
            </a:r>
            <a:r>
              <a:rPr lang="cs-CZ" sz="2400" dirty="0" smtClean="0"/>
              <a:t> </a:t>
            </a:r>
            <a:r>
              <a:rPr lang="cs-CZ" sz="2400" dirty="0"/>
              <a:t>need</a:t>
            </a:r>
            <a:r>
              <a:rPr lang="cs-CZ" sz="2400" dirty="0"/>
              <a:t> </a:t>
            </a:r>
            <a:r>
              <a:rPr lang="cs-CZ" sz="2400" dirty="0"/>
              <a:t>some</a:t>
            </a:r>
            <a:r>
              <a:rPr lang="cs-CZ" sz="2400" dirty="0"/>
              <a:t> </a:t>
            </a:r>
            <a:r>
              <a:rPr lang="cs-CZ" sz="2400" dirty="0"/>
              <a:t>money</a:t>
            </a:r>
            <a:r>
              <a:rPr lang="cs-CZ" sz="2400" dirty="0"/>
              <a:t>, </a:t>
            </a:r>
            <a:r>
              <a:rPr lang="cs-CZ" sz="2400" dirty="0" smtClean="0"/>
              <a:t>_____________?</a:t>
            </a:r>
          </a:p>
          <a:p>
            <a:pPr marL="457200" indent="-457200">
              <a:lnSpc>
                <a:spcPct val="150000"/>
              </a:lnSpc>
              <a:buFont typeface="+mj-lt"/>
              <a:buAutoNum type="arabicPeriod"/>
            </a:pPr>
            <a:r>
              <a:rPr lang="cs-CZ" sz="2400" dirty="0"/>
              <a:t>She</a:t>
            </a:r>
            <a:r>
              <a:rPr lang="cs-CZ" sz="2400" dirty="0"/>
              <a:t> had </a:t>
            </a:r>
            <a:r>
              <a:rPr lang="cs-CZ" sz="2400" dirty="0"/>
              <a:t>dinner</a:t>
            </a:r>
            <a:r>
              <a:rPr lang="cs-CZ" sz="2400" dirty="0"/>
              <a:t> </a:t>
            </a:r>
            <a:r>
              <a:rPr lang="cs-CZ" sz="2400" dirty="0"/>
              <a:t>at</a:t>
            </a:r>
            <a:r>
              <a:rPr lang="cs-CZ" sz="2400" dirty="0"/>
              <a:t> 7, </a:t>
            </a:r>
            <a:r>
              <a:rPr lang="cs-CZ" sz="2400" dirty="0" smtClean="0"/>
              <a:t>___________?</a:t>
            </a:r>
            <a:endParaRPr lang="cs-CZ" sz="2400" dirty="0"/>
          </a:p>
          <a:p>
            <a:pPr marL="457200" indent="-457200">
              <a:lnSpc>
                <a:spcPct val="150000"/>
              </a:lnSpc>
              <a:buFont typeface="+mj-lt"/>
              <a:buAutoNum type="arabicPeriod"/>
            </a:pPr>
            <a:r>
              <a:rPr lang="cs-CZ" sz="2400" dirty="0"/>
              <a:t>She'll</a:t>
            </a:r>
            <a:r>
              <a:rPr lang="cs-CZ" sz="2400" dirty="0"/>
              <a:t> </a:t>
            </a:r>
            <a:r>
              <a:rPr lang="cs-CZ" sz="2400" dirty="0"/>
              <a:t>be</a:t>
            </a:r>
            <a:r>
              <a:rPr lang="cs-CZ" sz="2400" dirty="0"/>
              <a:t> a bit </a:t>
            </a:r>
            <a:r>
              <a:rPr lang="cs-CZ" sz="2400" dirty="0"/>
              <a:t>late</a:t>
            </a:r>
            <a:r>
              <a:rPr lang="cs-CZ" sz="2400" dirty="0"/>
              <a:t>, </a:t>
            </a:r>
            <a:r>
              <a:rPr lang="cs-CZ" sz="2400" dirty="0" smtClean="0"/>
              <a:t>____________?</a:t>
            </a:r>
            <a:endParaRPr lang="cs-CZ" sz="2400" dirty="0"/>
          </a:p>
          <a:p>
            <a:pPr marL="457200" indent="-457200">
              <a:lnSpc>
                <a:spcPct val="150000"/>
              </a:lnSpc>
              <a:buFont typeface="+mj-lt"/>
              <a:buAutoNum type="arabicPeriod"/>
            </a:pPr>
            <a:r>
              <a:rPr lang="cs-CZ" sz="2400" dirty="0"/>
              <a:t>She's</a:t>
            </a:r>
            <a:r>
              <a:rPr lang="cs-CZ" sz="2400" dirty="0"/>
              <a:t> </a:t>
            </a:r>
            <a:r>
              <a:rPr lang="cs-CZ" sz="2400" dirty="0"/>
              <a:t>got</a:t>
            </a:r>
            <a:r>
              <a:rPr lang="cs-CZ" sz="2400" dirty="0"/>
              <a:t> </a:t>
            </a:r>
            <a:r>
              <a:rPr lang="cs-CZ" sz="2400" dirty="0"/>
              <a:t>three</a:t>
            </a:r>
            <a:r>
              <a:rPr lang="cs-CZ" sz="2400" dirty="0"/>
              <a:t> </a:t>
            </a:r>
            <a:r>
              <a:rPr lang="cs-CZ" sz="2400" dirty="0"/>
              <a:t>brothers</a:t>
            </a:r>
            <a:r>
              <a:rPr lang="cs-CZ" sz="2400" dirty="0"/>
              <a:t>, </a:t>
            </a:r>
            <a:r>
              <a:rPr lang="cs-CZ" sz="2400" dirty="0" smtClean="0"/>
              <a:t>____________?</a:t>
            </a:r>
            <a:endParaRPr lang="cs-CZ" sz="2400" dirty="0"/>
          </a:p>
          <a:p>
            <a:pPr marL="457200" indent="-457200">
              <a:buFont typeface="+mj-lt"/>
              <a:buAutoNum type="arabicPeriod"/>
            </a:pP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7308304" y="836712"/>
            <a:ext cx="1835696" cy="61290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400" dirty="0" smtClean="0"/>
              <a:t>aren't</a:t>
            </a:r>
            <a:r>
              <a:rPr lang="cs-CZ" sz="2400" dirty="0" smtClean="0"/>
              <a:t> </a:t>
            </a:r>
            <a:r>
              <a:rPr lang="cs-CZ" sz="2400" dirty="0"/>
              <a:t>I</a:t>
            </a:r>
            <a:endParaRPr lang="cs-CZ" sz="2400" dirty="0" smtClean="0"/>
          </a:p>
          <a:p>
            <a:pPr>
              <a:lnSpc>
                <a:spcPct val="150000"/>
              </a:lnSpc>
            </a:pPr>
            <a:r>
              <a:rPr lang="cs-CZ" sz="2400" dirty="0" smtClean="0"/>
              <a:t>wouldn′t</a:t>
            </a:r>
            <a:r>
              <a:rPr lang="cs-CZ" sz="2400" dirty="0" smtClean="0"/>
              <a:t> </a:t>
            </a:r>
            <a:r>
              <a:rPr lang="cs-CZ" sz="2400" dirty="0" smtClean="0"/>
              <a:t>you</a:t>
            </a:r>
            <a:endParaRPr lang="cs-CZ" sz="2400" dirty="0" smtClean="0"/>
          </a:p>
          <a:p>
            <a:pPr>
              <a:lnSpc>
                <a:spcPct val="150000"/>
              </a:lnSpc>
            </a:pPr>
            <a:r>
              <a:rPr lang="cs-CZ" sz="2400" dirty="0" smtClean="0"/>
              <a:t>is</a:t>
            </a:r>
            <a:r>
              <a:rPr lang="cs-CZ" sz="2400" dirty="0" smtClean="0"/>
              <a:t> </a:t>
            </a:r>
            <a:r>
              <a:rPr lang="cs-CZ" sz="2400" dirty="0" smtClean="0"/>
              <a:t>there</a:t>
            </a:r>
            <a:endParaRPr lang="cs-CZ" sz="2400" dirty="0" smtClean="0"/>
          </a:p>
          <a:p>
            <a:pPr>
              <a:lnSpc>
                <a:spcPct val="150000"/>
              </a:lnSpc>
            </a:pPr>
            <a:r>
              <a:rPr lang="cs-CZ" sz="2400" dirty="0" smtClean="0"/>
              <a:t>don′t</a:t>
            </a:r>
            <a:r>
              <a:rPr lang="cs-CZ" sz="2400" dirty="0" smtClean="0"/>
              <a:t> </a:t>
            </a:r>
            <a:r>
              <a:rPr lang="cs-CZ" sz="2400" dirty="0" smtClean="0"/>
              <a:t>they</a:t>
            </a:r>
            <a:endParaRPr lang="cs-CZ" sz="2400" dirty="0" smtClean="0"/>
          </a:p>
          <a:p>
            <a:pPr>
              <a:lnSpc>
                <a:spcPct val="150000"/>
              </a:lnSpc>
            </a:pPr>
            <a:r>
              <a:rPr lang="cs-CZ" sz="2400" dirty="0" smtClean="0"/>
              <a:t>isn’t</a:t>
            </a:r>
            <a:r>
              <a:rPr lang="cs-CZ" sz="2400" dirty="0" smtClean="0"/>
              <a:t> </a:t>
            </a:r>
            <a:r>
              <a:rPr lang="cs-CZ" sz="2400" dirty="0" smtClean="0"/>
              <a:t>she</a:t>
            </a:r>
            <a:endParaRPr lang="cs-CZ" sz="2400" dirty="0" smtClean="0"/>
          </a:p>
          <a:p>
            <a:pPr>
              <a:lnSpc>
                <a:spcPct val="150000"/>
              </a:lnSpc>
            </a:pPr>
            <a:r>
              <a:rPr lang="cs-CZ" sz="2400" dirty="0" smtClean="0"/>
              <a:t>do </a:t>
            </a:r>
            <a:r>
              <a:rPr lang="cs-CZ" sz="2400" dirty="0" smtClean="0"/>
              <a:t>you</a:t>
            </a:r>
            <a:endParaRPr lang="cs-CZ" sz="2400" dirty="0" smtClean="0"/>
          </a:p>
          <a:p>
            <a:pPr>
              <a:lnSpc>
                <a:spcPct val="150000"/>
              </a:lnSpc>
            </a:pPr>
            <a:r>
              <a:rPr lang="cs-CZ" sz="2400" dirty="0" smtClean="0"/>
              <a:t>don’t</a:t>
            </a:r>
            <a:r>
              <a:rPr lang="cs-CZ" sz="2400" dirty="0"/>
              <a:t> </a:t>
            </a:r>
            <a:r>
              <a:rPr lang="cs-CZ" sz="2400" dirty="0" smtClean="0"/>
              <a:t>you</a:t>
            </a:r>
            <a:endParaRPr lang="cs-CZ" sz="2400" dirty="0" smtClean="0"/>
          </a:p>
          <a:p>
            <a:pPr>
              <a:lnSpc>
                <a:spcPct val="150000"/>
              </a:lnSpc>
            </a:pPr>
            <a:r>
              <a:rPr lang="cs-CZ" sz="2400" dirty="0" smtClean="0"/>
              <a:t>didn’t</a:t>
            </a:r>
            <a:r>
              <a:rPr lang="cs-CZ" sz="2400" dirty="0" smtClean="0"/>
              <a:t> </a:t>
            </a:r>
            <a:r>
              <a:rPr lang="cs-CZ" sz="2400" dirty="0" smtClean="0"/>
              <a:t>she</a:t>
            </a:r>
            <a:endParaRPr lang="cs-CZ" sz="2400" dirty="0" smtClean="0"/>
          </a:p>
          <a:p>
            <a:pPr>
              <a:lnSpc>
                <a:spcPct val="150000"/>
              </a:lnSpc>
            </a:pPr>
            <a:r>
              <a:rPr lang="cs-CZ" sz="2400" dirty="0" smtClean="0"/>
              <a:t>won’t</a:t>
            </a:r>
            <a:r>
              <a:rPr lang="cs-CZ" sz="2400" dirty="0" smtClean="0"/>
              <a:t> </a:t>
            </a:r>
            <a:r>
              <a:rPr lang="cs-CZ" sz="2400" dirty="0" smtClean="0"/>
              <a:t>she</a:t>
            </a:r>
            <a:endParaRPr lang="cs-CZ" sz="2400" dirty="0" smtClean="0"/>
          </a:p>
          <a:p>
            <a:pPr>
              <a:lnSpc>
                <a:spcPct val="150000"/>
              </a:lnSpc>
            </a:pPr>
            <a:r>
              <a:rPr lang="cs-CZ" sz="2400" dirty="0" smtClean="0"/>
              <a:t>hasn’t</a:t>
            </a:r>
            <a:r>
              <a:rPr lang="cs-CZ" sz="2400" dirty="0" smtClean="0"/>
              <a:t> </a:t>
            </a:r>
            <a:r>
              <a:rPr lang="cs-CZ" sz="2400" dirty="0" smtClean="0"/>
              <a:t>she</a:t>
            </a:r>
            <a:endParaRPr lang="cs-CZ" sz="2400" dirty="0" smtClean="0"/>
          </a:p>
          <a:p>
            <a:pPr>
              <a:lnSpc>
                <a:spcPct val="150000"/>
              </a:lnSpc>
            </a:pP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467544" y="116632"/>
            <a:ext cx="216024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Test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15081466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44444E-6 1.48148E-6 L -0.42622 -0.02546 " pathEditMode="relative" rAng="0" ptsTypes="AA">
                                      <p:cBhvr>
                                        <p:cTn id="9" dur="2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1319" y="-127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-4.81481E-6 L -0.30712 -0.03148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5365" y="-157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11111E-6 -7.40741E-7 L -0.29931 -0.02083 " pathEditMode="relative" ptsTypes="AA">
                                      <p:cBhvr>
                                        <p:cTn id="23" dur="2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16667E-6 9.25926E-6 L -0.32292 -0.02106 " pathEditMode="relative" ptsTypes="AA">
                                      <p:cBhvr>
                                        <p:cTn id="30" dur="2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8.33333E-7 2.59259E-6 L -0.54253 -0.02014 " pathEditMode="relative" rAng="0" ptsTypes="AA">
                                      <p:cBhvr>
                                        <p:cTn id="37" dur="2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7135" y="-101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7 -0.00556 L -0.30712 -0.01621 " pathEditMode="relative" rAng="0" ptsTypes="AA">
                                      <p:cBhvr>
                                        <p:cTn id="44" dur="2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5365" y="-53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6 3.7037E-7 L -0.37795 -0.02106 " pathEditMode="relative" ptsTypes="AA">
                                      <p:cBhvr>
                                        <p:cTn id="51" dur="2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7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05556E-6 5.18519E-6 L -0.45677 -0.02106 " pathEditMode="relative" ptsTypes="AA">
                                      <p:cBhvr>
                                        <p:cTn id="58" dur="20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4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11111E-6 6.66667E-6 L -0.46458 -0.02083 " pathEditMode="relative" ptsTypes="AA">
                                      <p:cBhvr>
                                        <p:cTn id="65" dur="20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500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1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94444E-6 -0.01042 L -0.38212 -0.02107 " pathEditMode="relative" rAng="0" ptsTypes="AA">
                                      <p:cBhvr>
                                        <p:cTn id="72" dur="2000" fill="hold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9115" y="-53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TextovéPole 1"/>
          <p:cNvSpPr txBox="1">
            <a:spLocks noChangeArrowheads="1"/>
          </p:cNvSpPr>
          <p:nvPr/>
        </p:nvSpPr>
        <p:spPr bwMode="auto">
          <a:xfrm>
            <a:off x="539750" y="549275"/>
            <a:ext cx="2136775" cy="8302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2400" dirty="0" smtClean="0">
                <a:solidFill>
                  <a:schemeClr val="accent1"/>
                </a:solidFill>
                <a:cs typeface="Arial" charset="0"/>
              </a:rPr>
              <a:t>Použité zdroje</a:t>
            </a:r>
          </a:p>
          <a:p>
            <a:pPr eaLnBrk="1" hangingPunct="1"/>
            <a:endParaRPr lang="cs-CZ" sz="2400" b="1" dirty="0">
              <a:cs typeface="Arial" charset="0"/>
            </a:endParaRPr>
          </a:p>
        </p:txBody>
      </p:sp>
      <p:sp>
        <p:nvSpPr>
          <p:cNvPr id="9219" name="TextovéPole 3"/>
          <p:cNvSpPr txBox="1">
            <a:spLocks noChangeArrowheads="1"/>
          </p:cNvSpPr>
          <p:nvPr/>
        </p:nvSpPr>
        <p:spPr bwMode="auto">
          <a:xfrm>
            <a:off x="611188" y="1268413"/>
            <a:ext cx="6985000" cy="83099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endParaRPr lang="cs-CZ" sz="2400" dirty="0"/>
          </a:p>
          <a:p>
            <a:pPr eaLnBrk="1" hangingPunct="1"/>
            <a:r>
              <a:rPr lang="cs-CZ" sz="2400" dirty="0" smtClean="0"/>
              <a:t> </a:t>
            </a:r>
            <a:endParaRPr lang="cs-CZ" sz="2400" dirty="0"/>
          </a:p>
        </p:txBody>
      </p:sp>
      <p:sp>
        <p:nvSpPr>
          <p:cNvPr id="2" name="TextovéPole 1"/>
          <p:cNvSpPr txBox="1"/>
          <p:nvPr/>
        </p:nvSpPr>
        <p:spPr>
          <a:xfrm>
            <a:off x="611188" y="1683911"/>
            <a:ext cx="7921252" cy="48013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MURPHY, Raymond. </a:t>
            </a:r>
            <a:r>
              <a:rPr lang="en-US" i="1" dirty="0"/>
              <a:t>English Grammar in Use</a:t>
            </a:r>
            <a:r>
              <a:rPr lang="en-US" dirty="0"/>
              <a:t>. Singapore: Cambridge University Press, 2004, ISBN 978 0521 755481. 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VÍT</a:t>
            </a:r>
            <a:r>
              <a:rPr lang="cs-CZ" dirty="0"/>
              <a:t>, Marek. </a:t>
            </a:r>
            <a:r>
              <a:rPr lang="cs-CZ" i="1" dirty="0"/>
              <a:t>Tázací dovětky</a:t>
            </a:r>
            <a:r>
              <a:rPr lang="cs-CZ" dirty="0"/>
              <a:t> [online]. [cit. 16.5.2013]. Dostupný na WWW: </a:t>
            </a:r>
            <a:r>
              <a:rPr lang="cs-CZ" dirty="0"/>
              <a:t>www.helpforenglish</a:t>
            </a:r>
            <a:r>
              <a:rPr lang="cs-CZ" dirty="0"/>
              <a:t> </a:t>
            </a:r>
            <a:endParaRPr lang="cs-CZ" dirty="0" smtClean="0"/>
          </a:p>
          <a:p>
            <a:endParaRPr lang="cs-CZ" dirty="0"/>
          </a:p>
          <a:p>
            <a:r>
              <a:rPr lang="cs-CZ" dirty="0"/>
              <a:t>STEVENS</a:t>
            </a:r>
            <a:r>
              <a:rPr lang="cs-CZ" dirty="0"/>
              <a:t>, John. </a:t>
            </a:r>
            <a:r>
              <a:rPr lang="cs-CZ" i="1" dirty="0"/>
              <a:t>Anglická gramatika jednoduše</a:t>
            </a:r>
            <a:r>
              <a:rPr lang="cs-CZ" dirty="0"/>
              <a:t>. Praha: </a:t>
            </a:r>
            <a:r>
              <a:rPr lang="cs-CZ" dirty="0"/>
              <a:t>Grada</a:t>
            </a:r>
            <a:r>
              <a:rPr lang="cs-CZ" dirty="0"/>
              <a:t> </a:t>
            </a:r>
            <a:r>
              <a:rPr lang="cs-CZ" dirty="0"/>
              <a:t>Publishing,a.s</a:t>
            </a:r>
            <a:r>
              <a:rPr lang="cs-CZ" dirty="0"/>
              <a:t>., 2008, ISBN 978-80-247-2289-4. </a:t>
            </a:r>
            <a:endParaRPr lang="cs-CZ" dirty="0"/>
          </a:p>
          <a:p>
            <a:endParaRPr lang="cs-CZ" dirty="0"/>
          </a:p>
          <a:p>
            <a:endParaRPr lang="cs-CZ" dirty="0"/>
          </a:p>
          <a:p>
            <a:r>
              <a:rPr lang="cs-CZ" dirty="0" smtClean="0"/>
              <a:t>PETERS</a:t>
            </a:r>
            <a:r>
              <a:rPr lang="cs-CZ" dirty="0"/>
              <a:t>, Sarah; GRÁF, Tomáš. </a:t>
            </a:r>
            <a:r>
              <a:rPr lang="cs-CZ" i="1" dirty="0"/>
              <a:t>Nová cvičebnice anglické gramatiky</a:t>
            </a:r>
            <a:r>
              <a:rPr lang="cs-CZ" dirty="0"/>
              <a:t>. Praha: Polyglot, 2007, ISBN 80-86195-00-7. </a:t>
            </a:r>
            <a:endParaRPr lang="cs-CZ" dirty="0" smtClean="0"/>
          </a:p>
          <a:p>
            <a:endParaRPr lang="cs-CZ" dirty="0">
              <a:solidFill>
                <a:schemeClr val="accent1"/>
              </a:solidFill>
            </a:endParaRPr>
          </a:p>
          <a:p>
            <a:r>
              <a:rPr lang="cs-CZ" dirty="0" smtClean="0"/>
              <a:t>Obrázky : Galerie </a:t>
            </a:r>
            <a:r>
              <a:rPr lang="cs-CZ" dirty="0"/>
              <a:t>Microsoft Office – klipart</a:t>
            </a:r>
          </a:p>
          <a:p>
            <a:endParaRPr lang="cs-CZ" dirty="0"/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524919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1122</TotalTime>
  <Words>677</Words>
  <Application>Microsoft Office PowerPoint</Application>
  <PresentationFormat>Předvádění na obrazovce (4:3)</PresentationFormat>
  <Paragraphs>169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Šeneková Irena</dc:creator>
  <cp:lastModifiedBy>Uživatel</cp:lastModifiedBy>
  <cp:revision>88</cp:revision>
  <dcterms:created xsi:type="dcterms:W3CDTF">2013-01-11T06:59:08Z</dcterms:created>
  <dcterms:modified xsi:type="dcterms:W3CDTF">2013-05-16T19:18:00Z</dcterms:modified>
</cp:coreProperties>
</file>