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3F5BBD3-13E9-4D1C-9A52-92C3E2A6EC21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D60569A2-C22D-4B41-9AC3-767B614F9B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908720"/>
            <a:ext cx="6779096" cy="1080120"/>
          </a:xfrm>
        </p:spPr>
        <p:txBody>
          <a:bodyPr/>
          <a:lstStyle/>
          <a:p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latin typeface="Century Schoolbook"/>
              </a:rPr>
            </a:br>
            <a:r>
              <a:rPr lang="cs-CZ" sz="1600" b="1" cap="small" dirty="0">
                <a:solidFill>
                  <a:srgbClr val="575F6D"/>
                </a:solidFill>
                <a:latin typeface="Century Schoolbook"/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176464"/>
          </a:xfrm>
        </p:spPr>
        <p:txBody>
          <a:bodyPr/>
          <a:lstStyle/>
          <a:p>
            <a:pPr marL="109728" indent="0" algn="ctr">
              <a:buNone/>
            </a:pP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</a:t>
            </a:r>
            <a:r>
              <a:rPr lang="cs-CZ" sz="32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UČEBNÍ </a:t>
            </a:r>
            <a:r>
              <a:rPr lang="cs-CZ" sz="3200" dirty="0" smtClean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MATERIÁL</a:t>
            </a:r>
          </a:p>
          <a:p>
            <a:pPr marL="109728" indent="0" algn="ctr">
              <a:buNone/>
            </a:pPr>
            <a:endParaRPr lang="cs-CZ" sz="3200" dirty="0" smtClean="0">
              <a:solidFill>
                <a:prstClr val="black"/>
              </a:solidFill>
              <a:latin typeface="Calibri"/>
              <a:ea typeface="+mj-ea"/>
              <a:cs typeface="+mj-cs"/>
            </a:endParaRPr>
          </a:p>
          <a:p>
            <a:pPr marL="109728" indent="0" algn="ctr">
              <a:buNone/>
            </a:pPr>
            <a:endParaRPr lang="cs-CZ" sz="3200" dirty="0" smtClean="0">
              <a:solidFill>
                <a:prstClr val="black"/>
              </a:solidFill>
              <a:latin typeface="Calibri"/>
              <a:ea typeface="+mj-ea"/>
              <a:cs typeface="+mj-cs"/>
            </a:endParaRPr>
          </a:p>
          <a:p>
            <a:pPr marL="109728" indent="0" algn="ctr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908720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4875" y="5949280"/>
            <a:ext cx="4792663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92896"/>
            <a:ext cx="7848872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089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>
                <a:solidFill>
                  <a:prstClr val="white"/>
                </a:solidFill>
                <a:latin typeface="Algerian" pitchFamily="82" charset="0"/>
              </a:rPr>
              <a:t>ZDRAVOTNÍ  POJIŠTĚNÍ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8642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>
                <a:solidFill>
                  <a:srgbClr val="424456"/>
                </a:solidFill>
                <a:latin typeface="Algerian" pitchFamily="82" charset="0"/>
              </a:rPr>
              <a:t>ZDRAVOTNÍ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153648"/>
          </a:xfrm>
        </p:spPr>
        <p:txBody>
          <a:bodyPr/>
          <a:lstStyle/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SAZBY :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None/>
            </a:pPr>
            <a:endParaRPr lang="cs-CZ" sz="1200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ZAMĚSTNANEC –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4,5 % z hrubé mzdy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ZAMĚSTNAVATEL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- 9% za zaměstnance z jeho hrubé mzdy</a:t>
            </a: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fontAlgn="base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CELKEM – 13,5%</a:t>
            </a:r>
          </a:p>
        </p:txBody>
      </p:sp>
    </p:spTree>
    <p:extLst>
      <p:ext uri="{BB962C8B-B14F-4D97-AF65-F5344CB8AC3E}">
        <p14:creationId xmlns:p14="http://schemas.microsoft.com/office/powerpoint/2010/main" xmlns="" val="184724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080120"/>
          </a:xfrm>
        </p:spPr>
        <p:txBody>
          <a:bodyPr/>
          <a:lstStyle/>
          <a:p>
            <a:pPr algn="ctr"/>
            <a:r>
              <a:rPr lang="cs-CZ" sz="4800" b="1" dirty="0">
                <a:solidFill>
                  <a:srgbClr val="424456"/>
                </a:solidFill>
                <a:latin typeface="Algerian" pitchFamily="82" charset="0"/>
              </a:rPr>
              <a:t>ZDRAVOTNÍ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57704"/>
          </a:xfrm>
        </p:spPr>
        <p:txBody>
          <a:bodyPr>
            <a:normAutofit lnSpcReduction="10000"/>
          </a:bodyPr>
          <a:lstStyle/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u="sng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ÚČASTNÍCI: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endParaRPr lang="cs-CZ" sz="2000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ZAMĚSTNANCI –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osoby vykonávající závislou   činnost v rámci pracovního poměru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OSOBY  SAMOSTATNĚ  VÝDĚLEČNĚ  ČINNÍ /OSVČ/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STÁTNÍ  POJIŠTĚNCI –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děti, důchodci a osoby hlášeny na úřadu práce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Wingdings" pitchFamily="2" charset="2"/>
              <a:buChar char="Ø"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OSOBY  BEZ PŘÍJMŮ NEHLÁŠENY NA ÚP –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platí 13,5% z minimální mzdy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b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14564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936104"/>
          </a:xfrm>
        </p:spPr>
        <p:txBody>
          <a:bodyPr/>
          <a:lstStyle/>
          <a:p>
            <a:pPr algn="ctr"/>
            <a:r>
              <a:rPr lang="cs-CZ" sz="4800" b="1" dirty="0">
                <a:solidFill>
                  <a:srgbClr val="424456"/>
                </a:solidFill>
                <a:latin typeface="Algerian" pitchFamily="82" charset="0"/>
              </a:rPr>
              <a:t>ZDRAVOTNÍ  POJIŠTĚNÍ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945736"/>
          </a:xfrm>
        </p:spPr>
        <p:txBody>
          <a:bodyPr>
            <a:normAutofit lnSpcReduction="10000"/>
          </a:bodyPr>
          <a:lstStyle/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u="sng" dirty="0">
                <a:solidFill>
                  <a:prstClr val="black"/>
                </a:solidFill>
              </a:rPr>
              <a:t>REGISTRACE</a:t>
            </a:r>
            <a:r>
              <a:rPr lang="cs-CZ" dirty="0">
                <a:solidFill>
                  <a:prstClr val="black"/>
                </a:solidFill>
              </a:rPr>
              <a:t> – ze zákona do 8 dnů od               nástupu do práce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endParaRPr lang="cs-CZ" sz="1400" dirty="0">
              <a:solidFill>
                <a:prstClr val="black"/>
              </a:solidFill>
            </a:endParaRP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u="sng" dirty="0">
                <a:solidFill>
                  <a:prstClr val="black"/>
                </a:solidFill>
              </a:rPr>
              <a:t>ÚČEL </a:t>
            </a:r>
            <a:r>
              <a:rPr lang="cs-CZ" dirty="0">
                <a:solidFill>
                  <a:prstClr val="black"/>
                </a:solidFill>
              </a:rPr>
              <a:t>– krytí výdajů spojených s financováním nutné zdravotní péče</a:t>
            </a:r>
            <a:endParaRPr lang="cs-CZ" sz="1400" dirty="0">
              <a:solidFill>
                <a:prstClr val="black"/>
              </a:solidFill>
            </a:endParaRP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Font typeface="Georgia" pitchFamily="18" charset="0"/>
              <a:buChar char="•"/>
            </a:pPr>
            <a:r>
              <a:rPr lang="cs-CZ" u="sng" dirty="0">
                <a:solidFill>
                  <a:prstClr val="black"/>
                </a:solidFill>
              </a:rPr>
              <a:t>PLNĚNÍ </a:t>
            </a:r>
            <a:r>
              <a:rPr lang="cs-CZ" dirty="0">
                <a:solidFill>
                  <a:prstClr val="black"/>
                </a:solidFill>
              </a:rPr>
              <a:t>– zákonem garantovaná zdrav. péče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-  návštěva u lékaře  (30,--Kč)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-  hospitalizace v nemocnici 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   (100,--Kč/za den)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-  léky (30,--Kč za recept + doplatek)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-  lázeňské pobyty</a:t>
            </a:r>
          </a:p>
          <a:p>
            <a:pPr marL="365125" lvl="0" indent="-255588" eaLnBrk="0" fontAlgn="base" hangingPunct="0">
              <a:spcAft>
                <a:spcPct val="0"/>
              </a:spcAft>
              <a:buClr>
                <a:srgbClr val="A04DA3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                   -  zdravotní pomůcky</a:t>
            </a:r>
          </a:p>
        </p:txBody>
      </p:sp>
    </p:spTree>
    <p:extLst>
      <p:ext uri="{BB962C8B-B14F-4D97-AF65-F5344CB8AC3E}">
        <p14:creationId xmlns:p14="http://schemas.microsoft.com/office/powerpoint/2010/main" xmlns="" val="2914163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424456"/>
                </a:solidFill>
                <a:latin typeface="Algerian" pitchFamily="82" charset="0"/>
              </a:rPr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2300" lvl="0" indent="-514350" eaLnBrk="0" fontAlgn="base" hangingPunct="0">
              <a:spcAft>
                <a:spcPct val="0"/>
              </a:spcAft>
              <a:buClr>
                <a:srgbClr val="A04DA3"/>
              </a:buClr>
              <a:buFont typeface="Trebuchet MS" pitchFamily="34" charset="0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Kolik % platí zaměstnanec ze své mzdy na zdravotní pojištění?</a:t>
            </a:r>
          </a:p>
          <a:p>
            <a:pPr marL="622300" lvl="0" indent="-514350" eaLnBrk="0" fontAlgn="base" hangingPunct="0">
              <a:spcAft>
                <a:spcPct val="0"/>
              </a:spcAft>
              <a:buClr>
                <a:srgbClr val="A04DA3"/>
              </a:buClr>
              <a:buFont typeface="Trebuchet MS" pitchFamily="34" charset="0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Kdo je účastníkem zdravotního </a:t>
            </a:r>
            <a:r>
              <a:rPr lang="cs-CZ" dirty="0" smtClean="0">
                <a:solidFill>
                  <a:prstClr val="black"/>
                </a:solidFill>
              </a:rPr>
              <a:t>pojištění?</a:t>
            </a:r>
            <a:endParaRPr lang="cs-CZ" dirty="0">
              <a:solidFill>
                <a:prstClr val="black"/>
              </a:solidFill>
            </a:endParaRPr>
          </a:p>
          <a:p>
            <a:pPr marL="622300" lvl="0" indent="-514350" eaLnBrk="0" fontAlgn="base" hangingPunct="0">
              <a:spcAft>
                <a:spcPct val="0"/>
              </a:spcAft>
              <a:buClr>
                <a:srgbClr val="A04DA3"/>
              </a:buClr>
              <a:buFont typeface="Trebuchet MS" pitchFamily="34" charset="0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Co je účelem zdravotního </a:t>
            </a:r>
            <a:r>
              <a:rPr lang="cs-CZ" dirty="0" smtClean="0">
                <a:solidFill>
                  <a:prstClr val="black"/>
                </a:solidFill>
              </a:rPr>
              <a:t>pojištění?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16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9600" dirty="0">
                <a:solidFill>
                  <a:prstClr val="white"/>
                </a:solidFill>
                <a:latin typeface="Broadway" pitchFamily="82" charset="0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2697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16</TotalTime>
  <Words>179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Střední průmyslová škola a Střední odborná škola gastronomie a služeb, Most, příspěvková organizace</vt:lpstr>
      <vt:lpstr>ZDRAVOTNÍ  POJIŠTĚNÍ</vt:lpstr>
      <vt:lpstr>ZDRAVOTNÍ  POJIŠTĚNÍ</vt:lpstr>
      <vt:lpstr>ZDRAVOTNÍ  POJIŠTĚNÍ</vt:lpstr>
      <vt:lpstr>ZDRAVOTNÍ  POJIŠTĚNÍ</vt:lpstr>
      <vt:lpstr>OPAKOVÁNÍ:</vt:lpstr>
      <vt:lpstr>KONEC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průmyslová škola a Střední odborná škola gastronomie a služeb, Most, příspěvková organizace</dc:title>
  <dc:creator>Pepe</dc:creator>
  <cp:lastModifiedBy>Dum</cp:lastModifiedBy>
  <cp:revision>5</cp:revision>
  <dcterms:created xsi:type="dcterms:W3CDTF">2013-05-15T13:37:32Z</dcterms:created>
  <dcterms:modified xsi:type="dcterms:W3CDTF">2013-05-17T05:23:31Z</dcterms:modified>
</cp:coreProperties>
</file>