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20" y="-9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4EF5F0-BB2D-4528-8D78-7135779BCAD0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de-DE" noProof="0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de-DE" noProof="0" smtClean="0"/>
              <a:t>Textmasterformat bearbeiten</a:t>
            </a:r>
          </a:p>
          <a:p>
            <a:pPr lvl="1"/>
            <a:r>
              <a:rPr lang="de-DE" noProof="0" smtClean="0"/>
              <a:t>Zweite Ebene</a:t>
            </a:r>
          </a:p>
          <a:p>
            <a:pPr lvl="2"/>
            <a:r>
              <a:rPr lang="de-DE" noProof="0" smtClean="0"/>
              <a:t>Dritte Ebene</a:t>
            </a:r>
          </a:p>
          <a:p>
            <a:pPr lvl="3"/>
            <a:r>
              <a:rPr lang="de-DE" noProof="0" smtClean="0"/>
              <a:t>Vierte Ebene</a:t>
            </a:r>
          </a:p>
          <a:p>
            <a:pPr lvl="4"/>
            <a:r>
              <a:rPr lang="de-DE" noProof="0" smtClean="0"/>
              <a:t>Fünfte Ebene</a:t>
            </a:r>
            <a:endParaRPr lang="de-DE" noProof="0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56027FC-AF00-4EDD-8FDC-AA153FB354C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304155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1C028B3B-4789-401E-AFA9-F17B3AC85660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6743999-1443-4A92-B2E7-6A453E257589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de-DE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89AC3E5-D3A2-4137-8F19-7BD2037E5373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de-DE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5DB1BD9-BEFC-46DB-A9A9-9B95FCE27F70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de-DE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8FB8773-38AA-42F3-96E4-96C649F9B54A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de-DE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D5C3690-6E26-42CA-AAD3-F85CE73DCC50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de-DE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351A79F-B281-40EE-9907-2D3B5D318B83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de-DE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Folienbildplatzhalt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Notizenplatzhalt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Foliennummernplatzhalt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284F1B0-4B7B-4D44-922B-F9DEBF02ECA4}" type="slidenum">
              <a:rPr lang="de-DE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BCC5625-2E98-4B04-A1D9-82A398D7DF7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9D18B78-A6AB-44B2-B854-142CB722014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7B6FA-F11E-4712-A977-12C83041AD8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42380-DD4A-46BE-A959-53DA5D51C0D2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55F4C94-CB2E-4E00-AB60-19F8FC125EF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069F1B-737A-4475-8CA9-BF7A79CA0DC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CA64D-CB06-4720-8C55-AAFFB6EAFBB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59A67-9A14-4E54-B2AD-96828497037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AAE46-48E9-4B68-B9D1-9F1FDB44C01C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227FF-1541-4ED4-B5B9-44DD14263DB5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659D4-1E25-4533-9F99-9D588F65797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96A54-C87E-42B3-9599-3C80E7DDA91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309C3-F1D4-4B50-AC4A-23BE1E8752F1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C3C12-68FD-40E0-9F85-D1B6D44D5A7C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50C4F-AA7F-4365-BDC9-48E0047C5E4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AA4D4-D1BC-45E4-863A-377195D65207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5F51D3-4120-4836-86A3-E37F5631963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A7D9E52-7A73-4399-86AB-9342AB997764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C0419-2640-499D-BDA2-8EB712528736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B072F-E31A-4993-9225-2B784AA2E85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EFA2BA-57B9-43EE-82AE-EDD049254BD0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1D382A0-89E5-485B-B716-49E2DBE21FC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774339E-7D33-45B0-ADFC-5A44D86B112E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AF3AABD-4377-4640-8BD6-A680756B63D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VY_32_INOVACE_14_Párové souhlásky_04 Ď-Ť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4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cs-CZ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Ď </a:t>
            </a:r>
            <a:r>
              <a:rPr lang="cs-CZ" sz="36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-</a:t>
            </a:r>
            <a:r>
              <a:rPr lang="de-DE" sz="36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 </a:t>
            </a:r>
            <a:r>
              <a:rPr lang="cs-CZ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Ť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 -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11188" y="3644900"/>
            <a:ext cx="7345362" cy="2808288"/>
          </a:xfrm>
        </p:spPr>
        <p:txBody>
          <a:bodyPr/>
          <a:lstStyle/>
          <a:p>
            <a:pPr eaLnBrk="1" hangingPunct="1"/>
            <a:r>
              <a:rPr lang="cs-CZ" sz="2400" smtClean="0"/>
              <a:t>Seď, protože já také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Hoď, protože já také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Odleť, protože já také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Pusť to, protože já to také _________.</a:t>
            </a:r>
            <a:endParaRPr lang="de-DE" sz="2400" smtClean="0"/>
          </a:p>
          <a:p>
            <a:pPr eaLnBrk="1" hangingPunct="1"/>
            <a:r>
              <a:rPr lang="cs-CZ" sz="2400" smtClean="0"/>
              <a:t>Vrať to, protože já to také _________.</a:t>
            </a:r>
            <a:endParaRPr lang="de-DE" sz="2400" smtClean="0"/>
          </a:p>
          <a:p>
            <a:pPr eaLnBrk="1" hangingPunct="1"/>
            <a:r>
              <a:rPr lang="cs-CZ" sz="2400" smtClean="0"/>
              <a:t>Vzbuď se,</a:t>
            </a:r>
            <a:r>
              <a:rPr lang="de-DE" sz="2400" smtClean="0"/>
              <a:t> </a:t>
            </a:r>
            <a:r>
              <a:rPr lang="cs-CZ" sz="2400" smtClean="0"/>
              <a:t>protože já se také __________.  </a:t>
            </a:r>
            <a:endParaRPr lang="de-DE" sz="2400" smtClean="0"/>
          </a:p>
          <a:p>
            <a:pPr eaLnBrk="1" hangingPunct="1"/>
            <a:endParaRPr lang="de-DE" sz="2000" smtClean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ť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(loť)</a:t>
                      </a:r>
                      <a:endParaRPr kumimoji="0" lang="cs-CZ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ď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ička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Ď -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>
            <a:normAutofit fontScale="92500"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Ríša má děravou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pamě_</a:t>
            </a:r>
            <a:r>
              <a:rPr lang="cs-CZ" dirty="0"/>
              <a:t>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Hle_ </a:t>
            </a:r>
            <a:r>
              <a:rPr lang="cs-CZ" dirty="0"/>
              <a:t>si svých úkolů. Nová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lo_</a:t>
            </a:r>
            <a:r>
              <a:rPr lang="cs-CZ" dirty="0"/>
              <a:t> byla spuštěna na vodu. Rybář spravuje děravou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sí_</a:t>
            </a:r>
            <a:r>
              <a:rPr lang="cs-CZ" dirty="0"/>
              <a:t>. Na hřišti uviděl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Lu_ka</a:t>
            </a:r>
            <a:r>
              <a:rPr lang="cs-CZ" dirty="0" smtClean="0"/>
              <a:t>.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Vra_</a:t>
            </a:r>
            <a:r>
              <a:rPr lang="cs-CZ" dirty="0"/>
              <a:t> se včas. Při dešti natekla plná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ká_</a:t>
            </a:r>
            <a:r>
              <a:rPr lang="cs-CZ" dirty="0"/>
              <a:t> vody. Neznám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odpově_</a:t>
            </a:r>
            <a:r>
              <a:rPr lang="cs-CZ" dirty="0"/>
              <a:t> na tuto otázku.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La_ka</a:t>
            </a:r>
            <a:r>
              <a:rPr lang="cs-CZ" dirty="0"/>
              <a:t> je moje kamarádka. Sahara je velká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pouš_</a:t>
            </a:r>
            <a:r>
              <a:rPr lang="cs-CZ" dirty="0"/>
              <a:t> v Africe.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Nehla_</a:t>
            </a:r>
            <a:r>
              <a:rPr lang="cs-CZ" dirty="0"/>
              <a:t> cizího psa. 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Je_</a:t>
            </a:r>
            <a:r>
              <a:rPr lang="cs-CZ" dirty="0"/>
              <a:t>  podle předpisů.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Neztra_</a:t>
            </a:r>
            <a:r>
              <a:rPr lang="cs-CZ" dirty="0"/>
              <a:t> ten nový svetr.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Přij_</a:t>
            </a:r>
            <a:r>
              <a:rPr lang="cs-CZ" dirty="0"/>
              <a:t> si k nám hrát. Právě padá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déš_</a:t>
            </a:r>
            <a:r>
              <a:rPr lang="cs-CZ" dirty="0"/>
              <a:t> se sněhem.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Mě_</a:t>
            </a:r>
            <a:r>
              <a:rPr lang="cs-CZ" dirty="0"/>
              <a:t> je kov.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Rtu_</a:t>
            </a:r>
            <a:r>
              <a:rPr lang="cs-CZ" dirty="0"/>
              <a:t> je jedovatá. Viděli jsme na řece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labu_</a:t>
            </a:r>
            <a:r>
              <a:rPr lang="cs-CZ" dirty="0"/>
              <a:t>. Tvoje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odpově_</a:t>
            </a:r>
            <a:r>
              <a:rPr lang="cs-CZ" dirty="0"/>
              <a:t> byla správná.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Lo_</a:t>
            </a:r>
            <a:r>
              <a:rPr lang="cs-CZ" dirty="0"/>
              <a:t> má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pří_</a:t>
            </a:r>
            <a:r>
              <a:rPr lang="cs-CZ" dirty="0"/>
              <a:t> i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zá_</a:t>
            </a:r>
            <a:r>
              <a:rPr lang="cs-CZ" dirty="0"/>
              <a:t>. Přitloukl 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la_ku</a:t>
            </a:r>
            <a:r>
              <a:rPr lang="cs-CZ" dirty="0"/>
              <a:t> hřebíkem.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 Ď -</a:t>
            </a:r>
            <a:r>
              <a:rPr lang="de-DE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endParaRPr lang="de-DE" sz="4400" dirty="0"/>
          </a:p>
        </p:txBody>
      </p:sp>
      <p:pic>
        <p:nvPicPr>
          <p:cNvPr id="12" name="Picture 3" descr="C:\Users\P\AppData\Local\Microsoft\Windows\Temporary Internet Files\Content.IE5\TA0XJ37M\MC900361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709" y="4026239"/>
            <a:ext cx="1355127" cy="1528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Firewall"/>
          <p:cNvSpPr>
            <a:spLocks noEditPoints="1" noChangeArrowheads="1"/>
          </p:cNvSpPr>
          <p:nvPr/>
        </p:nvSpPr>
        <p:spPr bwMode="auto">
          <a:xfrm>
            <a:off x="785019" y="2236779"/>
            <a:ext cx="1809750" cy="9048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de-DE"/>
          </a:p>
        </p:txBody>
      </p:sp>
      <p:pic>
        <p:nvPicPr>
          <p:cNvPr id="14" name="Picture 9" descr="C:\Users\P\AppData\Local\Microsoft\Windows\Temporary Internet Files\Content.IE5\4DCRSM5V\MC9003615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333" y="1930398"/>
            <a:ext cx="1450084" cy="1517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\AppData\Local\Microsoft\Windows\Temporary Internet Files\Content.IE5\G086XK3C\MC9000304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26239"/>
            <a:ext cx="1933683" cy="133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VELEO4L9\MC9003208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396" y="3933056"/>
            <a:ext cx="1813255" cy="151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VELEO4L9\MP90040276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386" y="2226371"/>
            <a:ext cx="1806704" cy="120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56084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B – P, D</a:t>
            </a: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– </a:t>
            </a:r>
            <a:r>
              <a:rPr lang="de-DE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T, </a:t>
            </a: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 –</a:t>
            </a:r>
            <a:r>
              <a:rPr lang="de-DE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m</a:t>
            </a:r>
            <a:r>
              <a:rPr lang="cs-CZ" sz="2800" dirty="0" smtClean="0"/>
              <a:t>alé praví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ko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studený skle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velký </a:t>
            </a:r>
            <a:r>
              <a:rPr lang="cs-CZ" sz="2800" dirty="0"/>
              <a:t>ry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ník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d</a:t>
            </a:r>
            <a:r>
              <a:rPr lang="cs-CZ" sz="2800" dirty="0" smtClean="0"/>
              <a:t>obr</a:t>
            </a:r>
            <a:r>
              <a:rPr lang="de-DE" sz="2800" dirty="0"/>
              <a:t>ý</a:t>
            </a:r>
            <a:r>
              <a:rPr lang="cs-CZ" sz="2800" dirty="0" smtClean="0"/>
              <a:t> ze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ník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nová 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nička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Bě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a Davi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l</a:t>
            </a:r>
            <a:r>
              <a:rPr lang="cs-CZ" sz="2800" dirty="0" smtClean="0"/>
              <a:t>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ní šrou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dobrá </a:t>
            </a:r>
            <a:r>
              <a:rPr lang="cs-CZ" sz="2800" dirty="0"/>
              <a:t>pamě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	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nebu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pyšný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o</a:t>
            </a:r>
            <a:r>
              <a:rPr lang="cs-CZ" sz="2800" dirty="0" smtClean="0"/>
              <a:t>prav po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pa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smtClean="0"/>
              <a:t>přije</a:t>
            </a:r>
            <a:r>
              <a:rPr lang="de-DE" sz="2400" b="1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</a:t>
            </a:r>
            <a:r>
              <a:rPr lang="cs-CZ" sz="2800" dirty="0"/>
              <a:t>na </a:t>
            </a:r>
            <a:r>
              <a:rPr lang="cs-CZ" sz="2800" dirty="0" smtClean="0"/>
              <a:t>kole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vyho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to do </a:t>
            </a:r>
            <a:r>
              <a:rPr lang="cs-CZ" sz="2800" dirty="0" smtClean="0"/>
              <a:t>koš</a:t>
            </a:r>
            <a:r>
              <a:rPr lang="de-DE" sz="2800" dirty="0" smtClean="0"/>
              <a:t>e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 smtClean="0"/>
              <a:t>s</a:t>
            </a:r>
            <a:r>
              <a:rPr lang="cs-CZ" sz="2800" dirty="0" smtClean="0"/>
              <a:t>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v </a:t>
            </a:r>
            <a:r>
              <a:rPr lang="cs-CZ" sz="2800" dirty="0" smtClean="0"/>
              <a:t>moři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ní čas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chlé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s máslem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p</a:t>
            </a:r>
            <a:r>
              <a:rPr lang="cs-CZ" sz="2800" dirty="0" smtClean="0"/>
              <a:t>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prstů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ukli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nepořádek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malé </a:t>
            </a:r>
            <a:r>
              <a:rPr lang="cs-CZ" sz="2800" dirty="0"/>
              <a:t>sí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ko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/>
              <a:t>h</a:t>
            </a:r>
            <a:r>
              <a:rPr lang="cs-CZ" sz="2800" dirty="0" smtClean="0"/>
              <a:t>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na </a:t>
            </a:r>
            <a:r>
              <a:rPr lang="cs-CZ" sz="2800" dirty="0" smtClean="0"/>
              <a:t>hřbitově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králičí </a:t>
            </a:r>
            <a:r>
              <a:rPr lang="cs-CZ" sz="2800" dirty="0"/>
              <a:t>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ka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488832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B – P, D</a:t>
            </a:r>
            <a:r>
              <a:rPr lang="cs-CZ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– </a:t>
            </a:r>
            <a:r>
              <a:rPr lang="de-DE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T,</a:t>
            </a:r>
            <a:r>
              <a:rPr lang="de-DE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 </a:t>
            </a:r>
            <a:r>
              <a:rPr lang="cs-CZ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–</a:t>
            </a:r>
            <a:r>
              <a:rPr lang="de-DE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endParaRPr lang="de-DE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 numCol="2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pláš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do deště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p</a:t>
            </a:r>
            <a:r>
              <a:rPr lang="cs-CZ" dirty="0" smtClean="0"/>
              <a:t>as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de-DE" dirty="0" smtClean="0"/>
              <a:t> </a:t>
            </a:r>
            <a:r>
              <a:rPr lang="cs-CZ" dirty="0" smtClean="0"/>
              <a:t>na </a:t>
            </a:r>
            <a:r>
              <a:rPr lang="cs-CZ" dirty="0"/>
              <a:t>myši	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postavená ze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probu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se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p</a:t>
            </a:r>
            <a:r>
              <a:rPr lang="cs-CZ" dirty="0" smtClean="0"/>
              <a:t>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 </a:t>
            </a:r>
            <a:r>
              <a:rPr lang="cs-CZ" dirty="0" smtClean="0"/>
              <a:t>stolem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dědečkův ze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odpově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na otázku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d</a:t>
            </a:r>
            <a:r>
              <a:rPr lang="cs-CZ" dirty="0" smtClean="0"/>
              <a:t>obrý nápa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zdravý chru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spou</a:t>
            </a:r>
            <a:r>
              <a:rPr lang="cs-CZ" dirty="0"/>
              <a:t>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 </a:t>
            </a:r>
            <a:r>
              <a:rPr lang="cs-CZ" dirty="0"/>
              <a:t>na pušce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p</a:t>
            </a:r>
            <a:r>
              <a:rPr lang="cs-CZ" dirty="0" smtClean="0"/>
              <a:t>rojíž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</a:t>
            </a:r>
            <a:r>
              <a:rPr lang="cs-CZ" dirty="0"/>
              <a:t>po </a:t>
            </a:r>
            <a:r>
              <a:rPr lang="cs-CZ" dirty="0" smtClean="0"/>
              <a:t>řece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volejbalová sí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hle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si svého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z</a:t>
            </a:r>
            <a:r>
              <a:rPr lang="cs-CZ" dirty="0" smtClean="0"/>
              <a:t>ápa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slunce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rychle zatru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zame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to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b</a:t>
            </a:r>
            <a:r>
              <a:rPr lang="cs-CZ" dirty="0" smtClean="0"/>
              <a:t>ílá </a:t>
            </a:r>
            <a:r>
              <a:rPr lang="cs-CZ" dirty="0"/>
              <a:t>ni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	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posvi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mi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petrželová </a:t>
            </a:r>
            <a:r>
              <a:rPr lang="cs-CZ" dirty="0"/>
              <a:t>na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dirty="0"/>
              <a:t>t</a:t>
            </a:r>
            <a:r>
              <a:rPr lang="cs-CZ" dirty="0" smtClean="0"/>
              <a:t>ajný sli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broskvový kompo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na košili</a:t>
            </a:r>
            <a:endParaRPr lang="de-DE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Použitá </a:t>
            </a:r>
            <a:r>
              <a:rPr lang="cs-CZ" sz="4000" dirty="0" smtClean="0"/>
              <a:t>literatura</a:t>
            </a:r>
            <a:endParaRPr lang="de-DE" dirty="0"/>
          </a:p>
        </p:txBody>
      </p:sp>
      <p:sp>
        <p:nvSpPr>
          <p:cNvPr id="30721" name="Rectangle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Pracovní sešit z českého jazyka pro 2.ročník základní školy,  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školy,2.díl. Studio 1+1  2000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2.třídu.  Pierot, spol. s.r  o.</a:t>
            </a:r>
          </a:p>
          <a:p>
            <a:pPr eaLnBrk="1" hangingPunct="1">
              <a:lnSpc>
                <a:spcPct val="80000"/>
              </a:lnSpc>
            </a:pPr>
            <a:r>
              <a:rPr lang="cs-CZ" sz="2200" dirty="0" smtClean="0"/>
              <a:t>PhDr.E. Hájková,CSc.,PaedDr. S. Pišlová, H. Vildová: Český jazyk pro 2. ročník základní školy pracovní sešit.  JINAN 1998</a:t>
            </a:r>
          </a:p>
          <a:p>
            <a:pPr eaLnBrk="1" hangingPunct="1"/>
            <a:r>
              <a:rPr lang="de-DE" sz="2400" dirty="0" err="1"/>
              <a:t>Obrázky</a:t>
            </a:r>
            <a:r>
              <a:rPr lang="de-DE" sz="2400" dirty="0"/>
              <a:t>: http://office.microsoft.com/cs-cz/images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272</Words>
  <Application>Microsoft Office PowerPoint</Application>
  <PresentationFormat>Bildschirmpräsentation (4:3)</PresentationFormat>
  <Paragraphs>94</Paragraphs>
  <Slides>9</Slides>
  <Notes>8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4</vt:lpstr>
      <vt:lpstr>Pravopis těchto slov zdůvodňujeme pomocí jiného tvaru slova nebo slovem příbuzným.</vt:lpstr>
      <vt:lpstr>Ď - Ť</vt:lpstr>
      <vt:lpstr>Zdůvodni psaní Ď - Ť</vt:lpstr>
      <vt:lpstr>Zdůvodni psaní Ď - Ť</vt:lpstr>
      <vt:lpstr>Zdůvodni psaní  B – P, D – T, Ď – Ť</vt:lpstr>
      <vt:lpstr>Zdůvodni psaní  B – P, D – T, Ď – Ť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Párové_souhlásky_4</dc:title>
  <dc:creator>Alena Stanikova</dc:creator>
  <cp:lastModifiedBy>P</cp:lastModifiedBy>
  <cp:revision>65</cp:revision>
  <dcterms:created xsi:type="dcterms:W3CDTF">2011-11-08T11:46:51Z</dcterms:created>
  <dcterms:modified xsi:type="dcterms:W3CDTF">2013-05-14T19:10:02Z</dcterms:modified>
</cp:coreProperties>
</file>