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66"/>
    <a:srgbClr val="008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0064617-DA70-4698-9007-B2C80AE54824}" type="datetimeFigureOut">
              <a:rPr lang="cs-CZ" smtClean="0"/>
              <a:pPr/>
              <a:t>18.3.2012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399544B-3755-4D8A-B90C-6753740ADB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996952"/>
            <a:ext cx="6480048" cy="2952328"/>
          </a:xfrm>
        </p:spPr>
        <p:txBody>
          <a:bodyPr>
            <a:noAutofit/>
          </a:bodyPr>
          <a:lstStyle/>
          <a:p>
            <a:pPr algn="l"/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 školy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: ZŠ štětí, Ostrovní 300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Autor: 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Lenka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Pizúrová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 materiálu</a:t>
            </a:r>
            <a:r>
              <a:rPr lang="cs-CZ" sz="1600" kern="0" smtClean="0">
                <a:solidFill>
                  <a:srgbClr val="99FF66"/>
                </a:solidFill>
                <a:effectLst/>
                <a:latin typeface="+mn-lt"/>
              </a:rPr>
              <a:t>: </a:t>
            </a:r>
            <a:r>
              <a:rPr lang="cs-CZ" sz="1600" b="0" kern="0" smtClean="0">
                <a:solidFill>
                  <a:srgbClr val="99FF66"/>
                </a:solidFill>
                <a:effectLst/>
                <a:latin typeface="+mn-lt"/>
              </a:rPr>
              <a:t>VY_32_INOVACE_AJ.8.04_will_for_future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Název: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will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for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future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Vzdělávací oblast: Jazyk a jazyková komunikace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Vzdělávací obor: Cizí jazyk – anglický jazyk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Téma:  vyjádření budoucnosti pomocí </a:t>
            </a:r>
            <a:r>
              <a:rPr lang="cs-CZ" sz="1600" b="0" kern="0" dirty="0" err="1" smtClean="0">
                <a:solidFill>
                  <a:srgbClr val="99FF66"/>
                </a:solidFill>
                <a:effectLst/>
                <a:latin typeface="+mn-lt"/>
              </a:rPr>
              <a:t>will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/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Ročník: 8.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Školní rok: 2011/2012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Datum: 23. 11. 2011</a:t>
            </a:r>
            <a:b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</a:br>
            <a:r>
              <a:rPr lang="cs-CZ" sz="1600" kern="0" dirty="0" smtClean="0">
                <a:solidFill>
                  <a:srgbClr val="99FF66"/>
                </a:solidFill>
                <a:effectLst/>
                <a:latin typeface="+mn-lt"/>
              </a:rPr>
              <a:t>Číslo operačního programu</a:t>
            </a:r>
            <a:r>
              <a:rPr lang="cs-CZ" sz="1600" b="0" kern="0" dirty="0" smtClean="0">
                <a:solidFill>
                  <a:srgbClr val="99FF66"/>
                </a:solidFill>
                <a:effectLst/>
                <a:latin typeface="+mn-lt"/>
              </a:rPr>
              <a:t>: CZ.1.07/1.4.00/21.1693</a:t>
            </a:r>
            <a:endParaRPr lang="cs-CZ" sz="1600" kern="0" dirty="0">
              <a:solidFill>
                <a:srgbClr val="99FF66"/>
              </a:solidFill>
              <a:effectLst/>
              <a:latin typeface="+mn-lt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0"/>
            <a:ext cx="6480048" cy="2420888"/>
          </a:xfrm>
        </p:spPr>
        <p:txBody>
          <a:bodyPr>
            <a:normAutofit fontScale="85000" lnSpcReduction="20000"/>
          </a:bodyPr>
          <a:lstStyle/>
          <a:p>
            <a:pPr algn="ctr"/>
            <a:endParaRPr lang="cs-CZ" sz="3600" b="1" dirty="0" smtClean="0"/>
          </a:p>
          <a:p>
            <a:pPr algn="ctr"/>
            <a:endParaRPr lang="cs-CZ" sz="3600" b="1" dirty="0" smtClean="0"/>
          </a:p>
          <a:p>
            <a:pPr algn="ctr"/>
            <a:r>
              <a:rPr lang="cs-CZ" sz="3600" b="1" dirty="0" smtClean="0"/>
              <a:t>WILL FOR FUTURE</a:t>
            </a:r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Anotace: Materiál je určen pro žáky 8. ročníku a slouží k výkladu a základnímu procvičení tvorby budoucího času pomocí pomocného slovesa „</a:t>
            </a:r>
            <a:r>
              <a:rPr lang="cs-CZ" b="1" dirty="0" err="1" smtClean="0"/>
              <a:t>will</a:t>
            </a:r>
            <a:r>
              <a:rPr lang="cs-CZ" b="1" dirty="0" smtClean="0"/>
              <a:t>“.</a:t>
            </a:r>
          </a:p>
          <a:p>
            <a:pPr algn="ctr"/>
            <a:endParaRPr lang="cs-CZ" sz="3600" b="1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AFFIRMATIVE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3657600" cy="5733256"/>
          </a:xfrm>
        </p:spPr>
        <p:txBody>
          <a:bodyPr>
            <a:normAutofit/>
          </a:bodyPr>
          <a:lstStyle/>
          <a:p>
            <a:r>
              <a:rPr lang="cs-CZ" dirty="0" smtClean="0"/>
              <a:t>I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dirty="0" smtClean="0"/>
              <a:t> play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dirty="0" smtClean="0"/>
              <a:t> play</a:t>
            </a:r>
          </a:p>
          <a:p>
            <a:endParaRPr lang="cs-CZ" dirty="0" smtClean="0"/>
          </a:p>
          <a:p>
            <a:r>
              <a:rPr lang="cs-CZ" dirty="0" smtClean="0"/>
              <a:t>He, </a:t>
            </a:r>
            <a:r>
              <a:rPr lang="cs-CZ" dirty="0" err="1" smtClean="0"/>
              <a:t>she</a:t>
            </a:r>
            <a:r>
              <a:rPr lang="cs-CZ" dirty="0" smtClean="0"/>
              <a:t>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err="1" smtClean="0">
                <a:solidFill>
                  <a:srgbClr val="99FF66"/>
                </a:solidFill>
              </a:rPr>
              <a:t>Short</a:t>
            </a:r>
            <a:r>
              <a:rPr lang="cs-CZ" b="1" u="sng" dirty="0" smtClean="0">
                <a:solidFill>
                  <a:srgbClr val="99FF66"/>
                </a:solidFill>
              </a:rPr>
              <a:t> </a:t>
            </a:r>
            <a:r>
              <a:rPr lang="cs-CZ" b="1" u="sng" dirty="0" err="1" smtClean="0">
                <a:solidFill>
                  <a:srgbClr val="99FF66"/>
                </a:solidFill>
              </a:rPr>
              <a:t>forms</a:t>
            </a:r>
            <a:r>
              <a:rPr lang="cs-CZ" b="1" u="sng" dirty="0" smtClean="0">
                <a:solidFill>
                  <a:srgbClr val="99FF66"/>
                </a:solidFill>
              </a:rPr>
              <a:t>: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I´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You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smtClean="0"/>
              <a:t>He´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196752"/>
            <a:ext cx="3657600" cy="5661248"/>
          </a:xfrm>
        </p:spPr>
        <p:txBody>
          <a:bodyPr>
            <a:normAutofit/>
          </a:bodyPr>
          <a:lstStyle/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endParaRPr lang="cs-CZ" dirty="0" smtClean="0"/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endParaRPr lang="cs-CZ" dirty="0" smtClean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will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dirty="0" smtClean="0"/>
              <a:t>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u="sng" dirty="0" err="1" smtClean="0">
                <a:solidFill>
                  <a:srgbClr val="99FF66"/>
                </a:solidFill>
              </a:rPr>
              <a:t>Short</a:t>
            </a:r>
            <a:r>
              <a:rPr lang="cs-CZ" b="1" u="sng" dirty="0" smtClean="0">
                <a:solidFill>
                  <a:srgbClr val="99FF66"/>
                </a:solidFill>
              </a:rPr>
              <a:t> </a:t>
            </a:r>
            <a:r>
              <a:rPr lang="cs-CZ" b="1" u="sng" dirty="0" err="1" smtClean="0">
                <a:solidFill>
                  <a:srgbClr val="99FF66"/>
                </a:solidFill>
              </a:rPr>
              <a:t>forms</a:t>
            </a:r>
            <a:r>
              <a:rPr lang="cs-CZ" b="1" u="sng" dirty="0" smtClean="0">
                <a:solidFill>
                  <a:srgbClr val="99FF66"/>
                </a:solidFill>
              </a:rPr>
              <a:t>: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We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You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lnSpc>
                <a:spcPct val="160000"/>
              </a:lnSpc>
              <a:buNone/>
            </a:pPr>
            <a:r>
              <a:rPr lang="cs-CZ" dirty="0" err="1" smtClean="0"/>
              <a:t>They</a:t>
            </a:r>
            <a:r>
              <a:rPr lang="cs-CZ" dirty="0" smtClean="0"/>
              <a:t>´</a:t>
            </a:r>
            <a:r>
              <a:rPr lang="cs-CZ" dirty="0" err="1" smtClean="0"/>
              <a:t>ll</a:t>
            </a:r>
            <a:r>
              <a:rPr lang="cs-CZ" dirty="0" smtClean="0"/>
              <a:t> play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QUESTION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54202" y="1412776"/>
            <a:ext cx="12154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b="1" dirty="0" smtClean="0">
                <a:solidFill>
                  <a:srgbClr val="99FF66"/>
                </a:solidFill>
              </a:rPr>
              <a:t> I 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47664" y="1412776"/>
            <a:ext cx="9444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play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3760" y="2117598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b="1" dirty="0" smtClean="0">
                <a:solidFill>
                  <a:srgbClr val="99FF66"/>
                </a:solidFill>
              </a:rPr>
              <a:t> </a:t>
            </a:r>
            <a:r>
              <a:rPr lang="cs-CZ" sz="2800" b="1" dirty="0" err="1" smtClean="0">
                <a:solidFill>
                  <a:srgbClr val="99FF66"/>
                </a:solidFill>
              </a:rPr>
              <a:t>You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721" y="211759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33760" y="2804142"/>
            <a:ext cx="24754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dirty="0" smtClean="0"/>
              <a:t> he</a:t>
            </a:r>
            <a:r>
              <a:rPr lang="cs-CZ" sz="2800" dirty="0" smtClean="0"/>
              <a:t>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987824" y="278092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97053" y="1484784"/>
            <a:ext cx="13966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b="1" dirty="0" smtClean="0">
                <a:solidFill>
                  <a:srgbClr val="99FF66"/>
                </a:solidFill>
              </a:rPr>
              <a:t> </a:t>
            </a:r>
            <a:r>
              <a:rPr lang="cs-CZ" sz="2800" b="1" dirty="0" err="1">
                <a:solidFill>
                  <a:srgbClr val="99FF66"/>
                </a:solidFill>
              </a:rPr>
              <a:t>w</a:t>
            </a:r>
            <a:r>
              <a:rPr lang="cs-CZ" sz="2800" b="1" dirty="0" err="1" smtClean="0">
                <a:solidFill>
                  <a:srgbClr val="99FF66"/>
                </a:solidFill>
              </a:rPr>
              <a:t>e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49017" y="148478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97053" y="2132856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b="1" dirty="0" smtClean="0">
                <a:solidFill>
                  <a:srgbClr val="99FF66"/>
                </a:solidFill>
              </a:rPr>
              <a:t> </a:t>
            </a:r>
            <a:r>
              <a:rPr lang="cs-CZ" sz="2800" b="1" dirty="0" err="1" smtClean="0">
                <a:solidFill>
                  <a:srgbClr val="99FF66"/>
                </a:solidFill>
              </a:rPr>
              <a:t>You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132856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849219" y="2804142"/>
            <a:ext cx="16578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99FF66"/>
                </a:solidFill>
              </a:rPr>
              <a:t>Will</a:t>
            </a:r>
            <a:r>
              <a:rPr lang="cs-CZ" sz="2800" b="1" dirty="0" smtClean="0">
                <a:solidFill>
                  <a:srgbClr val="99FF66"/>
                </a:solidFill>
              </a:rPr>
              <a:t> </a:t>
            </a:r>
            <a:r>
              <a:rPr lang="cs-CZ" sz="2800" b="1" dirty="0" err="1" smtClean="0">
                <a:solidFill>
                  <a:srgbClr val="99FF66"/>
                </a:solidFill>
              </a:rPr>
              <a:t>they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07109" y="278092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812360" y="1916832"/>
            <a:ext cx="81144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99FF66"/>
                </a:solidFill>
              </a:rPr>
              <a:t>?</a:t>
            </a:r>
            <a:endParaRPr lang="cs-CZ" sz="8000" b="1" dirty="0">
              <a:solidFill>
                <a:srgbClr val="99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.0037 L -0.02552 0.02636 C -0.03073 0.03121 -0.03854 0.03515 -0.04705 0.03515 C -0.05625 0.03515 -0.06389 0.03121 -0.0691 0.02636 L -0.09427 0.0037 " pathEditMode="relative" rAng="0" ptsTypes="FffFF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00" y="1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0.00393 L -0.04115 0.03445 C -0.04966 0.04093 -0.06233 0.04578 -0.0757 0.04578 C -0.0908 0.04578 -0.10295 0.04093 -0.11164 0.03445 L -0.15191 0.00393 " pathEditMode="relative" rAng="0" ptsTypes="FffFF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5.20231E-7 L -0.03871 0.03098 C -0.0467 0.03792 -0.05885 0.04208 -0.07153 0.04208 C -0.08576 0.04208 -0.09739 0.03792 -0.10538 0.03098 L -0.14392 -5.20231E-7 " pathEditMode="relative" rAng="0" ptsTypes="FffFF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200" y="2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0393 L -0.04115 0.03145 C -0.04948 0.03769 -0.06233 0.04185 -0.0757 0.04185 C -0.0908 0.04185 -0.10295 0.03769 -0.11129 0.03145 L -0.15191 0.00393 " pathEditMode="relative" rAng="0" ptsTypes="FffFF">
                                      <p:cBhvr>
                                        <p:cTn id="1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00" y="1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0.00393 L -0.04514 0.05017 C -0.05451 0.06057 -0.06857 0.06682 -0.08333 0.06682 C -0.1 0.06682 -0.11336 0.06057 -0.12274 0.05017 L -0.16753 0.00393 " pathEditMode="relative" rAng="0" ptsTypes="FffFF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400" y="3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6" grpId="0"/>
      <p:bldP spid="19" grpId="0"/>
      <p:bldP spid="21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NEGATIVE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700808"/>
            <a:ext cx="8835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I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1700808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35696" y="170080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2348880"/>
            <a:ext cx="1390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680" y="2348880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2348880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2924944"/>
            <a:ext cx="24016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He, </a:t>
            </a:r>
            <a:r>
              <a:rPr lang="cs-CZ" sz="2800" dirty="0" err="1" smtClean="0"/>
              <a:t>she</a:t>
            </a:r>
            <a:r>
              <a:rPr lang="cs-CZ" sz="2800" dirty="0" smtClean="0"/>
              <a:t>, </a:t>
            </a:r>
            <a:r>
              <a:rPr lang="cs-CZ" sz="2800" dirty="0" err="1" smtClean="0"/>
              <a:t>it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99792" y="2924944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292494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48064" y="1700808"/>
            <a:ext cx="1316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2200" y="1700808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170080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276872"/>
            <a:ext cx="1390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44208" y="2276872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2276872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2924944"/>
            <a:ext cx="15840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They</a:t>
            </a:r>
            <a:r>
              <a:rPr lang="cs-CZ" sz="2800" dirty="0" smtClean="0"/>
              <a:t> </a:t>
            </a:r>
            <a:r>
              <a:rPr lang="cs-CZ" sz="2800" dirty="0" err="1" smtClean="0"/>
              <a:t>will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88224" y="2924944"/>
            <a:ext cx="7441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99FF66"/>
                </a:solidFill>
              </a:rPr>
              <a:t>not</a:t>
            </a:r>
            <a:endParaRPr lang="cs-CZ" sz="2800" b="1" dirty="0">
              <a:solidFill>
                <a:srgbClr val="99FF66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2924944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play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7544" y="5013176"/>
            <a:ext cx="5254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99FF66"/>
                </a:solidFill>
              </a:rPr>
              <a:t>Short</a:t>
            </a:r>
            <a:r>
              <a:rPr lang="cs-CZ" sz="3200" b="1" dirty="0" smtClean="0">
                <a:solidFill>
                  <a:srgbClr val="99FF66"/>
                </a:solidFill>
              </a:rPr>
              <a:t> </a:t>
            </a:r>
            <a:r>
              <a:rPr lang="cs-CZ" sz="3200" b="1" dirty="0" err="1" smtClean="0">
                <a:solidFill>
                  <a:srgbClr val="99FF66"/>
                </a:solidFill>
              </a:rPr>
              <a:t>form</a:t>
            </a:r>
            <a:r>
              <a:rPr lang="cs-CZ" sz="3200" b="1" dirty="0" smtClean="0">
                <a:solidFill>
                  <a:srgbClr val="99FF66"/>
                </a:solidFill>
              </a:rPr>
              <a:t>: </a:t>
            </a:r>
            <a:r>
              <a:rPr lang="cs-CZ" sz="3200" dirty="0" err="1" smtClean="0">
                <a:solidFill>
                  <a:srgbClr val="99FF66"/>
                </a:solidFill>
              </a:rPr>
              <a:t>will</a:t>
            </a:r>
            <a:r>
              <a:rPr lang="cs-CZ" sz="3200" dirty="0" smtClean="0">
                <a:solidFill>
                  <a:srgbClr val="99FF66"/>
                </a:solidFill>
              </a:rPr>
              <a:t> not = </a:t>
            </a:r>
            <a:r>
              <a:rPr lang="cs-CZ" sz="3200" dirty="0" err="1" smtClean="0">
                <a:solidFill>
                  <a:srgbClr val="99FF66"/>
                </a:solidFill>
              </a:rPr>
              <a:t>won</a:t>
            </a:r>
            <a:r>
              <a:rPr lang="cs-CZ" sz="3200" dirty="0" smtClean="0">
                <a:solidFill>
                  <a:srgbClr val="99FF66"/>
                </a:solidFill>
              </a:rPr>
              <a:t>´t</a:t>
            </a:r>
            <a:endParaRPr lang="cs-CZ" sz="3200" b="1" dirty="0">
              <a:solidFill>
                <a:srgbClr val="99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4" grpId="0"/>
      <p:bldP spid="20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354162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LET´S PRACTICE</a:t>
            </a:r>
            <a:br>
              <a:rPr lang="cs-CZ" b="1" dirty="0" smtClean="0">
                <a:solidFill>
                  <a:srgbClr val="99FF66"/>
                </a:solidFill>
              </a:rPr>
            </a:br>
            <a:r>
              <a:rPr lang="cs-CZ" sz="2700" b="1" dirty="0" err="1" smtClean="0">
                <a:solidFill>
                  <a:srgbClr val="99FF66"/>
                </a:solidFill>
              </a:rPr>
              <a:t>Make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sentences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with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will</a:t>
            </a:r>
            <a:r>
              <a:rPr lang="cs-CZ" sz="2700" b="1" dirty="0" smtClean="0">
                <a:solidFill>
                  <a:srgbClr val="99FF66"/>
                </a:solidFill>
              </a:rPr>
              <a:t>, </a:t>
            </a:r>
            <a:r>
              <a:rPr lang="cs-CZ" sz="2700" b="1" dirty="0" err="1" smtClean="0">
                <a:solidFill>
                  <a:srgbClr val="99FF66"/>
                </a:solidFill>
              </a:rPr>
              <a:t>then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make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questions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and</a:t>
            </a:r>
            <a:r>
              <a:rPr lang="cs-CZ" sz="2700" b="1" dirty="0" smtClean="0">
                <a:solidFill>
                  <a:srgbClr val="99FF66"/>
                </a:solidFill>
              </a:rPr>
              <a:t> </a:t>
            </a:r>
            <a:r>
              <a:rPr lang="cs-CZ" sz="2700" b="1" dirty="0" err="1" smtClean="0">
                <a:solidFill>
                  <a:srgbClr val="99FF66"/>
                </a:solidFill>
              </a:rPr>
              <a:t>negatives</a:t>
            </a:r>
            <a:r>
              <a:rPr lang="cs-CZ" sz="2700" b="1" dirty="0" smtClean="0">
                <a:solidFill>
                  <a:srgbClr val="99FF66"/>
                </a:solidFill>
              </a:rPr>
              <a:t>.</a:t>
            </a:r>
            <a:endParaRPr lang="cs-CZ" sz="2700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52578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 smtClean="0"/>
              <a:t>I go to New York.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 help you.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He</a:t>
            </a:r>
            <a:r>
              <a:rPr lang="en-GB" dirty="0" smtClean="0"/>
              <a:t> carry the bag for you.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 hotel has 100 rooms.</a:t>
            </a:r>
            <a:endParaRPr lang="cs-CZ" dirty="0" smtClean="0"/>
          </a:p>
          <a:p>
            <a:pPr>
              <a:lnSpc>
                <a:spcPct val="150000"/>
              </a:lnSpc>
            </a:pPr>
            <a:r>
              <a:rPr lang="en-GB" dirty="0" smtClean="0"/>
              <a:t>My sister is happy.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They cook dinner this Friday.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They build a new bridge in the town.</a:t>
            </a:r>
          </a:p>
          <a:p>
            <a:pPr>
              <a:lnSpc>
                <a:spcPct val="150000"/>
              </a:lnSpc>
              <a:buNone/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en-GB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260648"/>
            <a:ext cx="7467600" cy="1143000"/>
          </a:xfrm>
        </p:spPr>
        <p:txBody>
          <a:bodyPr/>
          <a:lstStyle/>
          <a:p>
            <a:pPr algn="ctr"/>
            <a:r>
              <a:rPr lang="cs-CZ" b="1" dirty="0" err="1" smtClean="0">
                <a:solidFill>
                  <a:srgbClr val="99FF66"/>
                </a:solidFill>
              </a:rPr>
              <a:t>Now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check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your</a:t>
            </a:r>
            <a:r>
              <a:rPr lang="cs-CZ" b="1" dirty="0" smtClean="0">
                <a:solidFill>
                  <a:srgbClr val="99FF66"/>
                </a:solidFill>
              </a:rPr>
              <a:t> </a:t>
            </a:r>
            <a:r>
              <a:rPr lang="cs-CZ" b="1" dirty="0" err="1" smtClean="0">
                <a:solidFill>
                  <a:srgbClr val="99FF66"/>
                </a:solidFill>
              </a:rPr>
              <a:t>answers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686800" cy="532859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 smtClean="0"/>
              <a:t>I´ll go to NY.    Will I go to NY?  I won´t go to NY.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I´ </a:t>
            </a:r>
            <a:r>
              <a:rPr lang="en-GB" sz="2000" dirty="0" err="1" smtClean="0"/>
              <a:t>ll</a:t>
            </a:r>
            <a:r>
              <a:rPr lang="en-GB" sz="2000" dirty="0" smtClean="0"/>
              <a:t> help you.  Will I help you?  I won´t help you.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He´ll carry the bag for you.  Will he carry the bag for you?  He won´t carry the bag for you.  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 hotel will have 100 rooms.  Will the hotel have 100 rooms?  The hotel won´ t have 100 rooms.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My sister will be happy.  Will my sister be happy?  My sister won´t be happy.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They´ll cook dinner this Friday.   Will they cook dinner this Friday?  They won´t cook dinner this Friday.</a:t>
            </a:r>
          </a:p>
          <a:p>
            <a:pPr>
              <a:lnSpc>
                <a:spcPct val="150000"/>
              </a:lnSpc>
            </a:pPr>
            <a:r>
              <a:rPr lang="en-GB" sz="2000" dirty="0" smtClean="0"/>
              <a:t>They´ll build a new bridge in the town.  Will they build a new bridge in the town?  They won´t build a new bridge in the town.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99FF66"/>
                </a:solidFill>
              </a:rPr>
              <a:t>METODICKÝ NÁVOD</a:t>
            </a:r>
            <a:endParaRPr lang="cs-CZ" b="1" dirty="0">
              <a:solidFill>
                <a:srgbClr val="99FF66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základnímu procvičení tvorby budoucího času pomocí pomocného slovesa „</a:t>
            </a:r>
            <a:r>
              <a:rPr lang="cs-CZ" dirty="0" err="1" smtClean="0"/>
              <a:t>will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5. slide slouží k procvičení – žáci mohou jednotlivé věty, které jsou napsány v přítomném čase převádět do budoucího buď ústně nebo písemně na tabuli či do sešitu; poslední slide slouží ke kontrole; první 3 slide slouží k výkladu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6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101</TotalTime>
  <Words>395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Technický</vt:lpstr>
      <vt:lpstr>Název školy: ZŠ štětí, Ostrovní 300 Autor: Lenka Pizúrová Název materiálu: VY_32_INOVACE_AJ.8.04_will_for_future Název: will for future Vzdělávací oblast: Jazyk a jazyková komunikace Vzdělávací obor: Cizí jazyk – anglický jazyk Téma:  vyjádření budoucnosti pomocí will Ročník: 8. Školní rok: 2011/2012 Datum: 23. 11. 2011 Číslo operačního programu: CZ.1.07/1.4.00/21.1693</vt:lpstr>
      <vt:lpstr>AFFIRMATIVE</vt:lpstr>
      <vt:lpstr>QUESTION</vt:lpstr>
      <vt:lpstr>NEGATIVE</vt:lpstr>
      <vt:lpstr>LET´S PRACTICE Make sentences with will, then make questions and negatives.</vt:lpstr>
      <vt:lpstr>Now check your answers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ZŠ štětí, Ostrovní 300 Autor: Lenka Pizúrová Název materiálu: VY_32_INOVACE_Aj.8.ročník.04_Will for future Název: will for future Vzdělávací oblast: Jazyk a jazyková komunikace Vzdělávací obor: Cizí jazyk – anglický jazyk Téma:  vyjádření budoucnosti pomocí will Ročník: 8. Školní rok: 2011/2012 Datum: 11. 10. 2011 Číslo operačního programu: CZ.1.07/1.4.00/21.1693</dc:title>
  <dc:creator>Lenočka</dc:creator>
  <cp:lastModifiedBy>Jana</cp:lastModifiedBy>
  <cp:revision>11</cp:revision>
  <dcterms:created xsi:type="dcterms:W3CDTF">2011-11-20T10:26:31Z</dcterms:created>
  <dcterms:modified xsi:type="dcterms:W3CDTF">2012-03-18T22:30:41Z</dcterms:modified>
</cp:coreProperties>
</file>