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A7D71BC-6B4C-46D6-8DF4-12DBCE4887F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9314208-E5E9-4B0C-86B7-8BEBDD60E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1.wav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potlesk&amp;ctt=1#ai:MM900041090|mt:3|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533400"/>
            <a:ext cx="6852596" cy="2319536"/>
          </a:xfrm>
        </p:spPr>
        <p:txBody>
          <a:bodyPr/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X past </a:t>
            </a:r>
            <a:r>
              <a:rPr lang="cs-CZ" dirty="0" err="1" smtClean="0"/>
              <a:t>continuous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Anotace: Materiál je určen pro žáky 9. ročníku a slouží ke stručnému zopakování minulého času prostého a průběhového a k vysvětlení rozdílů mezi těmito dvěma časy. Na konci materiálu je také procvičení.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3" y="3531919"/>
            <a:ext cx="6444208" cy="3312368"/>
          </a:xfrm>
        </p:spPr>
        <p:txBody>
          <a:bodyPr>
            <a:normAutofit/>
          </a:bodyPr>
          <a:lstStyle/>
          <a:p>
            <a:pPr algn="l"/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</a:t>
            </a: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VY_32_INOVACE_AJ.9.01_past_simple_and</a:t>
            </a: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 </a:t>
            </a:r>
            <a:r>
              <a:rPr lang="cs-CZ" sz="1600" b="1" dirty="0" err="1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600" b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ast_continuous</a:t>
            </a: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Past </a:t>
            </a:r>
            <a:r>
              <a:rPr lang="cs-CZ" sz="1600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X Past </a:t>
            </a:r>
            <a:r>
              <a:rPr lang="cs-CZ" sz="1600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continuous</a:t>
            </a: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Minulý čas prostý X Minulý čas průběhový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31. 10. 2011</a:t>
            </a:r>
            <a:b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b="1" dirty="0">
              <a:solidFill>
                <a:schemeClr val="bg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6237312"/>
            <a:ext cx="2699792" cy="62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make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844824"/>
            <a:ext cx="3347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2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groups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verbs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1844824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REGULAR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420888"/>
            <a:ext cx="2590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IRREGULAR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429000"/>
            <a:ext cx="779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REGULAR VERBS: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přidáme koncovku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ed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437112"/>
            <a:ext cx="70791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IRREGULAR VERBS: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tvary slovesa se </a:t>
            </a:r>
          </a:p>
          <a:p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musíme naučit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Question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negative in 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556792"/>
            <a:ext cx="8172400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b="1" u="sng" dirty="0" smtClean="0">
                <a:solidFill>
                  <a:schemeClr val="tx2">
                    <a:lumMod val="50000"/>
                  </a:schemeClr>
                </a:solidFill>
              </a:rPr>
              <a:t>?OTÁZKA:</a:t>
            </a: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tvoříme pomocí pomocného slovesa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do v minulém čase – DID</a:t>
            </a:r>
          </a:p>
          <a:p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Did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he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come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home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late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? – Přišel domů pozdě?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4077072"/>
            <a:ext cx="81724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b="1" u="sng" dirty="0" smtClean="0">
                <a:solidFill>
                  <a:schemeClr val="tx2">
                    <a:lumMod val="50000"/>
                  </a:schemeClr>
                </a:solidFill>
              </a:rPr>
              <a:t>ZÁPOR: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tvoříme pomocí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DID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+       přidáme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NOT</a:t>
            </a: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did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not (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didn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´t)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come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home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late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 – Nepřišel pozdě domů.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42048" cy="842352"/>
          </a:xfrm>
        </p:spPr>
        <p:txBody>
          <a:bodyPr/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8361584" cy="22179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Tvoříme pomocí slovesa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být v minulém </a:t>
            </a:r>
          </a:p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č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ase (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was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were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)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+ k významovému slovesu </a:t>
            </a:r>
          </a:p>
          <a:p>
            <a:pPr>
              <a:lnSpc>
                <a:spcPct val="150000"/>
              </a:lnSpc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řidáme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ing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4077072"/>
            <a:ext cx="5500224" cy="19522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I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was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walk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ing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was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walk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ing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were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walk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ing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Question</a:t>
            </a:r>
            <a:r>
              <a:rPr lang="cs-CZ" dirty="0" smtClean="0"/>
              <a:t> in past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6828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u="sng" dirty="0" smtClean="0">
                <a:solidFill>
                  <a:schemeClr val="tx2">
                    <a:lumMod val="50000"/>
                  </a:schemeClr>
                </a:solidFill>
              </a:rPr>
              <a:t>Tvoříme stejně jako u slovesa být</a:t>
            </a:r>
            <a:endParaRPr lang="cs-CZ" sz="3200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852936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1640" y="2852936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was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2852936"/>
            <a:ext cx="4144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tx2">
                    <a:lumMod val="50000"/>
                  </a:schemeClr>
                </a:solidFill>
              </a:rPr>
              <a:t>w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alking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645024"/>
            <a:ext cx="678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He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3645024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was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5776" y="3645024"/>
            <a:ext cx="4144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tx2">
                    <a:lumMod val="50000"/>
                  </a:schemeClr>
                </a:solidFill>
              </a:rPr>
              <a:t>w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alking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437112"/>
            <a:ext cx="107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They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4437112"/>
            <a:ext cx="10999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were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4437112"/>
            <a:ext cx="4144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tx2">
                    <a:lumMod val="50000"/>
                  </a:schemeClr>
                </a:solidFill>
              </a:rPr>
              <a:t>w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alking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0.00046 L -0.02951 0.02266 C -0.03593 0.02729 -0.04479 0.03214 -0.05468 0.03214 C -0.06614 0.03214 -0.07482 0.02729 -0.08073 0.02266 L -0.11076 -0.0004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0.00046 L -0.04254 0.04532 C -0.05157 0.05572 -0.06494 0.06197 -0.07865 0.06197 C -0.09445 0.06197 -0.10695 0.05572 -0.11598 0.04532 L -0.15799 -0.0004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48555E-6 L -0.05851 0.05341 C -0.07066 0.06567 -0.08906 0.0726 -0.10798 0.0726 C -0.12969 0.0726 -0.14722 0.06567 -0.15937 0.05341 L -0.21753 -2.48555E-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42048" cy="986368"/>
          </a:xfrm>
        </p:spPr>
        <p:txBody>
          <a:bodyPr/>
          <a:lstStyle/>
          <a:p>
            <a:pPr algn="ctr"/>
            <a:r>
              <a:rPr lang="cs-CZ" dirty="0" smtClean="0"/>
              <a:t>Negative in past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00808"/>
            <a:ext cx="6828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u="sng" dirty="0" smtClean="0">
                <a:solidFill>
                  <a:schemeClr val="tx2">
                    <a:lumMod val="50000"/>
                  </a:schemeClr>
                </a:solidFill>
              </a:rPr>
              <a:t>Tvoříme stejně jako u slovesa být</a:t>
            </a:r>
            <a:endParaRPr lang="cs-CZ" sz="3200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636912"/>
            <a:ext cx="6048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</a:rPr>
              <a:t>was</a:t>
            </a:r>
            <a:r>
              <a:rPr lang="cs-CZ" sz="3200" dirty="0" smtClean="0">
                <a:solidFill>
                  <a:srgbClr val="FF0000"/>
                </a:solidFill>
              </a:rPr>
              <a:t> not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walking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along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path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3356992"/>
            <a:ext cx="63049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He </a:t>
            </a:r>
            <a:r>
              <a:rPr lang="cs-CZ" sz="3200" dirty="0" err="1" smtClean="0">
                <a:solidFill>
                  <a:srgbClr val="FF0000"/>
                </a:solidFill>
              </a:rPr>
              <a:t>was</a:t>
            </a:r>
            <a:r>
              <a:rPr lang="cs-CZ" sz="3200" dirty="0" smtClean="0">
                <a:solidFill>
                  <a:srgbClr val="FF0000"/>
                </a:solidFill>
              </a:rPr>
              <a:t> not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walking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along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path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4077072"/>
            <a:ext cx="6926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They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were</a:t>
            </a:r>
            <a:r>
              <a:rPr lang="cs-CZ" sz="3200" dirty="0" smtClean="0">
                <a:solidFill>
                  <a:srgbClr val="FF0000"/>
                </a:solidFill>
              </a:rPr>
              <a:t> not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walking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along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path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42048" cy="9143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X past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PAST SIMPLE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2">
                    <a:lumMod val="25000"/>
                  </a:schemeClr>
                </a:solidFill>
              </a:rPr>
              <a:t>a completed action in the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past – ukončená činnost</a:t>
            </a:r>
          </a:p>
          <a:p>
            <a:pPr>
              <a:lnSpc>
                <a:spcPct val="150000"/>
              </a:lnSpc>
              <a:buNone/>
            </a:pPr>
            <a:endParaRPr lang="cs-CZ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lze přirovnat k českým vidům – dokonavý vid = prostý čas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Když jsem </a:t>
            </a:r>
            <a:r>
              <a:rPr lang="cs-CZ" sz="2000" b="1" u="sng" dirty="0" smtClean="0">
                <a:solidFill>
                  <a:schemeClr val="bg2">
                    <a:lumMod val="25000"/>
                  </a:schemeClr>
                </a:solidFill>
              </a:rPr>
              <a:t>přišla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domů, babička už byla pryč.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PAST CONTINUOUS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2">
                    <a:lumMod val="25000"/>
                  </a:schemeClr>
                </a:solidFill>
              </a:rPr>
              <a:t>An incomplete action in the past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– neukončená činnost</a:t>
            </a:r>
          </a:p>
          <a:p>
            <a:pPr>
              <a:lnSpc>
                <a:spcPct val="150000"/>
              </a:lnSpc>
              <a:buNone/>
            </a:pPr>
            <a:endParaRPr lang="cs-CZ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Nedokonavý vid = průběhový čas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Když jsem </a:t>
            </a:r>
            <a:r>
              <a:rPr lang="cs-CZ" sz="2000" b="1" u="sng" dirty="0" smtClean="0">
                <a:solidFill>
                  <a:schemeClr val="bg2">
                    <a:lumMod val="25000"/>
                  </a:schemeClr>
                </a:solidFill>
              </a:rPr>
              <a:t>přicházela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k domu, vyšla babička.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PAST SIMPLE X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239000" cy="48463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b="1" dirty="0" smtClean="0">
                <a:solidFill>
                  <a:schemeClr val="bg2">
                    <a:lumMod val="25000"/>
                  </a:schemeClr>
                </a:solidFill>
              </a:rPr>
              <a:t>When I came home, my grandma was already away.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– došla jsem domů, už jsem byla doma</a:t>
            </a:r>
          </a:p>
          <a:p>
            <a:pPr>
              <a:lnSpc>
                <a:spcPct val="150000"/>
              </a:lnSpc>
              <a:buNone/>
            </a:pPr>
            <a:endParaRPr lang="en-GB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b="1" dirty="0" smtClean="0">
                <a:solidFill>
                  <a:schemeClr val="bg2">
                    <a:lumMod val="25000"/>
                  </a:schemeClr>
                </a:solidFill>
              </a:rPr>
              <a:t>When I was coming home, my grandma just got out of the house.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– byla jsem na cestě domů, přicházela jsem</a:t>
            </a:r>
            <a:endParaRPr lang="en-GB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42048" cy="1175008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/>
              <a:t>pRACTICE</a:t>
            </a:r>
            <a:r>
              <a:rPr lang="cs-CZ" dirty="0" smtClean="0"/>
              <a:t> – 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23593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Were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playing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340768"/>
            <a:ext cx="15808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d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id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play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340768"/>
            <a:ext cx="33858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f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ootball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when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fell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over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?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844824"/>
            <a:ext cx="2568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My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dad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was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driving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1844824"/>
            <a:ext cx="15359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d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rove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home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1844824"/>
            <a:ext cx="31614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hen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he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heard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news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348880"/>
            <a:ext cx="25795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Emma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was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opening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2348880"/>
            <a:ext cx="1026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opened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2348880"/>
            <a:ext cx="42226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t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door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when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saw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mouse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852936"/>
            <a:ext cx="1608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Did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do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852936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ere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doing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2852936"/>
            <a:ext cx="40575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ell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in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history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test last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week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?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3284984"/>
            <a:ext cx="2173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Paul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didn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´t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buy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3284984"/>
            <a:ext cx="18165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asn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´t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buying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95936" y="3284984"/>
            <a:ext cx="41729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a CD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because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shop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was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closed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3717032"/>
            <a:ext cx="30399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While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Tom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was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cooking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717032"/>
            <a:ext cx="9989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cooked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3717032"/>
            <a:ext cx="23711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Mary set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table.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520" y="4149080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Oliver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didn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´t go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39752" y="4149080"/>
            <a:ext cx="16738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asn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´t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going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4149080"/>
            <a:ext cx="3462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2">
                    <a:lumMod val="2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o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theatre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last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Saturday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4581128"/>
            <a:ext cx="24304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doorbell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rang /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83768" y="4581128"/>
            <a:ext cx="1473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as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ringing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4581128"/>
            <a:ext cx="3545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>
                <a:solidFill>
                  <a:schemeClr val="bg2">
                    <a:lumMod val="25000"/>
                  </a:schemeClr>
                </a:solidFill>
              </a:rPr>
              <a:t>w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hile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were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having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dinner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029200"/>
            <a:ext cx="1828800" cy="1828800"/>
          </a:xfrm>
          <a:prstGeom prst="rect">
            <a:avLst/>
          </a:prstGeom>
          <a:noFill/>
        </p:spPr>
      </p:pic>
      <p:pic>
        <p:nvPicPr>
          <p:cNvPr id="2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3779912" y="6569968"/>
            <a:ext cx="460851" cy="2880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74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  <p:bldLst>
      <p:bldP spid="4" grpId="0"/>
      <p:bldP spid="7" grpId="0"/>
      <p:bldP spid="10" grpId="0"/>
      <p:bldP spid="14" grpId="0"/>
      <p:bldP spid="17" grpId="0"/>
      <p:bldP spid="20" grpId="0"/>
      <p:bldP spid="23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274400"/>
          </a:xfrm>
        </p:spPr>
        <p:txBody>
          <a:bodyPr/>
          <a:lstStyle/>
          <a:p>
            <a:pPr algn="ctr"/>
            <a:r>
              <a:rPr lang="en-GB" dirty="0" smtClean="0"/>
              <a:t>PRACTICE – fill in past simple or continuous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73424"/>
            <a:ext cx="7239000" cy="51845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solidFill>
                  <a:schemeClr val="bg2">
                    <a:lumMod val="25000"/>
                  </a:schemeClr>
                </a:solidFill>
              </a:rPr>
              <a:t>I ………………… (go) to bed when I heard a noise downstairs.</a:t>
            </a:r>
          </a:p>
          <a:p>
            <a:pPr>
              <a:lnSpc>
                <a:spcPct val="150000"/>
              </a:lnSpc>
            </a:pPr>
            <a:r>
              <a:rPr lang="en-GB" sz="2000" dirty="0" smtClean="0">
                <a:solidFill>
                  <a:schemeClr val="bg2">
                    <a:lumMod val="25000"/>
                  </a:schemeClr>
                </a:solidFill>
              </a:rPr>
              <a:t>Mum ……………….. (break) my favourite cup yesterday.</a:t>
            </a:r>
          </a:p>
          <a:p>
            <a:pPr>
              <a:lnSpc>
                <a:spcPct val="150000"/>
              </a:lnSpc>
            </a:pPr>
            <a:r>
              <a:rPr lang="en-GB" sz="2000" dirty="0" smtClean="0">
                <a:solidFill>
                  <a:schemeClr val="bg2">
                    <a:lumMod val="25000"/>
                  </a:schemeClr>
                </a:solidFill>
              </a:rPr>
              <a:t>Jack and Ben ……………….. (visit) the museum two days ago.</a:t>
            </a:r>
          </a:p>
          <a:p>
            <a:pPr>
              <a:lnSpc>
                <a:spcPct val="150000"/>
              </a:lnSpc>
            </a:pPr>
            <a:r>
              <a:rPr lang="en-GB" sz="2000" dirty="0" smtClean="0">
                <a:solidFill>
                  <a:schemeClr val="bg2">
                    <a:lumMod val="25000"/>
                  </a:schemeClr>
                </a:solidFill>
              </a:rPr>
              <a:t>Sara and Jess ………………… (play) chess when it started raining.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Ann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……………….. (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make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) a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cake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but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nobody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ate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it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Susie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got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up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late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so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……………….. (not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catch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) her bus.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Emily ……………….. (go) to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park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when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met her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</a:rPr>
              <a:t>friend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 Mary.</a:t>
            </a:r>
          </a:p>
          <a:p>
            <a:pPr>
              <a:lnSpc>
                <a:spcPct val="150000"/>
              </a:lnSpc>
            </a:pPr>
            <a:endParaRPr lang="en-GB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Materiál slouží k vysvětlení rozdílu mezi minulým časem prostým a průběhovým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Materiál se skládá ze stručného připomenutí tvorby obou časů (žáci by je už měli znát), vysvětlení základního rozdílu mezi oběma časy a procvičením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Klipart </a:t>
            </a:r>
            <a:r>
              <a:rPr lang="en-US" sz="2400" dirty="0" smtClean="0">
                <a:solidFill>
                  <a:schemeClr val="bg2">
                    <a:lumMod val="25000"/>
                  </a:schemeClr>
                </a:solidFill>
              </a:rPr>
              <a:t>[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on-line</a:t>
            </a:r>
            <a:r>
              <a:rPr lang="en-US" sz="2400" dirty="0" smtClean="0">
                <a:solidFill>
                  <a:schemeClr val="bg2">
                    <a:lumMod val="25000"/>
                  </a:schemeClr>
                </a:solidFill>
              </a:rPr>
              <a:t>]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. 2011 </a:t>
            </a:r>
            <a:r>
              <a:rPr lang="en-US" sz="2400" dirty="0" smtClean="0">
                <a:solidFill>
                  <a:schemeClr val="bg2">
                    <a:lumMod val="25000"/>
                  </a:schemeClr>
                </a:solidFill>
              </a:rPr>
              <a:t>[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cit. 2011-10-30</a:t>
            </a:r>
            <a:r>
              <a:rPr lang="en-US" sz="2400" dirty="0" smtClean="0">
                <a:solidFill>
                  <a:schemeClr val="bg2">
                    <a:lumMod val="25000"/>
                  </a:schemeClr>
                </a:solidFill>
              </a:rPr>
              <a:t>]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. Dostupný z www: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microsoft.com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cz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images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results.aspx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?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qu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=potlesk&amp;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ctt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=1#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ai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:MM900041090|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mt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:3|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6">
      <a:dk1>
        <a:srgbClr val="FF0066"/>
      </a:dk1>
      <a:lt1>
        <a:srgbClr val="FF65A3"/>
      </a:lt1>
      <a:dk2>
        <a:srgbClr val="FF0066"/>
      </a:dk2>
      <a:lt2>
        <a:srgbClr val="FFA2C7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445</TotalTime>
  <Words>581</Words>
  <Application>Microsoft Office PowerPoint</Application>
  <PresentationFormat>Předvádění na obrazovce (4:3)</PresentationFormat>
  <Paragraphs>94</Paragraphs>
  <Slides>12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Past simple X past continuous Anotace: Materiál je určen pro žáky 9. ročníku a slouží ke stručnému zopakování minulého času prostého a průběhového a k vysvětlení rozdílů mezi těmito dvěma časy. Na konci materiálu je také procvičení.</vt:lpstr>
      <vt:lpstr>How do we make past simple?</vt:lpstr>
      <vt:lpstr>Question and negative in past simple</vt:lpstr>
      <vt:lpstr>Past continuous</vt:lpstr>
      <vt:lpstr>Question in past continuous</vt:lpstr>
      <vt:lpstr>Negative in past continuous</vt:lpstr>
      <vt:lpstr>Past simple X past continuous</vt:lpstr>
      <vt:lpstr>PAST SIMPLE X CONTINUOUS</vt:lpstr>
      <vt:lpstr>pRACTICE – past simple or continuous?</vt:lpstr>
      <vt:lpstr>PRACTICE – fill in past simple or continuous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X past continuous Anotace:</dc:title>
  <dc:creator>Lenočka</dc:creator>
  <cp:lastModifiedBy>PC-03TY</cp:lastModifiedBy>
  <cp:revision>33</cp:revision>
  <dcterms:created xsi:type="dcterms:W3CDTF">2011-10-30T08:59:32Z</dcterms:created>
  <dcterms:modified xsi:type="dcterms:W3CDTF">2012-03-07T09:14:31Z</dcterms:modified>
</cp:coreProperties>
</file>