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0" r:id="rId4"/>
    <p:sldId id="261" r:id="rId5"/>
    <p:sldId id="263" r:id="rId6"/>
    <p:sldId id="264" r:id="rId7"/>
    <p:sldId id="266" r:id="rId8"/>
    <p:sldId id="258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5" autoAdjust="0"/>
    <p:restoredTop sz="94660"/>
  </p:normalViewPr>
  <p:slideViewPr>
    <p:cSldViewPr>
      <p:cViewPr>
        <p:scale>
          <a:sx n="107" d="100"/>
          <a:sy n="107" d="100"/>
        </p:scale>
        <p:origin x="-96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9BAA6AC-823B-4CA8-AAEC-4CD8E36C05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3.jpeg"/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12" Type="http://schemas.openxmlformats.org/officeDocument/2006/relationships/image" Target="../media/image1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pentolandia.cz/images/photos/nerez/_309021-Casseruola-con-Coperchio-Nova-Star.jpg" TargetMode="External"/><Relationship Id="rId11" Type="http://schemas.openxmlformats.org/officeDocument/2006/relationships/image" Target="../media/image11.png"/><Relationship Id="rId5" Type="http://schemas.openxmlformats.org/officeDocument/2006/relationships/image" Target="../media/image7.gif"/><Relationship Id="rId10" Type="http://schemas.openxmlformats.org/officeDocument/2006/relationships/image" Target="../media/image10.jpeg"/><Relationship Id="rId4" Type="http://schemas.openxmlformats.org/officeDocument/2006/relationships/image" Target="../media/image6.jpeg"/><Relationship Id="rId9" Type="http://schemas.openxmlformats.org/officeDocument/2006/relationships/hyperlink" Target="http://www.amadea.cz/katalog/images_ori/62027-09-elegante-penezenka-panska-kuze-guriatti-5942.jpg" TargetMode="External"/><Relationship Id="rId14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2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skleni%C4%8Dka&amp;ctt=1" TargetMode="External"/><Relationship Id="rId13" Type="http://schemas.openxmlformats.org/officeDocument/2006/relationships/hyperlink" Target="http://office.microsoft.com/cs-cz/images/results.aspx?qu=pono%C5%BEky&amp;ctt=1" TargetMode="External"/><Relationship Id="rId3" Type="http://schemas.openxmlformats.org/officeDocument/2006/relationships/hyperlink" Target="http://office.microsoft.com/cs-cz/images/results.aspx?qu=st%C5%99%C3%ADbro&amp;ex=1&amp;origin=FX010132103" TargetMode="External"/><Relationship Id="rId7" Type="http://schemas.openxmlformats.org/officeDocument/2006/relationships/hyperlink" Target="http://office.microsoft.com/cs-cz/images/results.aspx?qu=pap%C3%ADr&amp;ex=1" TargetMode="External"/><Relationship Id="rId12" Type="http://schemas.openxmlformats.org/officeDocument/2006/relationships/hyperlink" Target="http://office.microsoft.com/cs-cz/images/results.aspx?qu=svetr&amp;ctt=1" TargetMode="External"/><Relationship Id="rId2" Type="http://schemas.openxmlformats.org/officeDocument/2006/relationships/hyperlink" Target="http://instalaterblog.txt.cz/clanky/79452/m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last&amp;ex=1&amp;origin=FX010132103" TargetMode="External"/><Relationship Id="rId11" Type="http://schemas.openxmlformats.org/officeDocument/2006/relationships/hyperlink" Target="http://www.knihovna-litvinov.cz/akce.php?ida=501" TargetMode="External"/><Relationship Id="rId5" Type="http://schemas.openxmlformats.org/officeDocument/2006/relationships/hyperlink" Target="http://office.microsoft.com/cs-cz/images/results.aspx?qu=bavlna&amp;ex=1&amp;origin=FX010132103" TargetMode="External"/><Relationship Id="rId10" Type="http://schemas.openxmlformats.org/officeDocument/2006/relationships/hyperlink" Target="http://office.microsoft.com/cs-cz/images/results.aspx?qu=guma&amp;ctt=1" TargetMode="External"/><Relationship Id="rId4" Type="http://schemas.openxmlformats.org/officeDocument/2006/relationships/hyperlink" Target="http://office.microsoft.com/cs-cz/images/results.aspx?qu=zlato&amp;ex=1" TargetMode="External"/><Relationship Id="rId9" Type="http://schemas.openxmlformats.org/officeDocument/2006/relationships/hyperlink" Target="http://office.microsoft.com/cs-cz/images/results.aspx?qu=d%C5%99evo&amp;ctt=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ta%C5%A1ka&amp;ex=1&amp;ctt=1" TargetMode="External"/><Relationship Id="rId7" Type="http://schemas.openxmlformats.org/officeDocument/2006/relationships/hyperlink" Target="http://www.profimedia.cz/fotografie/klubko-vlny/0004778982/" TargetMode="External"/><Relationship Id="rId2" Type="http://schemas.openxmlformats.org/officeDocument/2006/relationships/hyperlink" Target="http://office.microsoft.com/cs-cz/images/results.aspx?qu=%C5%BEidle&amp;ctt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xtrakrasa.cz/moda-a-styl/puncochy-modni-doplnek-ktery-leci-i-chrani/" TargetMode="External"/><Relationship Id="rId5" Type="http://schemas.openxmlformats.org/officeDocument/2006/relationships/hyperlink" Target="http://www.davona.cz/tvoreni/1010/hedvabi-profesionalne/" TargetMode="External"/><Relationship Id="rId4" Type="http://schemas.openxmlformats.org/officeDocument/2006/relationships/hyperlink" Target="http://www.amadea.cz/reklamni-predmety/penezenky-a-vizitkare-1723/62027-09-elegante-penezenka-panska-kuze-guriatti-5942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instalaterblog.txt.cz/clanky/79452/m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764704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Materials</a:t>
            </a:r>
            <a:r>
              <a:rPr lang="cs-CZ" dirty="0" smtClean="0"/>
              <a:t> and </a:t>
            </a:r>
            <a:r>
              <a:rPr lang="cs-CZ" dirty="0" err="1" smtClean="0"/>
              <a:t>noun</a:t>
            </a:r>
            <a:r>
              <a:rPr lang="cs-CZ" dirty="0" smtClean="0"/>
              <a:t> </a:t>
            </a:r>
            <a:r>
              <a:rPr lang="cs-CZ" dirty="0" err="1" smtClean="0"/>
              <a:t>compounds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600" dirty="0" smtClean="0"/>
              <a:t>Anotace: Materiál je určen pro žáky 9. ročníku a slouží k výkladu a procvičení slovní zásoby – látky.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636912"/>
            <a:ext cx="6400800" cy="3528392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</a:t>
            </a: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Štětí</a:t>
            </a: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Ostrovní 300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b="1" dirty="0" err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VY_32_INOVACE_AJ.9.02_materials_noun_compounds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b="1" dirty="0" err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Materials</a:t>
            </a: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noun</a:t>
            </a: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compounds</a:t>
            </a: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Názvy materiálů, 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9.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21. 11. 2011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b="1" dirty="0" smtClean="0">
              <a:solidFill>
                <a:schemeClr val="bg1">
                  <a:lumMod val="40000"/>
                  <a:lumOff val="60000"/>
                </a:schemeClr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6165304"/>
            <a:ext cx="3312368" cy="692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3034680" cy="4713387"/>
          </a:xfrm>
        </p:spPr>
        <p:txBody>
          <a:bodyPr/>
          <a:lstStyle/>
          <a:p>
            <a:pPr algn="ctr"/>
            <a:r>
              <a:rPr lang="cs-CZ" sz="3200" b="1" dirty="0" smtClean="0"/>
              <a:t>METALS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Copper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Silver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Steel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Gold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</a:t>
            </a:r>
            <a:r>
              <a:rPr lang="en-GB" dirty="0" err="1" smtClean="0"/>
              <a:t>ron</a:t>
            </a: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2804120" cy="4713387"/>
          </a:xfrm>
        </p:spPr>
        <p:txBody>
          <a:bodyPr/>
          <a:lstStyle/>
          <a:p>
            <a:pPr algn="ctr"/>
            <a:r>
              <a:rPr lang="cs-CZ" sz="3200" b="1" dirty="0" smtClean="0"/>
              <a:t>CLOTHES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Silk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Cotton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Leather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Wool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</a:t>
            </a:r>
            <a:r>
              <a:rPr lang="en-GB" dirty="0" err="1" smtClean="0"/>
              <a:t>ylon</a:t>
            </a:r>
            <a:endParaRPr lang="en-GB" dirty="0"/>
          </a:p>
        </p:txBody>
      </p:sp>
      <p:pic>
        <p:nvPicPr>
          <p:cNvPr id="1026" name="Picture 2" descr="M00125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132856"/>
            <a:ext cx="720080" cy="574230"/>
          </a:xfrm>
          <a:prstGeom prst="rect">
            <a:avLst/>
          </a:prstGeom>
          <a:noFill/>
        </p:spPr>
      </p:pic>
      <p:pic>
        <p:nvPicPr>
          <p:cNvPr id="1028" name="Picture 4" descr="firmy,Fotografie,hotovost,investice,javorové listy,Kanada,Kanaďané,kanadské peníze,listy,měny,mince,peněžní částky,Severní Amerika,stříbrná mince,stříbrné mince,stříbro,tex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2780928"/>
            <a:ext cx="816906" cy="648072"/>
          </a:xfrm>
          <a:prstGeom prst="rect">
            <a:avLst/>
          </a:prstGeom>
          <a:noFill/>
        </p:spPr>
      </p:pic>
      <p:pic>
        <p:nvPicPr>
          <p:cNvPr id="2050" name="Picture 2" descr="3d,ceremonie,diamanty,Fotolia,klenoty,láska,oslava,oslavy,prsteny,sňatky,svatby,závazky,životy,zlat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4149080"/>
            <a:ext cx="648072" cy="719361"/>
          </a:xfrm>
          <a:prstGeom prst="rect">
            <a:avLst/>
          </a:prstGeom>
          <a:noFill/>
        </p:spPr>
      </p:pic>
      <p:pic>
        <p:nvPicPr>
          <p:cNvPr id="2052" name="Picture 4" descr="Želez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5013176"/>
            <a:ext cx="864096" cy="792088"/>
          </a:xfrm>
          <a:prstGeom prst="rect">
            <a:avLst/>
          </a:prstGeom>
          <a:noFill/>
        </p:spPr>
      </p:pic>
      <p:pic>
        <p:nvPicPr>
          <p:cNvPr id="2054" name="Picture 6" descr="Nerezové nádobí">
            <a:hlinkClick r:id="rId6" tooltip="Nerezové nádobí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3573016"/>
            <a:ext cx="720080" cy="494929"/>
          </a:xfrm>
          <a:prstGeom prst="rect">
            <a:avLst/>
          </a:prstGeom>
          <a:noFill/>
        </p:spPr>
      </p:pic>
      <p:pic>
        <p:nvPicPr>
          <p:cNvPr id="2056" name="Picture 8" descr="bavlny,fotografie,příroda,rostlin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2780928"/>
            <a:ext cx="792088" cy="647353"/>
          </a:xfrm>
          <a:prstGeom prst="rect">
            <a:avLst/>
          </a:prstGeom>
          <a:noFill/>
        </p:spPr>
      </p:pic>
      <p:pic>
        <p:nvPicPr>
          <p:cNvPr id="2058" name="Picture 10" descr="62027-09 Elegante - peněženka pánská - kůže GURIATTI">
            <a:hlinkClick r:id="rId9" tooltip="62027-09 Elegante - peněženka pánská - kůže GURIATTI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16216" y="3501008"/>
            <a:ext cx="792088" cy="576064"/>
          </a:xfrm>
          <a:prstGeom prst="rect">
            <a:avLst/>
          </a:prstGeom>
          <a:noFill/>
        </p:spPr>
      </p:pic>
      <p:pic>
        <p:nvPicPr>
          <p:cNvPr id="2060" name="Picture 12" descr="Yarn Ball Clear Clip Art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8352888" y="-26052463"/>
            <a:ext cx="2847975" cy="1800225"/>
          </a:xfrm>
          <a:prstGeom prst="rect">
            <a:avLst/>
          </a:prstGeom>
          <a:noFill/>
        </p:spPr>
      </p:pic>
      <p:pic>
        <p:nvPicPr>
          <p:cNvPr id="2062" name="Picture 14" descr="Yarn Ball Clear Clip Art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8352888" y="-26052463"/>
            <a:ext cx="2847975" cy="1800225"/>
          </a:xfrm>
          <a:prstGeom prst="rect">
            <a:avLst/>
          </a:prstGeom>
          <a:noFill/>
        </p:spPr>
      </p:pic>
      <p:pic>
        <p:nvPicPr>
          <p:cNvPr id="5122" name="Picture 2" descr="Malované hedvábí RAKAY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16216" y="2204864"/>
            <a:ext cx="720080" cy="464840"/>
          </a:xfrm>
          <a:prstGeom prst="rect">
            <a:avLst/>
          </a:prstGeom>
          <a:noFill/>
        </p:spPr>
      </p:pic>
      <p:pic>
        <p:nvPicPr>
          <p:cNvPr id="5124" name="Picture 4" descr="klubko vlny 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16216" y="4149080"/>
            <a:ext cx="936104" cy="648072"/>
          </a:xfrm>
          <a:prstGeom prst="rect">
            <a:avLst/>
          </a:prstGeom>
          <a:noFill/>
        </p:spPr>
      </p:pic>
      <p:pic>
        <p:nvPicPr>
          <p:cNvPr id="5126" name="Picture 6" descr="Punčochy- módní doplněk, který léčí i chrání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516216" y="4941168"/>
            <a:ext cx="936104" cy="6206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materials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Plastic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Paper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Glass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Wood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Rubber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ekologické otázky,iStockphoto,kola,plasty,pomeranče,recyklace,recyklovat,smetí,uzávěry,věc na jedno použití,vegetace,víčka lahví,vzor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484784"/>
            <a:ext cx="1008111" cy="863377"/>
          </a:xfrm>
          <a:prstGeom prst="rect">
            <a:avLst/>
          </a:prstGeom>
          <a:noFill/>
        </p:spPr>
      </p:pic>
      <p:pic>
        <p:nvPicPr>
          <p:cNvPr id="4100" name="Picture 4" descr="dopisní papíry,inspirace,iStockphoto,kancelářské potřeby,oznámení,papíry,poznámkové bloky,poznámky,připínáčky,rýsováčky,seznam úkolů,seznamy,upomínky,zpráv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564904"/>
            <a:ext cx="1080120" cy="648072"/>
          </a:xfrm>
          <a:prstGeom prst="rect">
            <a:avLst/>
          </a:prstGeom>
          <a:noFill/>
        </p:spPr>
      </p:pic>
      <p:pic>
        <p:nvPicPr>
          <p:cNvPr id="4102" name="Picture 6" descr="domácí potřeby,domácnost,fotografie,koňakové sklenky,nápoje,potraviny,sklenice,sklenice na pivo,skleničky na šampaňské,sklenky na sherry,stolování,vinné skleni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573016"/>
            <a:ext cx="1008112" cy="864096"/>
          </a:xfrm>
          <a:prstGeom prst="rect">
            <a:avLst/>
          </a:prstGeom>
          <a:noFill/>
        </p:spPr>
      </p:pic>
      <p:pic>
        <p:nvPicPr>
          <p:cNvPr id="4104" name="Picture 8" descr="dřevorubci,fotografie,klády,lesní hospodářství,lidé,lidé při práci,muži,páni,povolání,průmyslová odvětví,těžba dřev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4653136"/>
            <a:ext cx="1080120" cy="792088"/>
          </a:xfrm>
          <a:prstGeom prst="rect">
            <a:avLst/>
          </a:prstGeom>
          <a:noFill/>
        </p:spPr>
      </p:pic>
      <p:pic>
        <p:nvPicPr>
          <p:cNvPr id="4106" name="Picture 10" descr="gumy,kanceláře,kancelářské pomůcky,obchody,školní potřeby,vzdělá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5589240"/>
            <a:ext cx="1080120" cy="864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Noun</a:t>
            </a:r>
            <a:r>
              <a:rPr lang="cs-CZ" dirty="0" smtClean="0"/>
              <a:t> </a:t>
            </a:r>
            <a:r>
              <a:rPr lang="cs-CZ" dirty="0" err="1" smtClean="0"/>
              <a:t>compounds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ring</a:t>
            </a:r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made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gold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b="1" dirty="0" err="1" smtClean="0"/>
              <a:t>gold</a:t>
            </a:r>
            <a:r>
              <a:rPr lang="cs-CZ" sz="2400" b="1" dirty="0" smtClean="0"/>
              <a:t> </a:t>
            </a:r>
            <a:r>
              <a:rPr lang="cs-CZ" sz="2400" dirty="0" smtClean="0"/>
              <a:t>ring.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kite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made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paper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b="1" dirty="0" err="1" smtClean="0"/>
              <a:t>paper</a:t>
            </a:r>
            <a:r>
              <a:rPr lang="cs-CZ" sz="2400" b="1" dirty="0" smtClean="0"/>
              <a:t> </a:t>
            </a:r>
            <a:r>
              <a:rPr lang="cs-CZ" sz="2400" dirty="0" err="1" smtClean="0"/>
              <a:t>kite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5800" b="1" dirty="0" smtClean="0"/>
              <a:t>!</a:t>
            </a:r>
            <a:r>
              <a:rPr lang="cs-CZ" sz="4800" b="1" dirty="0" smtClean="0"/>
              <a:t> </a:t>
            </a:r>
            <a:r>
              <a:rPr lang="cs-CZ" sz="2400" dirty="0" err="1" smtClean="0"/>
              <a:t>Wood</a:t>
            </a:r>
            <a:r>
              <a:rPr lang="cs-CZ" sz="2400" dirty="0" smtClean="0"/>
              <a:t> – </a:t>
            </a:r>
            <a:r>
              <a:rPr lang="cs-CZ" sz="2400" b="1" dirty="0" err="1" smtClean="0"/>
              <a:t>wooden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     </a:t>
            </a:r>
            <a:r>
              <a:rPr lang="cs-CZ" sz="2400" dirty="0" err="1" smtClean="0"/>
              <a:t>wool</a:t>
            </a:r>
            <a:r>
              <a:rPr lang="cs-CZ" sz="2400" dirty="0" smtClean="0"/>
              <a:t> - </a:t>
            </a:r>
            <a:r>
              <a:rPr lang="cs-CZ" sz="2400" dirty="0" err="1" smtClean="0"/>
              <a:t>w</a:t>
            </a:r>
            <a:r>
              <a:rPr lang="cs-CZ" sz="2400" b="1" dirty="0" err="1" smtClean="0"/>
              <a:t>oollen</a:t>
            </a:r>
            <a:endParaRPr lang="cs-CZ" sz="2400" b="1" dirty="0" smtClean="0"/>
          </a:p>
          <a:p>
            <a:pPr>
              <a:buNone/>
            </a:pPr>
            <a:r>
              <a:rPr lang="cs-CZ" sz="2400" dirty="0" smtClean="0"/>
              <a:t>    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6" name="Picture 4" descr="diamanty,doplňky,drahé kameny,drahokamy,osobní vzhled,prsteny,šper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700808"/>
            <a:ext cx="1224136" cy="936103"/>
          </a:xfrm>
          <a:prstGeom prst="rect">
            <a:avLst/>
          </a:prstGeom>
          <a:noFill/>
        </p:spPr>
      </p:pic>
      <p:pic>
        <p:nvPicPr>
          <p:cNvPr id="3080" name="Picture 8" descr="Ilustrace k akci Výstava papírových draků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140968"/>
            <a:ext cx="1152128" cy="9738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Silk</a:t>
            </a:r>
            <a:endParaRPr lang="cs-CZ" dirty="0" smtClean="0"/>
          </a:p>
          <a:p>
            <a:r>
              <a:rPr lang="cs-CZ" dirty="0" err="1" smtClean="0"/>
              <a:t>Cotton</a:t>
            </a:r>
            <a:endParaRPr lang="cs-CZ" dirty="0" smtClean="0"/>
          </a:p>
          <a:p>
            <a:r>
              <a:rPr lang="cs-CZ" dirty="0" err="1" smtClean="0"/>
              <a:t>Paper</a:t>
            </a:r>
            <a:endParaRPr lang="cs-CZ" dirty="0" smtClean="0"/>
          </a:p>
          <a:p>
            <a:r>
              <a:rPr lang="cs-CZ" dirty="0" err="1" smtClean="0"/>
              <a:t>Leather</a:t>
            </a:r>
            <a:endParaRPr lang="cs-CZ" dirty="0" smtClean="0"/>
          </a:p>
          <a:p>
            <a:r>
              <a:rPr lang="cs-CZ" dirty="0" err="1" smtClean="0"/>
              <a:t>Rubber</a:t>
            </a:r>
            <a:endParaRPr lang="cs-CZ" dirty="0" smtClean="0"/>
          </a:p>
          <a:p>
            <a:r>
              <a:rPr lang="cs-CZ" dirty="0" err="1" smtClean="0"/>
              <a:t>Copper</a:t>
            </a:r>
            <a:endParaRPr lang="cs-CZ" dirty="0" smtClean="0"/>
          </a:p>
          <a:p>
            <a:r>
              <a:rPr lang="cs-CZ" dirty="0" err="1" smtClean="0"/>
              <a:t>Steel</a:t>
            </a:r>
            <a:endParaRPr lang="cs-CZ" dirty="0" smtClean="0"/>
          </a:p>
          <a:p>
            <a:r>
              <a:rPr lang="cs-CZ" dirty="0" smtClean="0"/>
              <a:t>Iron</a:t>
            </a:r>
          </a:p>
          <a:p>
            <a:r>
              <a:rPr lang="cs-CZ" dirty="0" err="1" smtClean="0"/>
              <a:t>wool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Kůže</a:t>
            </a:r>
          </a:p>
          <a:p>
            <a:r>
              <a:rPr lang="cs-CZ" dirty="0" smtClean="0"/>
              <a:t>Guma</a:t>
            </a:r>
          </a:p>
          <a:p>
            <a:r>
              <a:rPr lang="cs-CZ" dirty="0" smtClean="0"/>
              <a:t>Hedvábí</a:t>
            </a:r>
          </a:p>
          <a:p>
            <a:r>
              <a:rPr lang="cs-CZ" dirty="0" smtClean="0"/>
              <a:t>Měď</a:t>
            </a:r>
          </a:p>
          <a:p>
            <a:r>
              <a:rPr lang="cs-CZ" dirty="0" smtClean="0"/>
              <a:t>Ocel</a:t>
            </a:r>
          </a:p>
          <a:p>
            <a:r>
              <a:rPr lang="cs-CZ" dirty="0" smtClean="0"/>
              <a:t>Vlna</a:t>
            </a:r>
          </a:p>
          <a:p>
            <a:r>
              <a:rPr lang="cs-CZ" dirty="0" smtClean="0"/>
              <a:t>Bavlna</a:t>
            </a:r>
          </a:p>
          <a:p>
            <a:r>
              <a:rPr lang="cs-CZ" dirty="0" smtClean="0"/>
              <a:t>Papír</a:t>
            </a:r>
          </a:p>
          <a:p>
            <a:r>
              <a:rPr lang="cs-CZ" dirty="0" smtClean="0"/>
              <a:t>železo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made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Picture 4" descr="diamanty,doplňky,drahé kameny,drahokamy,osobní vzhled,prsteny,šper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1224136" cy="93610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051720" y="1772816"/>
            <a:ext cx="2327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gold</a:t>
            </a:r>
            <a:r>
              <a:rPr lang="cs-CZ" sz="2400" dirty="0" smtClean="0"/>
              <a:t> ring.</a:t>
            </a:r>
            <a:endParaRPr lang="cs-CZ" sz="2400" dirty="0"/>
          </a:p>
        </p:txBody>
      </p:sp>
      <p:pic>
        <p:nvPicPr>
          <p:cNvPr id="20482" name="Picture 2" descr="oděvní doplňky,osobní vzhled,šaty,svetr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780929"/>
            <a:ext cx="1296144" cy="1080120"/>
          </a:xfrm>
          <a:prstGeom prst="rect">
            <a:avLst/>
          </a:prstGeom>
          <a:noFill/>
        </p:spPr>
      </p:pic>
      <p:pic>
        <p:nvPicPr>
          <p:cNvPr id="20484" name="Picture 4" descr="oblečení,oděv,ponož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149080"/>
            <a:ext cx="1440160" cy="1079401"/>
          </a:xfrm>
          <a:prstGeom prst="rect">
            <a:avLst/>
          </a:prstGeom>
          <a:noFill/>
        </p:spPr>
      </p:pic>
      <p:pic>
        <p:nvPicPr>
          <p:cNvPr id="20486" name="Picture 6" descr="barové židle,židl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5517232"/>
            <a:ext cx="1512168" cy="980728"/>
          </a:xfrm>
          <a:prstGeom prst="rect">
            <a:avLst/>
          </a:prstGeom>
          <a:noFill/>
        </p:spPr>
      </p:pic>
      <p:pic>
        <p:nvPicPr>
          <p:cNvPr id="8" name="Picture 8" descr="Ilustrace k akci Výstava papírových draků.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1556792"/>
            <a:ext cx="1152128" cy="973882"/>
          </a:xfrm>
          <a:prstGeom prst="rect">
            <a:avLst/>
          </a:prstGeom>
          <a:noFill/>
        </p:spPr>
      </p:pic>
      <p:pic>
        <p:nvPicPr>
          <p:cNvPr id="20488" name="Picture 8" descr="fotografie,kancelářské pomůcky,obchody,podnikatelské potřeby,pravítka,rýsovací potřeby,školní potřeby,úhloměry,vzdělání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2924944"/>
            <a:ext cx="1296144" cy="1008112"/>
          </a:xfrm>
          <a:prstGeom prst="rect">
            <a:avLst/>
          </a:prstGeom>
          <a:noFill/>
        </p:spPr>
      </p:pic>
      <p:pic>
        <p:nvPicPr>
          <p:cNvPr id="20490" name="Picture 10" descr="fotografie,jídla,nákupy,papírové pytle,potraviny,tašky,tašky na potravin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088" y="4293096"/>
            <a:ext cx="1440160" cy="11247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výkladu slovíček základních materiálů – kovů, látek a ostatních (papír, plast…) a jejich spojení s </a:t>
            </a:r>
            <a:r>
              <a:rPr lang="cs-CZ" dirty="0" err="1" smtClean="0"/>
              <a:t>podst</a:t>
            </a:r>
            <a:r>
              <a:rPr lang="cs-CZ" dirty="0"/>
              <a:t>.</a:t>
            </a:r>
            <a:r>
              <a:rPr lang="cs-CZ" smtClean="0"/>
              <a:t> </a:t>
            </a:r>
            <a:r>
              <a:rPr lang="cs-CZ" dirty="0" smtClean="0"/>
              <a:t>jmény (zlatý prsten, dřevěná židle…).</a:t>
            </a:r>
          </a:p>
          <a:p>
            <a:r>
              <a:rPr lang="cs-CZ" dirty="0" smtClean="0"/>
              <a:t>Součástí materiálu je výklad a procvičení nové slovní zásoby.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70000" lnSpcReduction="20000"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/>
              <a:t>Klipart </a:t>
            </a:r>
            <a:r>
              <a:rPr lang="en-US" dirty="0" smtClean="0"/>
              <a:t>[</a:t>
            </a:r>
            <a:r>
              <a:rPr lang="cs-CZ" dirty="0" smtClean="0"/>
              <a:t>on-line</a:t>
            </a:r>
            <a:r>
              <a:rPr lang="en-US" dirty="0" smtClean="0"/>
              <a:t>]</a:t>
            </a:r>
            <a:r>
              <a:rPr lang="cs-CZ" dirty="0" smtClean="0"/>
              <a:t>. 2011 </a:t>
            </a:r>
            <a:r>
              <a:rPr lang="en-US" dirty="0" smtClean="0"/>
              <a:t>[</a:t>
            </a:r>
            <a:r>
              <a:rPr lang="cs-CZ" dirty="0" smtClean="0"/>
              <a:t>cit. 2011-11-20</a:t>
            </a:r>
            <a:r>
              <a:rPr lang="en-US" dirty="0" smtClean="0"/>
              <a:t>]</a:t>
            </a:r>
            <a:r>
              <a:rPr lang="cs-CZ" dirty="0" smtClean="0"/>
              <a:t>. Dostupný z www: </a:t>
            </a:r>
          </a:p>
          <a:p>
            <a:endParaRPr lang="cs-CZ" dirty="0" smtClean="0">
              <a:hlinkClick r:id="rId2"/>
            </a:endParaRPr>
          </a:p>
          <a:p>
            <a:r>
              <a:rPr lang="cs-CZ" sz="2200" dirty="0" smtClean="0">
                <a:hlinkClick r:id="rId3"/>
              </a:rPr>
              <a:t>http://office.</a:t>
            </a:r>
            <a:r>
              <a:rPr lang="cs-CZ" sz="2200" dirty="0" err="1" smtClean="0">
                <a:hlinkClick r:id="rId3"/>
              </a:rPr>
              <a:t>microsoft.com</a:t>
            </a:r>
            <a:r>
              <a:rPr lang="cs-CZ" sz="2200" dirty="0" smtClean="0">
                <a:hlinkClick r:id="rId3"/>
              </a:rPr>
              <a:t>/</a:t>
            </a:r>
            <a:r>
              <a:rPr lang="cs-CZ" sz="2200" dirty="0" err="1" smtClean="0">
                <a:hlinkClick r:id="rId3"/>
              </a:rPr>
              <a:t>cs</a:t>
            </a:r>
            <a:r>
              <a:rPr lang="cs-CZ" sz="2200" dirty="0" smtClean="0">
                <a:hlinkClick r:id="rId3"/>
              </a:rPr>
              <a:t>-</a:t>
            </a:r>
            <a:r>
              <a:rPr lang="cs-CZ" sz="2200" dirty="0" err="1" smtClean="0">
                <a:hlinkClick r:id="rId3"/>
              </a:rPr>
              <a:t>cz</a:t>
            </a:r>
            <a:r>
              <a:rPr lang="cs-CZ" sz="2200" dirty="0" smtClean="0">
                <a:hlinkClick r:id="rId3"/>
              </a:rPr>
              <a:t>/</a:t>
            </a:r>
            <a:r>
              <a:rPr lang="cs-CZ" sz="2200" dirty="0" err="1" smtClean="0">
                <a:hlinkClick r:id="rId3"/>
              </a:rPr>
              <a:t>images</a:t>
            </a:r>
            <a:r>
              <a:rPr lang="cs-CZ" sz="2200" dirty="0" smtClean="0">
                <a:hlinkClick r:id="rId3"/>
              </a:rPr>
              <a:t>/</a:t>
            </a:r>
            <a:r>
              <a:rPr lang="cs-CZ" sz="2200" dirty="0" err="1" smtClean="0">
                <a:hlinkClick r:id="rId3"/>
              </a:rPr>
              <a:t>results.aspx</a:t>
            </a:r>
            <a:r>
              <a:rPr lang="cs-CZ" sz="2200" dirty="0" smtClean="0">
                <a:hlinkClick r:id="rId3"/>
              </a:rPr>
              <a:t>?</a:t>
            </a:r>
            <a:r>
              <a:rPr lang="cs-CZ" sz="2200" dirty="0" err="1" smtClean="0">
                <a:hlinkClick r:id="rId3"/>
              </a:rPr>
              <a:t>qu</a:t>
            </a:r>
            <a:r>
              <a:rPr lang="cs-CZ" sz="2200" dirty="0" smtClean="0">
                <a:hlinkClick r:id="rId3"/>
              </a:rPr>
              <a:t>=</a:t>
            </a:r>
            <a:r>
              <a:rPr lang="cs-CZ" sz="2200" dirty="0" err="1" smtClean="0">
                <a:hlinkClick r:id="rId3"/>
              </a:rPr>
              <a:t>st</a:t>
            </a:r>
            <a:r>
              <a:rPr lang="cs-CZ" sz="2200" dirty="0" smtClean="0">
                <a:hlinkClick r:id="rId3"/>
              </a:rPr>
              <a:t>%C5%99%C3%</a:t>
            </a:r>
            <a:r>
              <a:rPr lang="cs-CZ" sz="2200" dirty="0" err="1" smtClean="0">
                <a:hlinkClick r:id="rId3"/>
              </a:rPr>
              <a:t>ADbro</a:t>
            </a:r>
            <a:r>
              <a:rPr lang="cs-CZ" sz="2200" dirty="0" smtClean="0">
                <a:hlinkClick r:id="rId3"/>
              </a:rPr>
              <a:t>&amp;ex=1&amp;</a:t>
            </a:r>
            <a:r>
              <a:rPr lang="cs-CZ" sz="2200" dirty="0" err="1" smtClean="0">
                <a:hlinkClick r:id="rId3"/>
              </a:rPr>
              <a:t>origin</a:t>
            </a:r>
            <a:r>
              <a:rPr lang="cs-CZ" sz="2200" dirty="0" smtClean="0">
                <a:hlinkClick r:id="rId3"/>
              </a:rPr>
              <a:t>=FX010132103#</a:t>
            </a:r>
            <a:r>
              <a:rPr lang="cs-CZ" sz="2200" dirty="0" err="1" smtClean="0">
                <a:hlinkClick r:id="rId3"/>
              </a:rPr>
              <a:t>ai</a:t>
            </a:r>
            <a:r>
              <a:rPr lang="cs-CZ" sz="2200" dirty="0" smtClean="0">
                <a:hlinkClick r:id="rId3"/>
              </a:rPr>
              <a:t>:MP900434078|</a:t>
            </a:r>
            <a:endParaRPr lang="cs-CZ" sz="2200" dirty="0" smtClean="0"/>
          </a:p>
          <a:p>
            <a:r>
              <a:rPr lang="cs-CZ" sz="2200" dirty="0" smtClean="0">
                <a:hlinkClick r:id="rId4"/>
              </a:rPr>
              <a:t>http://office.</a:t>
            </a:r>
            <a:r>
              <a:rPr lang="cs-CZ" sz="2200" dirty="0" err="1" smtClean="0">
                <a:hlinkClick r:id="rId4"/>
              </a:rPr>
              <a:t>microsoft.com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cs</a:t>
            </a:r>
            <a:r>
              <a:rPr lang="cs-CZ" sz="2200" dirty="0" smtClean="0">
                <a:hlinkClick r:id="rId4"/>
              </a:rPr>
              <a:t>-</a:t>
            </a:r>
            <a:r>
              <a:rPr lang="cs-CZ" sz="2200" dirty="0" err="1" smtClean="0">
                <a:hlinkClick r:id="rId4"/>
              </a:rPr>
              <a:t>cz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images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results.aspx</a:t>
            </a:r>
            <a:r>
              <a:rPr lang="cs-CZ" sz="2200" dirty="0" smtClean="0">
                <a:hlinkClick r:id="rId4"/>
              </a:rPr>
              <a:t>?</a:t>
            </a:r>
            <a:r>
              <a:rPr lang="cs-CZ" sz="2200" dirty="0" err="1" smtClean="0">
                <a:hlinkClick r:id="rId4"/>
              </a:rPr>
              <a:t>qu</a:t>
            </a:r>
            <a:r>
              <a:rPr lang="cs-CZ" sz="2200" dirty="0" smtClean="0">
                <a:hlinkClick r:id="rId4"/>
              </a:rPr>
              <a:t>=zlato&amp;ex=1#</a:t>
            </a:r>
            <a:r>
              <a:rPr lang="cs-CZ" sz="2200" dirty="0" err="1" smtClean="0">
                <a:hlinkClick r:id="rId4"/>
              </a:rPr>
              <a:t>ai</a:t>
            </a:r>
            <a:r>
              <a:rPr lang="cs-CZ" sz="2200" dirty="0" smtClean="0">
                <a:hlinkClick r:id="rId4"/>
              </a:rPr>
              <a:t>:MP900439253|</a:t>
            </a:r>
            <a:r>
              <a:rPr lang="cs-CZ" sz="2200" dirty="0" err="1" smtClean="0">
                <a:hlinkClick r:id="rId4"/>
              </a:rPr>
              <a:t>mt</a:t>
            </a:r>
            <a:r>
              <a:rPr lang="cs-CZ" sz="2200" dirty="0" smtClean="0">
                <a:hlinkClick r:id="rId4"/>
              </a:rPr>
              <a:t>:2|</a:t>
            </a:r>
            <a:endParaRPr lang="cs-CZ" sz="2200" dirty="0" smtClean="0"/>
          </a:p>
          <a:p>
            <a:r>
              <a:rPr lang="cs-CZ" sz="2200" dirty="0" smtClean="0">
                <a:hlinkClick r:id="rId5"/>
              </a:rPr>
              <a:t>http://office.</a:t>
            </a:r>
            <a:r>
              <a:rPr lang="cs-CZ" sz="2200" dirty="0" err="1" smtClean="0">
                <a:hlinkClick r:id="rId5"/>
              </a:rPr>
              <a:t>microsoft.com</a:t>
            </a:r>
            <a:r>
              <a:rPr lang="cs-CZ" sz="2200" dirty="0" smtClean="0">
                <a:hlinkClick r:id="rId5"/>
              </a:rPr>
              <a:t>/</a:t>
            </a:r>
            <a:r>
              <a:rPr lang="cs-CZ" sz="2200" dirty="0" err="1" smtClean="0">
                <a:hlinkClick r:id="rId5"/>
              </a:rPr>
              <a:t>cs</a:t>
            </a:r>
            <a:r>
              <a:rPr lang="cs-CZ" sz="2200" dirty="0" smtClean="0">
                <a:hlinkClick r:id="rId5"/>
              </a:rPr>
              <a:t>-</a:t>
            </a:r>
            <a:r>
              <a:rPr lang="cs-CZ" sz="2200" dirty="0" err="1" smtClean="0">
                <a:hlinkClick r:id="rId5"/>
              </a:rPr>
              <a:t>cz</a:t>
            </a:r>
            <a:r>
              <a:rPr lang="cs-CZ" sz="2200" dirty="0" smtClean="0">
                <a:hlinkClick r:id="rId5"/>
              </a:rPr>
              <a:t>/</a:t>
            </a:r>
            <a:r>
              <a:rPr lang="cs-CZ" sz="2200" dirty="0" err="1" smtClean="0">
                <a:hlinkClick r:id="rId5"/>
              </a:rPr>
              <a:t>images</a:t>
            </a:r>
            <a:r>
              <a:rPr lang="cs-CZ" sz="2200" dirty="0" smtClean="0">
                <a:hlinkClick r:id="rId5"/>
              </a:rPr>
              <a:t>/</a:t>
            </a:r>
            <a:r>
              <a:rPr lang="cs-CZ" sz="2200" dirty="0" err="1" smtClean="0">
                <a:hlinkClick r:id="rId5"/>
              </a:rPr>
              <a:t>results.aspx</a:t>
            </a:r>
            <a:r>
              <a:rPr lang="cs-CZ" sz="2200" dirty="0" smtClean="0">
                <a:hlinkClick r:id="rId5"/>
              </a:rPr>
              <a:t>?</a:t>
            </a:r>
            <a:r>
              <a:rPr lang="cs-CZ" sz="2200" dirty="0" err="1" smtClean="0">
                <a:hlinkClick r:id="rId5"/>
              </a:rPr>
              <a:t>qu</a:t>
            </a:r>
            <a:r>
              <a:rPr lang="cs-CZ" sz="2200" dirty="0" smtClean="0">
                <a:hlinkClick r:id="rId5"/>
              </a:rPr>
              <a:t>=bavlna&amp;ex=1&amp;</a:t>
            </a:r>
            <a:r>
              <a:rPr lang="cs-CZ" sz="2200" dirty="0" err="1" smtClean="0">
                <a:hlinkClick r:id="rId5"/>
              </a:rPr>
              <a:t>origin</a:t>
            </a:r>
            <a:r>
              <a:rPr lang="cs-CZ" sz="2200" dirty="0" smtClean="0">
                <a:hlinkClick r:id="rId5"/>
              </a:rPr>
              <a:t>=FX010132103#</a:t>
            </a:r>
            <a:r>
              <a:rPr lang="cs-CZ" sz="2200" dirty="0" err="1" smtClean="0">
                <a:hlinkClick r:id="rId5"/>
              </a:rPr>
              <a:t>ai</a:t>
            </a:r>
            <a:r>
              <a:rPr lang="cs-CZ" sz="2200" dirty="0" smtClean="0">
                <a:hlinkClick r:id="rId5"/>
              </a:rPr>
              <a:t>:MP900427713|</a:t>
            </a:r>
            <a:r>
              <a:rPr lang="cs-CZ" sz="2200" dirty="0" err="1" smtClean="0">
                <a:hlinkClick r:id="rId5"/>
              </a:rPr>
              <a:t>mt</a:t>
            </a:r>
            <a:r>
              <a:rPr lang="cs-CZ" sz="2200" dirty="0" smtClean="0">
                <a:hlinkClick r:id="rId5"/>
              </a:rPr>
              <a:t>:2|</a:t>
            </a:r>
            <a:endParaRPr lang="cs-CZ" sz="2200" dirty="0" smtClean="0"/>
          </a:p>
          <a:p>
            <a:pPr lvl="0"/>
            <a:r>
              <a:rPr lang="cs-CZ" sz="2000" u="sng" dirty="0" smtClean="0">
                <a:hlinkClick r:id="rId6"/>
              </a:rPr>
              <a:t>http://office.</a:t>
            </a:r>
            <a:r>
              <a:rPr lang="cs-CZ" sz="2000" u="sng" dirty="0" err="1" smtClean="0">
                <a:hlinkClick r:id="rId6"/>
              </a:rPr>
              <a:t>microsoft.com</a:t>
            </a:r>
            <a:r>
              <a:rPr lang="cs-CZ" sz="2000" u="sng" dirty="0" smtClean="0">
                <a:hlinkClick r:id="rId6"/>
              </a:rPr>
              <a:t>/</a:t>
            </a:r>
            <a:r>
              <a:rPr lang="cs-CZ" sz="2000" u="sng" dirty="0" err="1" smtClean="0">
                <a:hlinkClick r:id="rId6"/>
              </a:rPr>
              <a:t>cs</a:t>
            </a:r>
            <a:r>
              <a:rPr lang="cs-CZ" sz="2000" u="sng" dirty="0" smtClean="0">
                <a:hlinkClick r:id="rId6"/>
              </a:rPr>
              <a:t>-</a:t>
            </a:r>
            <a:r>
              <a:rPr lang="cs-CZ" sz="2000" u="sng" dirty="0" err="1" smtClean="0">
                <a:hlinkClick r:id="rId6"/>
              </a:rPr>
              <a:t>cz</a:t>
            </a:r>
            <a:r>
              <a:rPr lang="cs-CZ" sz="2000" u="sng" dirty="0" smtClean="0">
                <a:hlinkClick r:id="rId6"/>
              </a:rPr>
              <a:t>/</a:t>
            </a:r>
            <a:r>
              <a:rPr lang="cs-CZ" sz="2000" u="sng" dirty="0" err="1" smtClean="0">
                <a:hlinkClick r:id="rId6"/>
              </a:rPr>
              <a:t>images</a:t>
            </a:r>
            <a:r>
              <a:rPr lang="cs-CZ" sz="2000" u="sng" dirty="0" smtClean="0">
                <a:hlinkClick r:id="rId6"/>
              </a:rPr>
              <a:t>/</a:t>
            </a:r>
            <a:r>
              <a:rPr lang="cs-CZ" sz="2000" u="sng" dirty="0" err="1" smtClean="0">
                <a:hlinkClick r:id="rId6"/>
              </a:rPr>
              <a:t>results.aspx</a:t>
            </a:r>
            <a:r>
              <a:rPr lang="cs-CZ" sz="2000" u="sng" dirty="0" smtClean="0">
                <a:hlinkClick r:id="rId6"/>
              </a:rPr>
              <a:t>?</a:t>
            </a:r>
            <a:r>
              <a:rPr lang="cs-CZ" sz="2000" u="sng" dirty="0" err="1" smtClean="0">
                <a:hlinkClick r:id="rId6"/>
              </a:rPr>
              <a:t>qu</a:t>
            </a:r>
            <a:r>
              <a:rPr lang="cs-CZ" sz="2000" u="sng" dirty="0" smtClean="0">
                <a:hlinkClick r:id="rId6"/>
              </a:rPr>
              <a:t>=plast&amp;ex=1&amp;</a:t>
            </a:r>
            <a:r>
              <a:rPr lang="cs-CZ" sz="2000" u="sng" dirty="0" err="1" smtClean="0">
                <a:hlinkClick r:id="rId6"/>
              </a:rPr>
              <a:t>origin</a:t>
            </a:r>
            <a:r>
              <a:rPr lang="cs-CZ" sz="2000" u="sng" dirty="0" smtClean="0">
                <a:hlinkClick r:id="rId6"/>
              </a:rPr>
              <a:t>=FX010132103#</a:t>
            </a:r>
            <a:r>
              <a:rPr lang="cs-CZ" sz="2000" u="sng" dirty="0" err="1" smtClean="0">
                <a:hlinkClick r:id="rId6"/>
              </a:rPr>
              <a:t>ai</a:t>
            </a:r>
            <a:r>
              <a:rPr lang="cs-CZ" sz="2000" u="sng" dirty="0" smtClean="0">
                <a:hlinkClick r:id="rId6"/>
              </a:rPr>
              <a:t>:MP900437305|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7"/>
              </a:rPr>
              <a:t>http://office.</a:t>
            </a:r>
            <a:r>
              <a:rPr lang="cs-CZ" sz="2000" u="sng" dirty="0" err="1" smtClean="0">
                <a:hlinkClick r:id="rId7"/>
              </a:rPr>
              <a:t>microsoft.com</a:t>
            </a:r>
            <a:r>
              <a:rPr lang="cs-CZ" sz="2000" u="sng" dirty="0" smtClean="0">
                <a:hlinkClick r:id="rId7"/>
              </a:rPr>
              <a:t>/</a:t>
            </a:r>
            <a:r>
              <a:rPr lang="cs-CZ" sz="2000" u="sng" dirty="0" err="1" smtClean="0">
                <a:hlinkClick r:id="rId7"/>
              </a:rPr>
              <a:t>cs</a:t>
            </a:r>
            <a:r>
              <a:rPr lang="cs-CZ" sz="2000" u="sng" dirty="0" smtClean="0">
                <a:hlinkClick r:id="rId7"/>
              </a:rPr>
              <a:t>-</a:t>
            </a:r>
            <a:r>
              <a:rPr lang="cs-CZ" sz="2000" u="sng" dirty="0" err="1" smtClean="0">
                <a:hlinkClick r:id="rId7"/>
              </a:rPr>
              <a:t>cz</a:t>
            </a:r>
            <a:r>
              <a:rPr lang="cs-CZ" sz="2000" u="sng" dirty="0" smtClean="0">
                <a:hlinkClick r:id="rId7"/>
              </a:rPr>
              <a:t>/</a:t>
            </a:r>
            <a:r>
              <a:rPr lang="cs-CZ" sz="2000" u="sng" dirty="0" err="1" smtClean="0">
                <a:hlinkClick r:id="rId7"/>
              </a:rPr>
              <a:t>images</a:t>
            </a:r>
            <a:r>
              <a:rPr lang="cs-CZ" sz="2000" u="sng" dirty="0" smtClean="0">
                <a:hlinkClick r:id="rId7"/>
              </a:rPr>
              <a:t>/</a:t>
            </a:r>
            <a:r>
              <a:rPr lang="cs-CZ" sz="2000" u="sng" dirty="0" err="1" smtClean="0">
                <a:hlinkClick r:id="rId7"/>
              </a:rPr>
              <a:t>results.aspx</a:t>
            </a:r>
            <a:r>
              <a:rPr lang="cs-CZ" sz="2000" u="sng" dirty="0" smtClean="0">
                <a:hlinkClick r:id="rId7"/>
              </a:rPr>
              <a:t>?</a:t>
            </a:r>
            <a:r>
              <a:rPr lang="cs-CZ" sz="2000" u="sng" dirty="0" err="1" smtClean="0">
                <a:hlinkClick r:id="rId7"/>
              </a:rPr>
              <a:t>qu</a:t>
            </a:r>
            <a:r>
              <a:rPr lang="cs-CZ" sz="2000" u="sng" dirty="0" smtClean="0">
                <a:hlinkClick r:id="rId7"/>
              </a:rPr>
              <a:t>=</a:t>
            </a:r>
            <a:r>
              <a:rPr lang="cs-CZ" sz="2000" u="sng" dirty="0" err="1" smtClean="0">
                <a:hlinkClick r:id="rId7"/>
              </a:rPr>
              <a:t>pap</a:t>
            </a:r>
            <a:r>
              <a:rPr lang="cs-CZ" sz="2000" u="sng" dirty="0" smtClean="0">
                <a:hlinkClick r:id="rId7"/>
              </a:rPr>
              <a:t>%C3%</a:t>
            </a:r>
            <a:r>
              <a:rPr lang="cs-CZ" sz="2000" u="sng" dirty="0" err="1" smtClean="0">
                <a:hlinkClick r:id="rId7"/>
              </a:rPr>
              <a:t>ADr</a:t>
            </a:r>
            <a:r>
              <a:rPr lang="cs-CZ" sz="2000" u="sng" dirty="0" smtClean="0">
                <a:hlinkClick r:id="rId7"/>
              </a:rPr>
              <a:t>&amp;ex=1#</a:t>
            </a:r>
            <a:r>
              <a:rPr lang="cs-CZ" sz="2000" u="sng" dirty="0" err="1" smtClean="0">
                <a:hlinkClick r:id="rId7"/>
              </a:rPr>
              <a:t>ai</a:t>
            </a:r>
            <a:r>
              <a:rPr lang="cs-CZ" sz="2000" u="sng" dirty="0" smtClean="0">
                <a:hlinkClick r:id="rId7"/>
              </a:rPr>
              <a:t>:MP900439423|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8"/>
              </a:rPr>
              <a:t>http://office.</a:t>
            </a:r>
            <a:r>
              <a:rPr lang="cs-CZ" sz="2000" u="sng" dirty="0" err="1" smtClean="0">
                <a:hlinkClick r:id="rId8"/>
              </a:rPr>
              <a:t>microsoft.com</a:t>
            </a:r>
            <a:r>
              <a:rPr lang="cs-CZ" sz="2000" u="sng" dirty="0" smtClean="0">
                <a:hlinkClick r:id="rId8"/>
              </a:rPr>
              <a:t>/</a:t>
            </a:r>
            <a:r>
              <a:rPr lang="cs-CZ" sz="2000" u="sng" dirty="0" err="1" smtClean="0">
                <a:hlinkClick r:id="rId8"/>
              </a:rPr>
              <a:t>cs</a:t>
            </a:r>
            <a:r>
              <a:rPr lang="cs-CZ" sz="2000" u="sng" dirty="0" smtClean="0">
                <a:hlinkClick r:id="rId8"/>
              </a:rPr>
              <a:t>-</a:t>
            </a:r>
            <a:r>
              <a:rPr lang="cs-CZ" sz="2000" u="sng" dirty="0" err="1" smtClean="0">
                <a:hlinkClick r:id="rId8"/>
              </a:rPr>
              <a:t>cz</a:t>
            </a:r>
            <a:r>
              <a:rPr lang="cs-CZ" sz="2000" u="sng" dirty="0" smtClean="0">
                <a:hlinkClick r:id="rId8"/>
              </a:rPr>
              <a:t>/</a:t>
            </a:r>
            <a:r>
              <a:rPr lang="cs-CZ" sz="2000" u="sng" dirty="0" err="1" smtClean="0">
                <a:hlinkClick r:id="rId8"/>
              </a:rPr>
              <a:t>images</a:t>
            </a:r>
            <a:r>
              <a:rPr lang="cs-CZ" sz="2000" u="sng" dirty="0" smtClean="0">
                <a:hlinkClick r:id="rId8"/>
              </a:rPr>
              <a:t>/</a:t>
            </a:r>
            <a:r>
              <a:rPr lang="cs-CZ" sz="2000" u="sng" dirty="0" err="1" smtClean="0">
                <a:hlinkClick r:id="rId8"/>
              </a:rPr>
              <a:t>results.aspx</a:t>
            </a:r>
            <a:r>
              <a:rPr lang="cs-CZ" sz="2000" u="sng" dirty="0" smtClean="0">
                <a:hlinkClick r:id="rId8"/>
              </a:rPr>
              <a:t>?</a:t>
            </a:r>
            <a:r>
              <a:rPr lang="cs-CZ" sz="2000" u="sng" dirty="0" err="1" smtClean="0">
                <a:hlinkClick r:id="rId8"/>
              </a:rPr>
              <a:t>qu</a:t>
            </a:r>
            <a:r>
              <a:rPr lang="cs-CZ" sz="2000" u="sng" dirty="0" smtClean="0">
                <a:hlinkClick r:id="rId8"/>
              </a:rPr>
              <a:t>=skleni%C4%8Dka&amp;</a:t>
            </a:r>
            <a:r>
              <a:rPr lang="cs-CZ" sz="2000" u="sng" dirty="0" err="1" smtClean="0">
                <a:hlinkClick r:id="rId8"/>
              </a:rPr>
              <a:t>ctt</a:t>
            </a:r>
            <a:r>
              <a:rPr lang="cs-CZ" sz="2000" u="sng" dirty="0" smtClean="0">
                <a:hlinkClick r:id="rId8"/>
              </a:rPr>
              <a:t>=1#</a:t>
            </a:r>
            <a:r>
              <a:rPr lang="cs-CZ" sz="2000" u="sng" dirty="0" err="1" smtClean="0">
                <a:hlinkClick r:id="rId8"/>
              </a:rPr>
              <a:t>ai</a:t>
            </a:r>
            <a:r>
              <a:rPr lang="cs-CZ" sz="2000" u="sng" dirty="0" smtClean="0">
                <a:hlinkClick r:id="rId8"/>
              </a:rPr>
              <a:t>:MP900177966|</a:t>
            </a:r>
            <a:r>
              <a:rPr lang="cs-CZ" sz="2000" u="sng" dirty="0" err="1" smtClean="0">
                <a:hlinkClick r:id="rId8"/>
              </a:rPr>
              <a:t>mt</a:t>
            </a:r>
            <a:r>
              <a:rPr lang="cs-CZ" sz="2000" u="sng" dirty="0" smtClean="0">
                <a:hlinkClick r:id="rId8"/>
              </a:rPr>
              <a:t>:2|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9"/>
              </a:rPr>
              <a:t>http://office.</a:t>
            </a:r>
            <a:r>
              <a:rPr lang="cs-CZ" sz="2000" u="sng" dirty="0" err="1" smtClean="0">
                <a:hlinkClick r:id="rId9"/>
              </a:rPr>
              <a:t>microsoft.com</a:t>
            </a:r>
            <a:r>
              <a:rPr lang="cs-CZ" sz="2000" u="sng" dirty="0" smtClean="0">
                <a:hlinkClick r:id="rId9"/>
              </a:rPr>
              <a:t>/</a:t>
            </a:r>
            <a:r>
              <a:rPr lang="cs-CZ" sz="2000" u="sng" dirty="0" err="1" smtClean="0">
                <a:hlinkClick r:id="rId9"/>
              </a:rPr>
              <a:t>cs</a:t>
            </a:r>
            <a:r>
              <a:rPr lang="cs-CZ" sz="2000" u="sng" dirty="0" smtClean="0">
                <a:hlinkClick r:id="rId9"/>
              </a:rPr>
              <a:t>-</a:t>
            </a:r>
            <a:r>
              <a:rPr lang="cs-CZ" sz="2000" u="sng" dirty="0" err="1" smtClean="0">
                <a:hlinkClick r:id="rId9"/>
              </a:rPr>
              <a:t>cz</a:t>
            </a:r>
            <a:r>
              <a:rPr lang="cs-CZ" sz="2000" u="sng" dirty="0" smtClean="0">
                <a:hlinkClick r:id="rId9"/>
              </a:rPr>
              <a:t>/</a:t>
            </a:r>
            <a:r>
              <a:rPr lang="cs-CZ" sz="2000" u="sng" dirty="0" err="1" smtClean="0">
                <a:hlinkClick r:id="rId9"/>
              </a:rPr>
              <a:t>images</a:t>
            </a:r>
            <a:r>
              <a:rPr lang="cs-CZ" sz="2000" u="sng" dirty="0" smtClean="0">
                <a:hlinkClick r:id="rId9"/>
              </a:rPr>
              <a:t>/</a:t>
            </a:r>
            <a:r>
              <a:rPr lang="cs-CZ" sz="2000" u="sng" dirty="0" err="1" smtClean="0">
                <a:hlinkClick r:id="rId9"/>
              </a:rPr>
              <a:t>results.aspx</a:t>
            </a:r>
            <a:r>
              <a:rPr lang="cs-CZ" sz="2000" u="sng" dirty="0" smtClean="0">
                <a:hlinkClick r:id="rId9"/>
              </a:rPr>
              <a:t>?</a:t>
            </a:r>
            <a:r>
              <a:rPr lang="cs-CZ" sz="2000" u="sng" dirty="0" err="1" smtClean="0">
                <a:hlinkClick r:id="rId9"/>
              </a:rPr>
              <a:t>qu</a:t>
            </a:r>
            <a:r>
              <a:rPr lang="cs-CZ" sz="2000" u="sng" dirty="0" smtClean="0">
                <a:hlinkClick r:id="rId9"/>
              </a:rPr>
              <a:t>=d%C5%99evo&amp;</a:t>
            </a:r>
            <a:r>
              <a:rPr lang="cs-CZ" sz="2000" u="sng" dirty="0" err="1" smtClean="0">
                <a:hlinkClick r:id="rId9"/>
              </a:rPr>
              <a:t>ctt</a:t>
            </a:r>
            <a:r>
              <a:rPr lang="cs-CZ" sz="2000" u="sng" dirty="0" smtClean="0">
                <a:hlinkClick r:id="rId9"/>
              </a:rPr>
              <a:t>=1#</a:t>
            </a:r>
            <a:r>
              <a:rPr lang="cs-CZ" sz="2000" u="sng" dirty="0" err="1" smtClean="0">
                <a:hlinkClick r:id="rId9"/>
              </a:rPr>
              <a:t>ai</a:t>
            </a:r>
            <a:r>
              <a:rPr lang="cs-CZ" sz="2000" u="sng" dirty="0" smtClean="0">
                <a:hlinkClick r:id="rId9"/>
              </a:rPr>
              <a:t>:MP900289881|</a:t>
            </a:r>
            <a:r>
              <a:rPr lang="cs-CZ" sz="2000" u="sng" dirty="0" err="1" smtClean="0">
                <a:hlinkClick r:id="rId9"/>
              </a:rPr>
              <a:t>mt</a:t>
            </a:r>
            <a:r>
              <a:rPr lang="cs-CZ" sz="2000" u="sng" dirty="0" smtClean="0">
                <a:hlinkClick r:id="rId9"/>
              </a:rPr>
              <a:t>:0|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10"/>
              </a:rPr>
              <a:t>http://office.</a:t>
            </a:r>
            <a:r>
              <a:rPr lang="cs-CZ" sz="2000" u="sng" dirty="0" err="1" smtClean="0">
                <a:hlinkClick r:id="rId10"/>
              </a:rPr>
              <a:t>microsoft.com</a:t>
            </a:r>
            <a:r>
              <a:rPr lang="cs-CZ" sz="2000" u="sng" dirty="0" smtClean="0">
                <a:hlinkClick r:id="rId10"/>
              </a:rPr>
              <a:t>/</a:t>
            </a:r>
            <a:r>
              <a:rPr lang="cs-CZ" sz="2000" u="sng" dirty="0" err="1" smtClean="0">
                <a:hlinkClick r:id="rId10"/>
              </a:rPr>
              <a:t>cs</a:t>
            </a:r>
            <a:r>
              <a:rPr lang="cs-CZ" sz="2000" u="sng" dirty="0" smtClean="0">
                <a:hlinkClick r:id="rId10"/>
              </a:rPr>
              <a:t>-</a:t>
            </a:r>
            <a:r>
              <a:rPr lang="cs-CZ" sz="2000" u="sng" dirty="0" err="1" smtClean="0">
                <a:hlinkClick r:id="rId10"/>
              </a:rPr>
              <a:t>cz</a:t>
            </a:r>
            <a:r>
              <a:rPr lang="cs-CZ" sz="2000" u="sng" dirty="0" smtClean="0">
                <a:hlinkClick r:id="rId10"/>
              </a:rPr>
              <a:t>/</a:t>
            </a:r>
            <a:r>
              <a:rPr lang="cs-CZ" sz="2000" u="sng" dirty="0" err="1" smtClean="0">
                <a:hlinkClick r:id="rId10"/>
              </a:rPr>
              <a:t>images</a:t>
            </a:r>
            <a:r>
              <a:rPr lang="cs-CZ" sz="2000" u="sng" dirty="0" smtClean="0">
                <a:hlinkClick r:id="rId10"/>
              </a:rPr>
              <a:t>/</a:t>
            </a:r>
            <a:r>
              <a:rPr lang="cs-CZ" sz="2000" u="sng" dirty="0" err="1" smtClean="0">
                <a:hlinkClick r:id="rId10"/>
              </a:rPr>
              <a:t>results.aspx</a:t>
            </a:r>
            <a:r>
              <a:rPr lang="cs-CZ" sz="2000" u="sng" dirty="0" smtClean="0">
                <a:hlinkClick r:id="rId10"/>
              </a:rPr>
              <a:t>?</a:t>
            </a:r>
            <a:r>
              <a:rPr lang="cs-CZ" sz="2000" u="sng" dirty="0" err="1" smtClean="0">
                <a:hlinkClick r:id="rId10"/>
              </a:rPr>
              <a:t>qu</a:t>
            </a:r>
            <a:r>
              <a:rPr lang="cs-CZ" sz="2000" u="sng" dirty="0" smtClean="0">
                <a:hlinkClick r:id="rId10"/>
              </a:rPr>
              <a:t>=guma&amp;</a:t>
            </a:r>
            <a:r>
              <a:rPr lang="cs-CZ" sz="2000" u="sng" dirty="0" err="1" smtClean="0">
                <a:hlinkClick r:id="rId10"/>
              </a:rPr>
              <a:t>ctt</a:t>
            </a:r>
            <a:r>
              <a:rPr lang="cs-CZ" sz="2000" u="sng" dirty="0" smtClean="0">
                <a:hlinkClick r:id="rId10"/>
              </a:rPr>
              <a:t>=1#</a:t>
            </a:r>
            <a:r>
              <a:rPr lang="cs-CZ" sz="2000" u="sng" dirty="0" err="1" smtClean="0">
                <a:hlinkClick r:id="rId10"/>
              </a:rPr>
              <a:t>ai</a:t>
            </a:r>
            <a:r>
              <a:rPr lang="cs-CZ" sz="2000" u="sng" dirty="0" smtClean="0">
                <a:hlinkClick r:id="rId10"/>
              </a:rPr>
              <a:t>:MC900349573|</a:t>
            </a:r>
            <a:r>
              <a:rPr lang="cs-CZ" sz="2000" u="sng" dirty="0" err="1" smtClean="0">
                <a:hlinkClick r:id="rId10"/>
              </a:rPr>
              <a:t>mt</a:t>
            </a:r>
            <a:r>
              <a:rPr lang="cs-CZ" sz="2000" u="sng" dirty="0" smtClean="0">
                <a:hlinkClick r:id="rId10"/>
              </a:rPr>
              <a:t>:0|</a:t>
            </a:r>
            <a:r>
              <a:rPr lang="cs-CZ" sz="2000" u="sng" dirty="0" err="1" smtClean="0">
                <a:hlinkClick r:id="rId10"/>
              </a:rPr>
              <a:t>is</a:t>
            </a:r>
            <a:r>
              <a:rPr lang="cs-CZ" sz="2000" u="sng" dirty="0" smtClean="0">
                <a:hlinkClick r:id="rId10"/>
              </a:rPr>
              <a:t>:0|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11"/>
              </a:rPr>
              <a:t>http://www.knihovna-</a:t>
            </a:r>
            <a:r>
              <a:rPr lang="cs-CZ" sz="2000" u="sng" dirty="0" err="1" smtClean="0">
                <a:hlinkClick r:id="rId11"/>
              </a:rPr>
              <a:t>litvinov.cz</a:t>
            </a:r>
            <a:r>
              <a:rPr lang="cs-CZ" sz="2000" u="sng" dirty="0" smtClean="0">
                <a:hlinkClick r:id="rId11"/>
              </a:rPr>
              <a:t>/akce.</a:t>
            </a:r>
            <a:r>
              <a:rPr lang="cs-CZ" sz="2000" u="sng" dirty="0" err="1" smtClean="0">
                <a:hlinkClick r:id="rId11"/>
              </a:rPr>
              <a:t>php</a:t>
            </a:r>
            <a:r>
              <a:rPr lang="cs-CZ" sz="2000" u="sng" dirty="0" smtClean="0">
                <a:hlinkClick r:id="rId11"/>
              </a:rPr>
              <a:t>?</a:t>
            </a:r>
            <a:r>
              <a:rPr lang="cs-CZ" sz="2000" u="sng" dirty="0" err="1" smtClean="0">
                <a:hlinkClick r:id="rId11"/>
              </a:rPr>
              <a:t>ida</a:t>
            </a:r>
            <a:r>
              <a:rPr lang="cs-CZ" sz="2000" u="sng" dirty="0" smtClean="0">
                <a:hlinkClick r:id="rId11"/>
              </a:rPr>
              <a:t>=501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12"/>
              </a:rPr>
              <a:t>http://office.</a:t>
            </a:r>
            <a:r>
              <a:rPr lang="cs-CZ" sz="2000" u="sng" dirty="0" err="1" smtClean="0">
                <a:hlinkClick r:id="rId12"/>
              </a:rPr>
              <a:t>microsoft.com</a:t>
            </a:r>
            <a:r>
              <a:rPr lang="cs-CZ" sz="2000" u="sng" dirty="0" smtClean="0">
                <a:hlinkClick r:id="rId12"/>
              </a:rPr>
              <a:t>/</a:t>
            </a:r>
            <a:r>
              <a:rPr lang="cs-CZ" sz="2000" u="sng" dirty="0" err="1" smtClean="0">
                <a:hlinkClick r:id="rId12"/>
              </a:rPr>
              <a:t>cs</a:t>
            </a:r>
            <a:r>
              <a:rPr lang="cs-CZ" sz="2000" u="sng" dirty="0" smtClean="0">
                <a:hlinkClick r:id="rId12"/>
              </a:rPr>
              <a:t>-</a:t>
            </a:r>
            <a:r>
              <a:rPr lang="cs-CZ" sz="2000" u="sng" dirty="0" err="1" smtClean="0">
                <a:hlinkClick r:id="rId12"/>
              </a:rPr>
              <a:t>cz</a:t>
            </a:r>
            <a:r>
              <a:rPr lang="cs-CZ" sz="2000" u="sng" dirty="0" smtClean="0">
                <a:hlinkClick r:id="rId12"/>
              </a:rPr>
              <a:t>/</a:t>
            </a:r>
            <a:r>
              <a:rPr lang="cs-CZ" sz="2000" u="sng" dirty="0" err="1" smtClean="0">
                <a:hlinkClick r:id="rId12"/>
              </a:rPr>
              <a:t>images</a:t>
            </a:r>
            <a:r>
              <a:rPr lang="cs-CZ" sz="2000" u="sng" dirty="0" smtClean="0">
                <a:hlinkClick r:id="rId12"/>
              </a:rPr>
              <a:t>/</a:t>
            </a:r>
            <a:r>
              <a:rPr lang="cs-CZ" sz="2000" u="sng" dirty="0" err="1" smtClean="0">
                <a:hlinkClick r:id="rId12"/>
              </a:rPr>
              <a:t>results.aspx</a:t>
            </a:r>
            <a:r>
              <a:rPr lang="cs-CZ" sz="2000" u="sng" dirty="0" smtClean="0">
                <a:hlinkClick r:id="rId12"/>
              </a:rPr>
              <a:t>?</a:t>
            </a:r>
            <a:r>
              <a:rPr lang="cs-CZ" sz="2000" u="sng" dirty="0" err="1" smtClean="0">
                <a:hlinkClick r:id="rId12"/>
              </a:rPr>
              <a:t>qu</a:t>
            </a:r>
            <a:r>
              <a:rPr lang="cs-CZ" sz="2000" u="sng" dirty="0" smtClean="0">
                <a:hlinkClick r:id="rId12"/>
              </a:rPr>
              <a:t>=svetr&amp;</a:t>
            </a:r>
            <a:r>
              <a:rPr lang="cs-CZ" sz="2000" u="sng" dirty="0" err="1" smtClean="0">
                <a:hlinkClick r:id="rId12"/>
              </a:rPr>
              <a:t>ctt</a:t>
            </a:r>
            <a:r>
              <a:rPr lang="cs-CZ" sz="2000" u="sng" dirty="0" smtClean="0">
                <a:hlinkClick r:id="rId12"/>
              </a:rPr>
              <a:t>=1#</a:t>
            </a:r>
            <a:r>
              <a:rPr lang="cs-CZ" sz="2000" u="sng" dirty="0" err="1" smtClean="0">
                <a:hlinkClick r:id="rId12"/>
              </a:rPr>
              <a:t>ai</a:t>
            </a:r>
            <a:r>
              <a:rPr lang="cs-CZ" sz="2000" u="sng" dirty="0" smtClean="0">
                <a:hlinkClick r:id="rId12"/>
              </a:rPr>
              <a:t>:MC900232970|</a:t>
            </a:r>
            <a:r>
              <a:rPr lang="cs-CZ" sz="2000" u="sng" dirty="0" err="1" smtClean="0">
                <a:hlinkClick r:id="rId12"/>
              </a:rPr>
              <a:t>mt</a:t>
            </a:r>
            <a:r>
              <a:rPr lang="cs-CZ" sz="2000" u="sng" dirty="0" smtClean="0">
                <a:hlinkClick r:id="rId12"/>
              </a:rPr>
              <a:t>:0|</a:t>
            </a:r>
            <a:r>
              <a:rPr lang="cs-CZ" sz="2000" u="sng" dirty="0" err="1" smtClean="0">
                <a:hlinkClick r:id="rId12"/>
              </a:rPr>
              <a:t>is</a:t>
            </a:r>
            <a:r>
              <a:rPr lang="cs-CZ" sz="2000" u="sng" dirty="0" smtClean="0">
                <a:hlinkClick r:id="rId12"/>
              </a:rPr>
              <a:t>:0|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13"/>
              </a:rPr>
              <a:t>http://office.</a:t>
            </a:r>
            <a:r>
              <a:rPr lang="cs-CZ" sz="2000" u="sng" dirty="0" err="1" smtClean="0">
                <a:hlinkClick r:id="rId13"/>
              </a:rPr>
              <a:t>microsoft.com</a:t>
            </a:r>
            <a:r>
              <a:rPr lang="cs-CZ" sz="2000" u="sng" dirty="0" smtClean="0">
                <a:hlinkClick r:id="rId13"/>
              </a:rPr>
              <a:t>/</a:t>
            </a:r>
            <a:r>
              <a:rPr lang="cs-CZ" sz="2000" u="sng" dirty="0" err="1" smtClean="0">
                <a:hlinkClick r:id="rId13"/>
              </a:rPr>
              <a:t>cs</a:t>
            </a:r>
            <a:r>
              <a:rPr lang="cs-CZ" sz="2000" u="sng" dirty="0" smtClean="0">
                <a:hlinkClick r:id="rId13"/>
              </a:rPr>
              <a:t>-</a:t>
            </a:r>
            <a:r>
              <a:rPr lang="cs-CZ" sz="2000" u="sng" dirty="0" err="1" smtClean="0">
                <a:hlinkClick r:id="rId13"/>
              </a:rPr>
              <a:t>cz</a:t>
            </a:r>
            <a:r>
              <a:rPr lang="cs-CZ" sz="2000" u="sng" dirty="0" smtClean="0">
                <a:hlinkClick r:id="rId13"/>
              </a:rPr>
              <a:t>/</a:t>
            </a:r>
            <a:r>
              <a:rPr lang="cs-CZ" sz="2000" u="sng" dirty="0" err="1" smtClean="0">
                <a:hlinkClick r:id="rId13"/>
              </a:rPr>
              <a:t>images</a:t>
            </a:r>
            <a:r>
              <a:rPr lang="cs-CZ" sz="2000" u="sng" dirty="0" smtClean="0">
                <a:hlinkClick r:id="rId13"/>
              </a:rPr>
              <a:t>/</a:t>
            </a:r>
            <a:r>
              <a:rPr lang="cs-CZ" sz="2000" u="sng" dirty="0" err="1" smtClean="0">
                <a:hlinkClick r:id="rId13"/>
              </a:rPr>
              <a:t>results.aspx</a:t>
            </a:r>
            <a:r>
              <a:rPr lang="cs-CZ" sz="2000" u="sng" dirty="0" smtClean="0">
                <a:hlinkClick r:id="rId13"/>
              </a:rPr>
              <a:t>?</a:t>
            </a:r>
            <a:r>
              <a:rPr lang="cs-CZ" sz="2000" u="sng" dirty="0" err="1" smtClean="0">
                <a:hlinkClick r:id="rId13"/>
              </a:rPr>
              <a:t>qu</a:t>
            </a:r>
            <a:r>
              <a:rPr lang="cs-CZ" sz="2000" u="sng" dirty="0" smtClean="0">
                <a:hlinkClick r:id="rId13"/>
              </a:rPr>
              <a:t>=</a:t>
            </a:r>
            <a:r>
              <a:rPr lang="cs-CZ" sz="2000" u="sng" dirty="0" err="1" smtClean="0">
                <a:hlinkClick r:id="rId13"/>
              </a:rPr>
              <a:t>pono</a:t>
            </a:r>
            <a:r>
              <a:rPr lang="cs-CZ" sz="2000" u="sng" dirty="0" smtClean="0">
                <a:hlinkClick r:id="rId13"/>
              </a:rPr>
              <a:t>%C5%</a:t>
            </a:r>
            <a:r>
              <a:rPr lang="cs-CZ" sz="2000" u="sng" dirty="0" err="1" smtClean="0">
                <a:hlinkClick r:id="rId13"/>
              </a:rPr>
              <a:t>BEky</a:t>
            </a:r>
            <a:r>
              <a:rPr lang="cs-CZ" sz="2000" u="sng" dirty="0" smtClean="0">
                <a:hlinkClick r:id="rId13"/>
              </a:rPr>
              <a:t>&amp;</a:t>
            </a:r>
            <a:r>
              <a:rPr lang="cs-CZ" sz="2000" u="sng" dirty="0" err="1" smtClean="0">
                <a:hlinkClick r:id="rId13"/>
              </a:rPr>
              <a:t>ctt</a:t>
            </a:r>
            <a:r>
              <a:rPr lang="cs-CZ" sz="2000" u="sng" dirty="0" smtClean="0">
                <a:hlinkClick r:id="rId13"/>
              </a:rPr>
              <a:t>=1#</a:t>
            </a:r>
            <a:r>
              <a:rPr lang="cs-CZ" sz="2000" u="sng" dirty="0" err="1" smtClean="0">
                <a:hlinkClick r:id="rId13"/>
              </a:rPr>
              <a:t>ai</a:t>
            </a:r>
            <a:r>
              <a:rPr lang="cs-CZ" sz="2000" u="sng" dirty="0" smtClean="0">
                <a:hlinkClick r:id="rId13"/>
              </a:rPr>
              <a:t>:MC900304817|</a:t>
            </a:r>
            <a:r>
              <a:rPr lang="cs-CZ" sz="2000" u="sng" dirty="0" err="1" smtClean="0">
                <a:hlinkClick r:id="rId13"/>
              </a:rPr>
              <a:t>mt</a:t>
            </a:r>
            <a:r>
              <a:rPr lang="cs-CZ" sz="2000" u="sng" dirty="0" smtClean="0">
                <a:hlinkClick r:id="rId13"/>
              </a:rPr>
              <a:t>:0|</a:t>
            </a:r>
            <a:r>
              <a:rPr lang="cs-CZ" sz="2000" u="sng" dirty="0" err="1" smtClean="0">
                <a:hlinkClick r:id="rId13"/>
              </a:rPr>
              <a:t>is</a:t>
            </a:r>
            <a:r>
              <a:rPr lang="cs-CZ" sz="2000" u="sng" dirty="0" smtClean="0">
                <a:hlinkClick r:id="rId13"/>
              </a:rPr>
              <a:t>:0|</a:t>
            </a:r>
            <a:r>
              <a:rPr lang="cs-CZ" sz="2000" dirty="0" smtClean="0"/>
              <a:t>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dirty="0" smtClean="0">
                <a:hlinkClick r:id="rId2"/>
              </a:rPr>
              <a:t>http://office.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results.aspx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qu</a:t>
            </a:r>
            <a:r>
              <a:rPr lang="cs-CZ" sz="1600" dirty="0" smtClean="0">
                <a:hlinkClick r:id="rId2"/>
              </a:rPr>
              <a:t>=%C5%</a:t>
            </a:r>
            <a:r>
              <a:rPr lang="cs-CZ" sz="1600" dirty="0" err="1" smtClean="0">
                <a:hlinkClick r:id="rId2"/>
              </a:rPr>
              <a:t>BEidle</a:t>
            </a:r>
            <a:r>
              <a:rPr lang="cs-CZ" sz="1600" dirty="0" smtClean="0">
                <a:hlinkClick r:id="rId2"/>
              </a:rPr>
              <a:t>&amp;</a:t>
            </a:r>
            <a:r>
              <a:rPr lang="cs-CZ" sz="1600" dirty="0" err="1" smtClean="0">
                <a:hlinkClick r:id="rId2"/>
              </a:rPr>
              <a:t>ctt</a:t>
            </a:r>
            <a:r>
              <a:rPr lang="cs-CZ" sz="1600" dirty="0" smtClean="0">
                <a:hlinkClick r:id="rId2"/>
              </a:rPr>
              <a:t>=1#</a:t>
            </a:r>
            <a:r>
              <a:rPr lang="cs-CZ" sz="1600" dirty="0" err="1" smtClean="0">
                <a:hlinkClick r:id="rId2"/>
              </a:rPr>
              <a:t>ai</a:t>
            </a:r>
            <a:r>
              <a:rPr lang="cs-CZ" sz="1600" dirty="0" smtClean="0">
                <a:hlinkClick r:id="rId2"/>
              </a:rPr>
              <a:t>:MC900215169|</a:t>
            </a:r>
            <a:r>
              <a:rPr lang="cs-CZ" sz="1600" dirty="0" err="1" smtClean="0">
                <a:hlinkClick r:id="rId2"/>
              </a:rPr>
              <a:t>mt</a:t>
            </a:r>
            <a:r>
              <a:rPr lang="cs-CZ" sz="1600" dirty="0" smtClean="0">
                <a:hlinkClick r:id="rId2"/>
              </a:rPr>
              <a:t>:0|</a:t>
            </a:r>
            <a:r>
              <a:rPr lang="cs-CZ" sz="1600" dirty="0" err="1" smtClean="0">
                <a:hlinkClick r:id="rId2"/>
              </a:rPr>
              <a:t>is</a:t>
            </a:r>
            <a:r>
              <a:rPr lang="cs-CZ" sz="1600" dirty="0" smtClean="0">
                <a:hlinkClick r:id="rId2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http://office.</a:t>
            </a:r>
            <a:r>
              <a:rPr lang="cs-CZ" sz="1600" dirty="0" err="1" smtClean="0">
                <a:hlinkClick r:id="rId3"/>
              </a:rPr>
              <a:t>microsoft.com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cs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results.aspx</a:t>
            </a:r>
            <a:r>
              <a:rPr lang="cs-CZ" sz="1600" dirty="0" smtClean="0">
                <a:hlinkClick r:id="rId3"/>
              </a:rPr>
              <a:t>?</a:t>
            </a:r>
            <a:r>
              <a:rPr lang="cs-CZ" sz="1600" dirty="0" err="1" smtClean="0">
                <a:hlinkClick r:id="rId3"/>
              </a:rPr>
              <a:t>qu</a:t>
            </a:r>
            <a:r>
              <a:rPr lang="cs-CZ" sz="1600" dirty="0" smtClean="0">
                <a:hlinkClick r:id="rId3"/>
              </a:rPr>
              <a:t>=ta%C5%A1ka&amp;ex=1&amp;</a:t>
            </a:r>
            <a:r>
              <a:rPr lang="cs-CZ" sz="1600" dirty="0" err="1" smtClean="0">
                <a:hlinkClick r:id="rId3"/>
              </a:rPr>
              <a:t>ctt</a:t>
            </a:r>
            <a:r>
              <a:rPr lang="cs-CZ" sz="1600" dirty="0" smtClean="0">
                <a:hlinkClick r:id="rId3"/>
              </a:rPr>
              <a:t>=1#</a:t>
            </a:r>
            <a:r>
              <a:rPr lang="cs-CZ" sz="1600" dirty="0" err="1" smtClean="0">
                <a:hlinkClick r:id="rId3"/>
              </a:rPr>
              <a:t>ai</a:t>
            </a:r>
            <a:r>
              <a:rPr lang="cs-CZ" sz="1600" dirty="0" smtClean="0">
                <a:hlinkClick r:id="rId3"/>
              </a:rPr>
              <a:t>:MP900422831|</a:t>
            </a:r>
            <a:endParaRPr lang="cs-CZ" sz="1600" dirty="0" smtClean="0"/>
          </a:p>
          <a:p>
            <a:pPr>
              <a:buNone/>
            </a:pPr>
            <a:endParaRPr lang="cs-CZ" sz="1600" dirty="0" smtClean="0">
              <a:solidFill>
                <a:srgbClr val="FFC000"/>
              </a:solidFill>
            </a:endParaRPr>
          </a:p>
          <a:p>
            <a:r>
              <a:rPr lang="cs-CZ" sz="1600" dirty="0" smtClean="0">
                <a:solidFill>
                  <a:srgbClr val="FFC000"/>
                </a:solidFill>
              </a:rPr>
              <a:t>Elegante – peněženka pánská – kůže </a:t>
            </a:r>
            <a:r>
              <a:rPr lang="cs-CZ" sz="1600" dirty="0" err="1" smtClean="0">
                <a:solidFill>
                  <a:srgbClr val="FFC000"/>
                </a:solidFill>
              </a:rPr>
              <a:t>Guriatti</a:t>
            </a:r>
            <a:r>
              <a:rPr lang="cs-CZ" sz="1600" dirty="0" smtClean="0">
                <a:solidFill>
                  <a:srgbClr val="FFC000"/>
                </a:solidFill>
              </a:rPr>
              <a:t> .,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 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http://www.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amadea.cz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/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reklamni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predmety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/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penezenky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-a-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vizitkare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-1723/62027-09-elegante-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penezenka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panska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kuze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guriatti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-5942/</a:t>
            </a:r>
            <a:endParaRPr lang="cs-CZ" sz="1600" dirty="0" smtClean="0">
              <a:solidFill>
                <a:srgbClr val="FFC000"/>
              </a:solidFill>
            </a:endParaRPr>
          </a:p>
          <a:p>
            <a:r>
              <a:rPr lang="cs-CZ" sz="1600" dirty="0" smtClean="0">
                <a:solidFill>
                  <a:srgbClr val="FFC000"/>
                </a:solidFill>
              </a:rPr>
              <a:t>Hedvábný šátek, 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</a:t>
            </a:r>
            <a:r>
              <a:rPr lang="cs-CZ" sz="1600" dirty="0" smtClean="0">
                <a:solidFill>
                  <a:srgbClr val="FFC000"/>
                </a:solidFill>
                <a:hlinkClick r:id="rId5"/>
              </a:rPr>
              <a:t>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davona.cz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tvoreni</a:t>
            </a:r>
            <a:r>
              <a:rPr lang="cs-CZ" sz="1600" dirty="0" smtClean="0">
                <a:hlinkClick r:id="rId5"/>
              </a:rPr>
              <a:t>/1010/</a:t>
            </a:r>
            <a:r>
              <a:rPr lang="cs-CZ" sz="1600" dirty="0" err="1" smtClean="0">
                <a:hlinkClick r:id="rId5"/>
              </a:rPr>
              <a:t>hedvabi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profesionalne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>
                <a:solidFill>
                  <a:srgbClr val="FFC000"/>
                </a:solidFill>
              </a:rPr>
              <a:t>Punčochy, 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C000"/>
                </a:solidFill>
              </a:rPr>
              <a:t>         </a:t>
            </a:r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extrakrasa.cz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moda</a:t>
            </a:r>
            <a:r>
              <a:rPr lang="cs-CZ" sz="1600" dirty="0" smtClean="0">
                <a:hlinkClick r:id="rId6"/>
              </a:rPr>
              <a:t>-a-styl/</a:t>
            </a:r>
            <a:r>
              <a:rPr lang="cs-CZ" sz="1600" dirty="0" err="1" smtClean="0">
                <a:hlinkClick r:id="rId6"/>
              </a:rPr>
              <a:t>puncochy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modni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doplnek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ktery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leci</a:t>
            </a:r>
            <a:r>
              <a:rPr lang="cs-CZ" sz="1600" dirty="0" smtClean="0">
                <a:hlinkClick r:id="rId6"/>
              </a:rPr>
              <a:t>-i-</a:t>
            </a:r>
            <a:r>
              <a:rPr lang="cs-CZ" sz="1600" dirty="0" err="1" smtClean="0">
                <a:hlinkClick r:id="rId6"/>
              </a:rPr>
              <a:t>chrani</a:t>
            </a:r>
            <a:r>
              <a:rPr lang="cs-CZ" sz="1600" dirty="0" smtClean="0">
                <a:hlinkClick r:id="rId6"/>
              </a:rPr>
              <a:t>/</a:t>
            </a:r>
            <a:endParaRPr lang="cs-CZ" sz="1600" dirty="0" smtClean="0"/>
          </a:p>
          <a:p>
            <a:r>
              <a:rPr lang="cs-CZ" sz="1600" dirty="0" smtClean="0">
                <a:solidFill>
                  <a:srgbClr val="FFC000"/>
                </a:solidFill>
              </a:rPr>
              <a:t>Klubko vlny, Fotobanka </a:t>
            </a:r>
            <a:r>
              <a:rPr lang="cs-CZ" sz="1600" dirty="0" err="1" smtClean="0">
                <a:solidFill>
                  <a:srgbClr val="FFC000"/>
                </a:solidFill>
              </a:rPr>
              <a:t>Profimedia</a:t>
            </a:r>
            <a:r>
              <a:rPr lang="cs-CZ" sz="1600" dirty="0" smtClean="0">
                <a:solidFill>
                  <a:srgbClr val="FFC000"/>
                </a:solidFill>
              </a:rPr>
              <a:t> , fotografie číslo 0004778982, 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</a:t>
            </a:r>
            <a:r>
              <a:rPr lang="cs-CZ" sz="1600" dirty="0" smtClean="0">
                <a:solidFill>
                  <a:srgbClr val="FFC000"/>
                </a:solidFill>
                <a:hlinkClick r:id="rId5"/>
              </a:rPr>
              <a:t> </a:t>
            </a:r>
            <a:endParaRPr lang="cs-CZ" sz="1600" dirty="0" smtClean="0">
              <a:solidFill>
                <a:srgbClr val="FFC000"/>
              </a:solidFill>
            </a:endParaRPr>
          </a:p>
          <a:p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profimedia.cz</a:t>
            </a:r>
            <a:r>
              <a:rPr lang="cs-CZ" sz="1600" dirty="0" smtClean="0">
                <a:hlinkClick r:id="rId7"/>
              </a:rPr>
              <a:t>/fotografie/klubko-vlny/0004778982/</a:t>
            </a: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srgbClr val="FFC000"/>
                </a:solidFill>
              </a:rPr>
              <a:t>Měděné trubky, 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 </a:t>
            </a:r>
            <a:r>
              <a:rPr lang="cs-CZ" sz="1600" dirty="0" smtClean="0">
                <a:hlinkClick r:id="rId2"/>
              </a:rPr>
              <a:t>http://instalaterblog.txt.cz/clanky/79452/med</a:t>
            </a:r>
            <a:endParaRPr lang="cs-CZ" sz="1600" dirty="0" smtClean="0"/>
          </a:p>
          <a:p>
            <a:r>
              <a:rPr lang="cs-CZ" sz="1600" dirty="0" err="1" smtClean="0">
                <a:solidFill>
                  <a:srgbClr val="FFC000"/>
                </a:solidFill>
              </a:rPr>
              <a:t>Ferrum</a:t>
            </a:r>
            <a:r>
              <a:rPr lang="cs-CZ" sz="1600" dirty="0" smtClean="0">
                <a:solidFill>
                  <a:srgbClr val="FFC000"/>
                </a:solidFill>
              </a:rPr>
              <a:t>, znak železa, 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 </a:t>
            </a:r>
            <a:r>
              <a:rPr lang="cs-CZ" sz="1600" dirty="0" smtClean="0"/>
              <a:t>http://www.</a:t>
            </a:r>
            <a:r>
              <a:rPr lang="cs-CZ" sz="1600" dirty="0" err="1" smtClean="0"/>
              <a:t>beltina.cz</a:t>
            </a:r>
            <a:r>
              <a:rPr lang="cs-CZ" sz="1600" dirty="0" smtClean="0"/>
              <a:t>/</a:t>
            </a:r>
            <a:r>
              <a:rPr lang="cs-CZ" sz="1600" dirty="0" err="1" smtClean="0"/>
              <a:t>mineral</a:t>
            </a:r>
            <a:r>
              <a:rPr lang="cs-CZ" sz="1600" dirty="0" smtClean="0"/>
              <a:t>/</a:t>
            </a:r>
            <a:r>
              <a:rPr lang="cs-CZ" sz="1600" dirty="0" err="1" smtClean="0"/>
              <a:t>zelezo</a:t>
            </a:r>
            <a:r>
              <a:rPr lang="cs-CZ" sz="1600" dirty="0" smtClean="0"/>
              <a:t>/</a:t>
            </a:r>
          </a:p>
          <a:p>
            <a:r>
              <a:rPr lang="cs-CZ" sz="1600" dirty="0" smtClean="0">
                <a:solidFill>
                  <a:srgbClr val="FFC000"/>
                </a:solidFill>
              </a:rPr>
              <a:t>Nerezový hrnec, 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 </a:t>
            </a:r>
            <a:r>
              <a:rPr lang="cs-CZ" sz="1600" dirty="0" smtClean="0"/>
              <a:t>http://www.</a:t>
            </a:r>
            <a:r>
              <a:rPr lang="cs-CZ" sz="1600" dirty="0" err="1" smtClean="0"/>
              <a:t>pentolandia.cz</a:t>
            </a:r>
            <a:r>
              <a:rPr lang="cs-CZ" sz="1600" dirty="0" smtClean="0"/>
              <a:t>/nerez.</a:t>
            </a:r>
            <a:r>
              <a:rPr lang="cs-CZ" sz="1600" dirty="0" err="1" smtClean="0"/>
              <a:t>html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16">
      <a:dk1>
        <a:srgbClr val="FF0066"/>
      </a:dk1>
      <a:lt1>
        <a:srgbClr val="FF65A3"/>
      </a:lt1>
      <a:dk2>
        <a:srgbClr val="FF0066"/>
      </a:dk2>
      <a:lt2>
        <a:srgbClr val="FFA2C7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188</TotalTime>
  <Words>358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Materials and noun compounds Anotace: Materiál je určen pro žáky 9. ročníku a slouží k výkladu a procvičení slovní zásoby – látky.</vt:lpstr>
      <vt:lpstr>Prezentace aplikace PowerPoint</vt:lpstr>
      <vt:lpstr>Other materials</vt:lpstr>
      <vt:lpstr>Noun compounds</vt:lpstr>
      <vt:lpstr>Match the correct Czech and English words</vt:lpstr>
      <vt:lpstr>What is it made of?</vt:lpstr>
      <vt:lpstr>METODICKÝ NÁVOD</vt:lpstr>
      <vt:lpstr>ODKAZY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Materials and noun compounds</dc:title>
  <dc:creator>Lenočka</dc:creator>
  <cp:lastModifiedBy>dana</cp:lastModifiedBy>
  <cp:revision>23</cp:revision>
  <dcterms:created xsi:type="dcterms:W3CDTF">2011-11-17T09:28:54Z</dcterms:created>
  <dcterms:modified xsi:type="dcterms:W3CDTF">2012-03-14T13:50:05Z</dcterms:modified>
</cp:coreProperties>
</file>