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56" r:id="rId3"/>
    <p:sldId id="257" r:id="rId4"/>
    <p:sldId id="258" r:id="rId5"/>
    <p:sldId id="265" r:id="rId6"/>
    <p:sldId id="266" r:id="rId7"/>
    <p:sldId id="267" r:id="rId8"/>
    <p:sldId id="26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1" autoAdjust="0"/>
    <p:restoredTop sz="94660"/>
  </p:normalViewPr>
  <p:slideViewPr>
    <p:cSldViewPr>
      <p:cViewPr varScale="1">
        <p:scale>
          <a:sx n="103" d="100"/>
          <a:sy n="103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C0DD22D-D188-4773-BE8E-E144E9F7A3BA}" type="datetimeFigureOut">
              <a:rPr lang="cs-CZ"/>
              <a:pPr>
                <a:defRPr/>
              </a:pPr>
              <a:t>17.5.2013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EDEF54B-4FC0-4409-A2E6-0FD80B25DE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4395889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DDE03-C2AB-454B-8627-F24FF3C2C7F1}" type="datetimeFigureOut">
              <a:rPr lang="cs-CZ"/>
              <a:pPr>
                <a:defRPr/>
              </a:pPr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9B24BD-D833-44A8-A8FE-B9C9376A00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BEB213-AB81-4FFD-ADA9-C17EC72B2F10}" type="datetimeFigureOut">
              <a:rPr lang="cs-CZ"/>
              <a:pPr>
                <a:defRPr/>
              </a:pPr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CB0B6-DB0A-4035-9DF1-8CCDA54D08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518F9-AEAE-4B4A-93EE-D6B2C8A7DDF1}" type="datetimeFigureOut">
              <a:rPr lang="cs-CZ"/>
              <a:pPr>
                <a:defRPr/>
              </a:pPr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3141-0C4B-4DD4-9446-87B2444526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3C756-BA45-4790-9DC7-8843B1254D65}" type="datetimeFigureOut">
              <a:rPr lang="cs-CZ"/>
              <a:pPr>
                <a:defRPr/>
              </a:pPr>
              <a:t>17.5.2013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6FA72-58F6-4D13-B194-3EE3D99963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12B31-4926-4671-BA90-AF9453B7D971}" type="datetimeFigureOut">
              <a:rPr lang="cs-CZ"/>
              <a:pPr>
                <a:defRPr/>
              </a:pPr>
              <a:t>17.5.2013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5E6AA-845F-41B1-931F-5269E567C3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A07AB-2697-4EC9-9835-9BDF9847F979}" type="datetimeFigureOut">
              <a:rPr lang="cs-CZ"/>
              <a:pPr>
                <a:defRPr/>
              </a:pPr>
              <a:t>17.5.2013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4E50A5-5265-4F1E-8D28-3796BA635F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21EF0-D80B-4E59-8E97-85F63FE5B6AD}" type="datetimeFigureOut">
              <a:rPr lang="cs-CZ"/>
              <a:pPr>
                <a:defRPr/>
              </a:pPr>
              <a:t>17.5.2013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BE8B7-77C5-4EB8-874B-EAEF0F66A5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CF73F9-FFC8-4239-863B-9E1B0163C037}" type="datetimeFigureOut">
              <a:rPr lang="cs-CZ"/>
              <a:pPr>
                <a:defRPr/>
              </a:pPr>
              <a:t>17.5.2013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98510-6498-4008-ADBA-FDF352E29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2A74D-FE9C-4B48-AC7D-6BD0D4AA08BB}" type="datetimeFigureOut">
              <a:rPr lang="cs-CZ"/>
              <a:pPr>
                <a:defRPr/>
              </a:pPr>
              <a:t>17.5.2013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5F256-EAFD-4A96-941B-9AD864CB85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596E0-070C-435F-BB78-ABEF89FAF828}" type="datetimeFigureOut">
              <a:rPr lang="cs-CZ"/>
              <a:pPr>
                <a:defRPr/>
              </a:pPr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70414D-2E94-4032-B518-FA06A2CBD3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ED7C8-A369-47E5-9324-2101AFB9494D}" type="datetimeFigureOut">
              <a:rPr lang="cs-CZ"/>
              <a:pPr>
                <a:defRPr/>
              </a:pPr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E37C14-AB78-45F5-8A9C-21CC5725A0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51BD792-2049-417B-8AAD-FBDB02AEE100}" type="datetimeFigureOut">
              <a:rPr lang="cs-CZ"/>
              <a:pPr>
                <a:defRPr/>
              </a:pPr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41944E-6358-4830-943E-ED582DFB2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dissolv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3/34/SodiumHydroxide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ihAT6eXaoc" TargetMode="External"/><Relationship Id="rId2" Type="http://schemas.openxmlformats.org/officeDocument/2006/relationships/hyperlink" Target="http://www.youtube.com/watch?v=NBy3m-SLVu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8UiuE7Xx5l8" TargetMode="External"/><Relationship Id="rId5" Type="http://schemas.openxmlformats.org/officeDocument/2006/relationships/hyperlink" Target="http://www.youtube.com/watch?v=GHNFRU0_i9w" TargetMode="External"/><Relationship Id="rId4" Type="http://schemas.openxmlformats.org/officeDocument/2006/relationships/hyperlink" Target="http://www.youtube.com/watch?v=nmktRTHL1NA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 noGrp="1"/>
          </p:cNvGraphicFramePr>
          <p:nvPr/>
        </p:nvGraphicFramePr>
        <p:xfrm>
          <a:off x="428625" y="571500"/>
          <a:ext cx="8358188" cy="3465830"/>
        </p:xfrm>
        <a:graphic>
          <a:graphicData uri="http://schemas.openxmlformats.org/drawingml/2006/table">
            <a:tbl>
              <a:tblPr/>
              <a:tblGrid>
                <a:gridCol w="4006850"/>
                <a:gridCol w="4351338"/>
              </a:tblGrid>
              <a:tr h="184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VY_32_INOVACE_II.CH17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17. 3. 2013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Hydroxidy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ročník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Hydroxid sodný: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fyzikální a chemické vlastnosti, výroba, vybraná použití.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slouží k obeznámení žáků s nejvýznamnějšími vlastnostmi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hydroxidu sodného.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ukázky. 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11150">
                <a:tc gridSpan="2"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Eduard Šram.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4357694"/>
            <a:ext cx="54070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Hydroxid sodný </a:t>
            </a:r>
            <a:r>
              <a:rPr lang="cs-CZ" sz="60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NaOH</a:t>
            </a:r>
            <a:endParaRPr lang="cs-CZ" sz="6000" b="1" baseline="-25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Hydroxid sodný </a:t>
            </a:r>
            <a:r>
              <a:rPr lang="cs-CZ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NaOH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rgbClr val="FFFF00"/>
                </a:solidFill>
              </a:rPr>
              <a:t>silná zásada</a:t>
            </a:r>
          </a:p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rgbClr val="FFFF00"/>
                </a:solidFill>
              </a:rPr>
              <a:t>vzorec: </a:t>
            </a:r>
            <a:r>
              <a:rPr lang="cs-CZ" b="1" dirty="0" err="1" smtClean="0">
                <a:solidFill>
                  <a:srgbClr val="FFFF00"/>
                </a:solidFill>
              </a:rPr>
              <a:t>NaOH</a:t>
            </a:r>
            <a:r>
              <a:rPr lang="cs-CZ" b="1" dirty="0" smtClean="0">
                <a:solidFill>
                  <a:srgbClr val="FFFF00"/>
                </a:solidFill>
              </a:rPr>
              <a:t>, zastaralé názvy: louh (sodný), natron</a:t>
            </a:r>
            <a:endParaRPr lang="cs-CZ" b="1" baseline="-25000" dirty="0" smtClean="0">
              <a:solidFill>
                <a:srgbClr val="FFFF00"/>
              </a:solidFill>
            </a:endParaRPr>
          </a:p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rgbClr val="FFFF00"/>
                </a:solidFill>
              </a:rPr>
              <a:t>molární hmotnost: 40 g/mol</a:t>
            </a:r>
          </a:p>
          <a:p>
            <a:pPr>
              <a:lnSpc>
                <a:spcPct val="90000"/>
              </a:lnSpc>
            </a:pPr>
            <a:r>
              <a:rPr lang="cs-CZ" b="1" u="sng" dirty="0" smtClean="0">
                <a:solidFill>
                  <a:srgbClr val="FFFF00"/>
                </a:solidFill>
              </a:rPr>
              <a:t>silná žíravina</a:t>
            </a:r>
            <a:r>
              <a:rPr lang="cs-CZ" b="1" dirty="0" smtClean="0">
                <a:solidFill>
                  <a:srgbClr val="FFFF00"/>
                </a:solidFill>
              </a:rPr>
              <a:t>, poškozuje veškeré tkáně (zmýdelnění tuků, odnímání vody), při zasažení je nezbytné </a:t>
            </a:r>
            <a:r>
              <a:rPr lang="cs-CZ" b="1" u="sng" dirty="0" smtClean="0">
                <a:solidFill>
                  <a:srgbClr val="FFFF00"/>
                </a:solidFill>
              </a:rPr>
              <a:t>intenzivní omývání vodou </a:t>
            </a:r>
            <a:r>
              <a:rPr lang="cs-CZ" b="1" dirty="0" smtClean="0">
                <a:solidFill>
                  <a:srgbClr val="FFFF00"/>
                </a:solidFill>
              </a:rPr>
              <a:t>(případně následně zředěnou slabou kyselinou: zředěný ocet)</a:t>
            </a:r>
          </a:p>
          <a:p>
            <a:pPr>
              <a:lnSpc>
                <a:spcPct val="90000"/>
              </a:lnSpc>
            </a:pPr>
            <a:r>
              <a:rPr lang="cs-CZ" b="1" dirty="0" err="1" smtClean="0">
                <a:solidFill>
                  <a:srgbClr val="FFFF00"/>
                </a:solidFill>
              </a:rPr>
              <a:t>t</a:t>
            </a:r>
            <a:r>
              <a:rPr lang="cs-CZ" b="1" baseline="-25000" dirty="0" err="1" smtClean="0">
                <a:solidFill>
                  <a:srgbClr val="FFFF00"/>
                </a:solidFill>
              </a:rPr>
              <a:t>t</a:t>
            </a:r>
            <a:r>
              <a:rPr lang="cs-CZ" b="1" dirty="0" smtClean="0">
                <a:solidFill>
                  <a:srgbClr val="FFFF00"/>
                </a:solidFill>
              </a:rPr>
              <a:t> = 318°C</a:t>
            </a:r>
            <a:r>
              <a:rPr lang="cs-CZ" b="1" dirty="0" smtClean="0">
                <a:solidFill>
                  <a:srgbClr val="FFFF00"/>
                </a:solidFill>
                <a:latin typeface="Arial" charset="0"/>
              </a:rPr>
              <a:t>,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t</a:t>
            </a:r>
            <a:r>
              <a:rPr lang="cs-CZ" b="1" baseline="-25000" dirty="0" err="1" smtClean="0">
                <a:solidFill>
                  <a:srgbClr val="FFFF00"/>
                </a:solidFill>
              </a:rPr>
              <a:t>v</a:t>
            </a:r>
            <a:r>
              <a:rPr lang="cs-CZ" b="1" dirty="0" smtClean="0">
                <a:solidFill>
                  <a:srgbClr val="FFFF00"/>
                </a:solidFill>
              </a:rPr>
              <a:t> =</a:t>
            </a:r>
            <a:r>
              <a:rPr lang="cs-CZ" b="1" dirty="0" smtClean="0">
                <a:solidFill>
                  <a:srgbClr val="FFFF00"/>
                </a:solidFill>
                <a:latin typeface="Arial" charset="0"/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1390°C</a:t>
            </a:r>
          </a:p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rgbClr val="FFFF00"/>
                </a:solidFill>
              </a:rPr>
              <a:t>skupenství (normální p,T): pevný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625" y="357188"/>
            <a:ext cx="8229600" cy="846137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Hydroxid sodný </a:t>
            </a:r>
            <a:r>
              <a:rPr lang="cs-CZ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NaOH</a:t>
            </a:r>
            <a:endParaRPr lang="cs-CZ" sz="53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FF00"/>
                </a:solidFill>
              </a:rPr>
              <a:t>na vzduchu: pohlcování vlhkosti a oxidu uhličitého (2 </a:t>
            </a:r>
            <a:r>
              <a:rPr lang="cs-CZ" b="1" dirty="0" err="1" smtClean="0">
                <a:solidFill>
                  <a:srgbClr val="FFFF00"/>
                </a:solidFill>
              </a:rPr>
              <a:t>NaOH</a:t>
            </a:r>
            <a:r>
              <a:rPr lang="cs-CZ" b="1" dirty="0" smtClean="0">
                <a:solidFill>
                  <a:srgbClr val="FFFF00"/>
                </a:solidFill>
              </a:rPr>
              <a:t> + CO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 → Na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CO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 + 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O) – uchovávání ve vzduchotěsných obalech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FF00"/>
                </a:solidFill>
              </a:rPr>
              <a:t>často ve formě granulí nebo peciček (</a:t>
            </a:r>
            <a:r>
              <a:rPr lang="cs-CZ" b="1" dirty="0" smtClean="0">
                <a:solidFill>
                  <a:srgbClr val="FFFF00"/>
                </a:solidFill>
                <a:hlinkClick r:id="rId2"/>
              </a:rPr>
              <a:t>obrázek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  <a:endParaRPr lang="cs-CZ" b="1" dirty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FF00"/>
                </a:solidFill>
              </a:rPr>
              <a:t>leptá sklo</a:t>
            </a:r>
            <a:endParaRPr lang="cs-CZ" b="1" dirty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FF00"/>
                </a:solidFill>
              </a:rPr>
              <a:t>reakce s kyselinami – </a:t>
            </a:r>
            <a:r>
              <a:rPr lang="cs-CZ" b="1" u="sng" dirty="0" smtClean="0">
                <a:solidFill>
                  <a:srgbClr val="FFFF00"/>
                </a:solidFill>
              </a:rPr>
              <a:t>neutralizace</a:t>
            </a:r>
            <a:r>
              <a:rPr lang="cs-CZ" b="1" dirty="0" smtClean="0">
                <a:solidFill>
                  <a:srgbClr val="FFFF00"/>
                </a:solidFill>
              </a:rPr>
              <a:t>, např.: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err="1" smtClean="0">
                <a:solidFill>
                  <a:srgbClr val="FFFF00"/>
                </a:solidFill>
              </a:rPr>
              <a:t>HCl</a:t>
            </a:r>
            <a:r>
              <a:rPr lang="cs-CZ" b="1" dirty="0" smtClean="0">
                <a:solidFill>
                  <a:srgbClr val="FFFF00"/>
                </a:solidFill>
              </a:rPr>
              <a:t> + </a:t>
            </a:r>
            <a:r>
              <a:rPr lang="cs-CZ" b="1" dirty="0" err="1" smtClean="0">
                <a:solidFill>
                  <a:srgbClr val="FFFF00"/>
                </a:solidFill>
              </a:rPr>
              <a:t>NaOH</a:t>
            </a:r>
            <a:r>
              <a:rPr lang="cs-CZ" b="1" dirty="0" smtClean="0">
                <a:solidFill>
                  <a:srgbClr val="FFFF00"/>
                </a:solidFill>
              </a:rPr>
              <a:t> → 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O + </a:t>
            </a:r>
            <a:r>
              <a:rPr lang="cs-CZ" b="1" dirty="0" err="1" smtClean="0">
                <a:solidFill>
                  <a:srgbClr val="FFFF00"/>
                </a:solidFill>
              </a:rPr>
              <a:t>NaCl</a:t>
            </a:r>
            <a:endParaRPr lang="cs-CZ" b="1" baseline="-25000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FF00"/>
                </a:solidFill>
              </a:rPr>
              <a:t>rozpouští </a:t>
            </a:r>
            <a:r>
              <a:rPr lang="cs-CZ" b="1" dirty="0" err="1" smtClean="0">
                <a:solidFill>
                  <a:srgbClr val="FFFF00"/>
                </a:solidFill>
              </a:rPr>
              <a:t>Al</a:t>
            </a:r>
            <a:r>
              <a:rPr lang="cs-CZ" b="1" dirty="0" smtClean="0">
                <a:solidFill>
                  <a:srgbClr val="FFFF00"/>
                </a:solidFill>
              </a:rPr>
              <a:t> (uvolňování 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Výroba: elektrolýza roztoku chloridu sodného</a:t>
            </a:r>
            <a:r>
              <a:rPr lang="cs-CZ" b="1" dirty="0" smtClean="0">
                <a:solidFill>
                  <a:srgbClr val="FFFF00"/>
                </a:solidFill>
              </a:rPr>
              <a:t> (solanky), Ústí nad Labem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Hydroxid sodný </a:t>
            </a:r>
            <a:r>
              <a:rPr lang="cs-CZ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313"/>
            <a:ext cx="8229600" cy="4768850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u="sng" dirty="0" smtClean="0">
                <a:solidFill>
                  <a:srgbClr val="FFFF00"/>
                </a:solidFill>
              </a:rPr>
              <a:t>Použití</a:t>
            </a:r>
            <a:endParaRPr lang="cs-CZ" sz="4000" b="1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výroba mýdel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výroba papíru, celulózy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výroba hliníku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zpracování tuků a olejů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čištění odpadů (opatrně!)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Hydroxid sodný </a:t>
            </a:r>
            <a:r>
              <a:rPr lang="cs-CZ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313"/>
            <a:ext cx="8229600" cy="4768850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b="1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reakce s </a:t>
            </a:r>
            <a:r>
              <a:rPr lang="cs-CZ" sz="3600" b="1" dirty="0" err="1" smtClean="0">
                <a:solidFill>
                  <a:srgbClr val="FFFF00"/>
                </a:solidFill>
              </a:rPr>
              <a:t>Al</a:t>
            </a:r>
            <a:r>
              <a:rPr lang="cs-CZ" sz="3600" b="1" dirty="0" smtClean="0">
                <a:solidFill>
                  <a:srgbClr val="FFFF00"/>
                </a:solidFill>
              </a:rPr>
              <a:t> – </a:t>
            </a:r>
            <a:r>
              <a:rPr lang="cs-CZ" sz="3600" b="1" dirty="0" smtClean="0">
                <a:solidFill>
                  <a:srgbClr val="FFFF00"/>
                </a:solidFill>
                <a:hlinkClick r:id="rId2"/>
              </a:rPr>
              <a:t>video 1</a:t>
            </a:r>
            <a:r>
              <a:rPr lang="cs-CZ" sz="3600" b="1" dirty="0" smtClean="0">
                <a:solidFill>
                  <a:srgbClr val="FFFF00"/>
                </a:solidFill>
              </a:rPr>
              <a:t>, </a:t>
            </a:r>
            <a:r>
              <a:rPr lang="cs-CZ" sz="3600" b="1" dirty="0" smtClean="0">
                <a:solidFill>
                  <a:srgbClr val="FFFF00"/>
                </a:solidFill>
                <a:hlinkClick r:id="rId3"/>
              </a:rPr>
              <a:t>video 2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FF00"/>
                </a:solidFill>
              </a:rPr>
              <a:t>rozpouštění skla – </a:t>
            </a:r>
            <a:r>
              <a:rPr lang="cs-CZ" b="1" dirty="0" smtClean="0">
                <a:solidFill>
                  <a:srgbClr val="FFFF00"/>
                </a:solidFill>
                <a:hlinkClick r:id="rId4"/>
              </a:rPr>
              <a:t>video 3</a:t>
            </a:r>
            <a:endParaRPr lang="cs-CZ" b="1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FF00"/>
                </a:solidFill>
              </a:rPr>
              <a:t>reakce s CO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 – </a:t>
            </a:r>
            <a:r>
              <a:rPr lang="cs-CZ" b="1" dirty="0" smtClean="0">
                <a:solidFill>
                  <a:srgbClr val="FFFF00"/>
                </a:solidFill>
                <a:hlinkClick r:id="rId5"/>
              </a:rPr>
              <a:t>video 4</a:t>
            </a:r>
            <a:endParaRPr lang="cs-CZ" b="1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FF00"/>
                </a:solidFill>
              </a:rPr>
              <a:t>titrace: </a:t>
            </a:r>
            <a:r>
              <a:rPr lang="cs-CZ" b="1" dirty="0" err="1" smtClean="0">
                <a:solidFill>
                  <a:srgbClr val="FFFF00"/>
                </a:solidFill>
              </a:rPr>
              <a:t>HCl</a:t>
            </a:r>
            <a:r>
              <a:rPr lang="cs-CZ" b="1" dirty="0" smtClean="0">
                <a:solidFill>
                  <a:srgbClr val="FFFF00"/>
                </a:solidFill>
              </a:rPr>
              <a:t> + </a:t>
            </a:r>
            <a:r>
              <a:rPr lang="cs-CZ" b="1" dirty="0" err="1" smtClean="0">
                <a:solidFill>
                  <a:srgbClr val="FFFF00"/>
                </a:solidFill>
              </a:rPr>
              <a:t>NaOH</a:t>
            </a:r>
            <a:r>
              <a:rPr lang="cs-CZ" b="1" dirty="0" smtClean="0">
                <a:solidFill>
                  <a:srgbClr val="FFFF00"/>
                </a:solidFill>
              </a:rPr>
              <a:t> – </a:t>
            </a:r>
            <a:r>
              <a:rPr lang="cs-CZ" b="1" dirty="0" smtClean="0">
                <a:solidFill>
                  <a:srgbClr val="FFFF00"/>
                </a:solidFill>
                <a:hlinkClick r:id="rId6"/>
              </a:rPr>
              <a:t>video 5</a:t>
            </a:r>
            <a:endParaRPr lang="cs-CZ" b="1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baseline="-25000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Hydroxid sodný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jednoduché shrnutí: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rtlCol="0">
            <a:normAutofit fontScale="40000" lnSpcReduction="20000"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Vzorec? 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NaOH</a:t>
            </a:r>
            <a:endParaRPr lang="cs-CZ" sz="4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Anglický název?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err="1" smtClean="0">
                <a:solidFill>
                  <a:srgbClr val="FFFF00"/>
                </a:solidFill>
              </a:rPr>
              <a:t>sodium</a:t>
            </a:r>
            <a:r>
              <a:rPr lang="cs-CZ" sz="4000" b="1" dirty="0" smtClean="0">
                <a:solidFill>
                  <a:srgbClr val="FFFF00"/>
                </a:solidFill>
              </a:rPr>
              <a:t> hydroxide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Skupenství?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pevné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Barva?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bílý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Použití?</a:t>
            </a:r>
          </a:p>
          <a:p>
            <a:pPr marL="0" fontAlgn="auto">
              <a:lnSpc>
                <a:spcPct val="120000"/>
              </a:lnSpc>
              <a:spcAft>
                <a:spcPts val="0"/>
              </a:spcAft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výroba mýdel, výroba papíru, celulózy, výroba hliníku, zpracování tuků a olejů, čištění odpadů</a:t>
            </a:r>
          </a:p>
          <a:p>
            <a:pPr marL="0" fontAlgn="auto">
              <a:lnSpc>
                <a:spcPct val="120000"/>
              </a:lnSpc>
              <a:spcAft>
                <a:spcPts val="0"/>
              </a:spcAft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Jak se nazývají reakce hydroxidů </a:t>
            </a:r>
            <a:r>
              <a:rPr lang="cs-CZ" sz="4000" b="1" dirty="0" smtClean="0">
                <a:solidFill>
                  <a:srgbClr val="FFFF00"/>
                </a:solidFill>
              </a:rPr>
              <a:t>                                s </a:t>
            </a:r>
            <a:r>
              <a:rPr lang="cs-CZ" sz="4000" b="1" dirty="0" smtClean="0">
                <a:solidFill>
                  <a:srgbClr val="FFFF00"/>
                </a:solidFill>
              </a:rPr>
              <a:t>kyselinami?</a:t>
            </a:r>
          </a:p>
          <a:p>
            <a:pPr marL="0" fontAlgn="auto">
              <a:lnSpc>
                <a:spcPct val="120000"/>
              </a:lnSpc>
              <a:spcAft>
                <a:spcPts val="0"/>
              </a:spcAft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neutralizace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b="1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fontAlgn="auto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b="1" dirty="0" smtClean="0">
                <a:solidFill>
                  <a:srgbClr val="FFFF00"/>
                </a:solidFill>
              </a:rPr>
              <a:t>Co je produktem reakce s </a:t>
            </a:r>
            <a:r>
              <a:rPr lang="cs-CZ" sz="1600" b="1" dirty="0" err="1" smtClean="0">
                <a:solidFill>
                  <a:srgbClr val="FFFF00"/>
                </a:solidFill>
              </a:rPr>
              <a:t>HCl</a:t>
            </a:r>
            <a:r>
              <a:rPr lang="cs-CZ" sz="1600" b="1" dirty="0" smtClean="0">
                <a:solidFill>
                  <a:srgbClr val="FFFF00"/>
                </a:solidFill>
              </a:rPr>
              <a:t>?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b="1" dirty="0" smtClean="0">
                <a:solidFill>
                  <a:srgbClr val="FFFF00"/>
                </a:solidFill>
              </a:rPr>
              <a:t>voda a sůl (chlorid sodný)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b="1" dirty="0" smtClean="0">
                <a:solidFill>
                  <a:srgbClr val="FFFF00"/>
                </a:solidFill>
              </a:rPr>
              <a:t>Rozpouští </a:t>
            </a:r>
            <a:r>
              <a:rPr lang="cs-CZ" sz="1600" b="1" dirty="0" err="1" smtClean="0">
                <a:solidFill>
                  <a:srgbClr val="FFFF00"/>
                </a:solidFill>
              </a:rPr>
              <a:t>Al</a:t>
            </a:r>
            <a:r>
              <a:rPr lang="cs-CZ" sz="1600" b="1" dirty="0" smtClean="0">
                <a:solidFill>
                  <a:srgbClr val="FFFF00"/>
                </a:solidFill>
              </a:rPr>
              <a:t>?</a:t>
            </a:r>
            <a:endParaRPr lang="cs-CZ" sz="1600" b="1" dirty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b="1" dirty="0">
                <a:solidFill>
                  <a:srgbClr val="FFFF00"/>
                </a:solidFill>
              </a:rPr>
              <a:t>ano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b="1" dirty="0">
                <a:solidFill>
                  <a:srgbClr val="FFFF00"/>
                </a:solidFill>
              </a:rPr>
              <a:t>Rozpouští </a:t>
            </a:r>
            <a:r>
              <a:rPr lang="cs-CZ" sz="1600" b="1" dirty="0" err="1" smtClean="0">
                <a:solidFill>
                  <a:srgbClr val="FFFF00"/>
                </a:solidFill>
              </a:rPr>
              <a:t>Fe</a:t>
            </a:r>
            <a:r>
              <a:rPr lang="cs-CZ" sz="1600" b="1" dirty="0" smtClean="0">
                <a:solidFill>
                  <a:srgbClr val="FFFF00"/>
                </a:solidFill>
              </a:rPr>
              <a:t>?</a:t>
            </a:r>
            <a:endParaRPr lang="cs-CZ" sz="1600" b="1" dirty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b="1" dirty="0" smtClean="0">
                <a:solidFill>
                  <a:srgbClr val="FFFF00"/>
                </a:solidFill>
              </a:rPr>
              <a:t>Ne</a:t>
            </a:r>
            <a:endParaRPr lang="cs-CZ" sz="1600" b="1" dirty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b="1" dirty="0">
                <a:solidFill>
                  <a:srgbClr val="FFFF00"/>
                </a:solidFill>
              </a:rPr>
              <a:t>Výroba?</a:t>
            </a:r>
          </a:p>
          <a:p>
            <a:pPr fontAlgn="auto">
              <a:spcAft>
                <a:spcPts val="0"/>
              </a:spcAft>
              <a:buNone/>
              <a:defRPr/>
            </a:pPr>
            <a:r>
              <a:rPr lang="cs-CZ" sz="1600" b="1" dirty="0" smtClean="0">
                <a:solidFill>
                  <a:srgbClr val="FFFF00"/>
                </a:solidFill>
              </a:rPr>
              <a:t>elektrolýza solanky</a:t>
            </a:r>
            <a:endParaRPr lang="cs-CZ" sz="1600" b="1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sz="19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285992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Děkuji za pozornost.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1192</TotalTime>
  <Words>375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Hydroxid sodný NaOH</vt:lpstr>
      <vt:lpstr>Hydroxid sodný NaOH</vt:lpstr>
      <vt:lpstr>Hydroxid sodný NaOH</vt:lpstr>
      <vt:lpstr>Hydroxid sodný NaOH</vt:lpstr>
      <vt:lpstr>Hydroxid sodný NaOH</vt:lpstr>
      <vt:lpstr>Hydroxid sodný jednoduché shrnutí:</vt:lpstr>
      <vt:lpstr>Děkuji za pozornost.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Hydroxid sodný</dc:title>
  <dc:creator>User1</dc:creator>
  <cp:lastModifiedBy>Dum</cp:lastModifiedBy>
  <cp:revision>153</cp:revision>
  <dcterms:created xsi:type="dcterms:W3CDTF">2012-11-21T17:26:46Z</dcterms:created>
  <dcterms:modified xsi:type="dcterms:W3CDTF">2013-05-17T11:31:25Z</dcterms:modified>
</cp:coreProperties>
</file>