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9" r:id="rId2"/>
    <p:sldId id="256" r:id="rId3"/>
    <p:sldId id="272" r:id="rId4"/>
    <p:sldId id="273" r:id="rId5"/>
    <p:sldId id="257" r:id="rId6"/>
    <p:sldId id="264" r:id="rId7"/>
    <p:sldId id="263" r:id="rId8"/>
    <p:sldId id="265" r:id="rId9"/>
    <p:sldId id="270" r:id="rId10"/>
    <p:sldId id="271" r:id="rId11"/>
    <p:sldId id="258" r:id="rId12"/>
    <p:sldId id="267" r:id="rId13"/>
    <p:sldId id="269" r:id="rId14"/>
    <p:sldId id="266" r:id="rId15"/>
    <p:sldId id="262" r:id="rId16"/>
    <p:sldId id="260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0066"/>
    <a:srgbClr val="FF99FF"/>
    <a:srgbClr val="66FFFF"/>
    <a:srgbClr val="FFFF99"/>
    <a:srgbClr val="37E9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12615B-7A04-4446-9AE9-A51A8C11FC08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673F80-F401-4CDF-8C25-7A2498DD51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934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3C94C8A-4AF7-43CE-B870-71E34A88ABF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4ED33E5-7367-4759-A8F3-B11F673A18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29.4.2013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VY_32_INOVACE_09_PŘÍRODOPIS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Mákovité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611560" y="2996952"/>
            <a:ext cx="7848872" cy="2232248"/>
          </a:xfrm>
          <a:prstGeom prst="ellipse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1823863"/>
          </a:xfrm>
        </p:spPr>
        <p:txBody>
          <a:bodyPr/>
          <a:lstStyle/>
          <a:p>
            <a:pPr algn="ctr"/>
            <a:r>
              <a:rPr lang="cs-CZ" sz="6600" b="1" dirty="0" err="1" smtClean="0">
                <a:solidFill>
                  <a:srgbClr val="37E959"/>
                </a:solidFill>
              </a:rPr>
              <a:t>Mákovité</a:t>
            </a:r>
            <a:endParaRPr lang="cs-CZ" b="1" dirty="0">
              <a:solidFill>
                <a:srgbClr val="37E95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819400"/>
            <a:ext cx="8154282" cy="3057872"/>
          </a:xfrm>
        </p:spPr>
        <p:txBody>
          <a:bodyPr>
            <a:norm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800" dirty="0"/>
              <a:t>Přečti si následující prezentaci.</a:t>
            </a:r>
          </a:p>
          <a:p>
            <a:pPr algn="ctr"/>
            <a:r>
              <a:rPr lang="cs-CZ" sz="2800" dirty="0"/>
              <a:t>Zopakuj si již známé termíny,</a:t>
            </a:r>
          </a:p>
          <a:p>
            <a:pPr algn="ctr"/>
            <a:r>
              <a:rPr lang="cs-CZ" sz="2800" dirty="0"/>
              <a:t>prohlédni si obrázky</a:t>
            </a:r>
          </a:p>
          <a:p>
            <a:pPr algn="ctr"/>
            <a:r>
              <a:rPr lang="cs-CZ" sz="2800" dirty="0"/>
              <a:t>a vypracuj závěrečné úkoly.</a:t>
            </a:r>
          </a:p>
          <a:p>
            <a:endParaRPr lang="cs-CZ" dirty="0"/>
          </a:p>
          <a:p>
            <a:pPr algn="ctr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z následujících květů má rozlišené</a:t>
            </a:r>
          </a:p>
          <a:p>
            <a:r>
              <a:rPr lang="cs-CZ" dirty="0" smtClean="0"/>
              <a:t>květní lístky a který nerozlišené?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5445224"/>
            <a:ext cx="345638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nerozlišené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16016" y="5445224"/>
            <a:ext cx="345638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7030A0"/>
                </a:solidFill>
              </a:rPr>
              <a:t>rozlišené</a:t>
            </a:r>
            <a:endParaRPr lang="cs-CZ" sz="3200" dirty="0">
              <a:solidFill>
                <a:srgbClr val="7030A0"/>
              </a:solidFill>
            </a:endParaRPr>
          </a:p>
        </p:txBody>
      </p:sp>
      <p:pic>
        <p:nvPicPr>
          <p:cNvPr id="7" name="Picture 2" descr="Soubor:Gentiana acaulis caly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852936"/>
            <a:ext cx="1872208" cy="2496277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068960"/>
            <a:ext cx="2367875" cy="1982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0" name="Přímá spojovací šipka 9"/>
          <p:cNvCxnSpPr/>
          <p:nvPr/>
        </p:nvCxnSpPr>
        <p:spPr>
          <a:xfrm>
            <a:off x="2483768" y="4941168"/>
            <a:ext cx="0" cy="576064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6948264" y="5085184"/>
            <a:ext cx="0" cy="504056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                               </a:t>
            </a:r>
            <a:r>
              <a:rPr lang="cs-CZ" dirty="0" smtClean="0"/>
              <a:t>     </a:t>
            </a:r>
            <a:r>
              <a:rPr lang="cs-CZ" dirty="0" smtClean="0"/>
              <a:t>korunní lístky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</a:t>
            </a:r>
          </a:p>
          <a:p>
            <a:r>
              <a:rPr lang="cs-CZ" dirty="0" smtClean="0"/>
              <a:t>                                          </a:t>
            </a:r>
            <a:r>
              <a:rPr lang="cs-CZ" dirty="0" smtClean="0"/>
              <a:t>     </a:t>
            </a:r>
            <a:r>
              <a:rPr lang="cs-CZ" dirty="0" smtClean="0"/>
              <a:t>kališní lístky</a:t>
            </a:r>
          </a:p>
          <a:p>
            <a:endParaRPr lang="cs-CZ" dirty="0" smtClean="0"/>
          </a:p>
          <a:p>
            <a:r>
              <a:rPr lang="cs-CZ" dirty="0" smtClean="0"/>
              <a:t>                         </a:t>
            </a:r>
            <a:r>
              <a:rPr lang="cs-CZ" dirty="0" smtClean="0"/>
              <a:t>       </a:t>
            </a:r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Opakuj si:</a:t>
            </a:r>
            <a:endParaRPr lang="cs-CZ" dirty="0"/>
          </a:p>
        </p:txBody>
      </p:sp>
      <p:pic>
        <p:nvPicPr>
          <p:cNvPr id="4" name="Picture 2" descr="Soubor:Gentiana acaulis caly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772816"/>
            <a:ext cx="3098118" cy="4130824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 flipV="1">
            <a:off x="2627784" y="2420888"/>
            <a:ext cx="2808312" cy="288032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3347864" y="4581128"/>
            <a:ext cx="2232248" cy="216024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5796136" y="2924944"/>
            <a:ext cx="18002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koruna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796136" y="5373216"/>
            <a:ext cx="18002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kalich</a:t>
            </a:r>
            <a:endParaRPr lang="cs-CZ" sz="3200" dirty="0">
              <a:solidFill>
                <a:srgbClr val="FF0066"/>
              </a:solidFill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6732240" y="2636912"/>
            <a:ext cx="0" cy="216024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6804248" y="5085184"/>
            <a:ext cx="0" cy="288032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 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                            většinou </a:t>
            </a:r>
            <a:r>
              <a:rPr lang="cs-CZ" dirty="0" smtClean="0">
                <a:solidFill>
                  <a:srgbClr val="FF99FF"/>
                </a:solidFill>
              </a:rPr>
              <a:t>jednoleté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2060848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byliny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u="sng" dirty="0" smtClean="0"/>
              <a:t>květ</a:t>
            </a:r>
            <a:r>
              <a:rPr lang="cs-CZ" dirty="0" smtClean="0"/>
              <a:t>  </a:t>
            </a:r>
          </a:p>
          <a:p>
            <a:r>
              <a:rPr lang="cs-CZ" dirty="0" smtClean="0"/>
              <a:t>            </a:t>
            </a:r>
            <a:r>
              <a:rPr lang="cs-CZ" dirty="0" err="1" smtClean="0"/>
              <a:t>oboupohlavný</a:t>
            </a:r>
            <a:endParaRPr lang="cs-CZ" dirty="0" smtClean="0"/>
          </a:p>
          <a:p>
            <a:r>
              <a:rPr lang="cs-CZ" dirty="0" smtClean="0"/>
              <a:t>          </a:t>
            </a:r>
          </a:p>
          <a:p>
            <a:r>
              <a:rPr lang="cs-CZ" dirty="0" smtClean="0"/>
              <a:t>            4 nerozlišené korunní lístky    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933056"/>
            <a:ext cx="2367875" cy="19828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u="sng" dirty="0" smtClean="0"/>
              <a:t>listy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střídavé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u="sng" dirty="0" smtClean="0"/>
              <a:t>plod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2.</a:t>
            </a:r>
            <a:endParaRPr lang="cs-CZ" dirty="0"/>
          </a:p>
        </p:txBody>
      </p:sp>
      <p:pic>
        <p:nvPicPr>
          <p:cNvPr id="7170" name="Picture 2" descr="http://botanika.wendys.cz/slovnik/pict/o879_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2780928"/>
            <a:ext cx="3624064" cy="271804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619672" y="3429000"/>
            <a:ext cx="223224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tobolka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Semena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   olejnatá</a:t>
            </a:r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r>
              <a:rPr lang="cs-CZ" dirty="0" smtClean="0"/>
              <a:t>                                                           3.</a:t>
            </a:r>
            <a:endParaRPr lang="cs-CZ" dirty="0"/>
          </a:p>
        </p:txBody>
      </p:sp>
      <p:pic>
        <p:nvPicPr>
          <p:cNvPr id="29698" name="Picture 2" descr="Mák modr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2924944"/>
            <a:ext cx="4181450" cy="27932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v pletivech </a:t>
            </a:r>
            <a:r>
              <a:rPr lang="cs-CZ" dirty="0" smtClean="0">
                <a:solidFill>
                  <a:srgbClr val="FF99FF"/>
                </a:solidFill>
              </a:rPr>
              <a:t>mléčnice </a:t>
            </a:r>
          </a:p>
          <a:p>
            <a:endParaRPr lang="cs-CZ" dirty="0" smtClean="0">
              <a:solidFill>
                <a:srgbClr val="FFFF99"/>
              </a:solidFill>
            </a:endParaRPr>
          </a:p>
          <a:p>
            <a:r>
              <a:rPr lang="cs-CZ" dirty="0" smtClean="0">
                <a:solidFill>
                  <a:srgbClr val="FFFF99"/>
                </a:solidFill>
              </a:rPr>
              <a:t>  </a:t>
            </a:r>
            <a:r>
              <a:rPr lang="cs-CZ" dirty="0" smtClean="0"/>
              <a:t>v mléčnicích </a:t>
            </a:r>
            <a:r>
              <a:rPr lang="cs-CZ" dirty="0" smtClean="0">
                <a:solidFill>
                  <a:srgbClr val="66FFFF"/>
                </a:solidFill>
              </a:rPr>
              <a:t>latex </a:t>
            </a:r>
            <a:r>
              <a:rPr lang="cs-CZ" dirty="0" smtClean="0"/>
              <a:t>- tekutina</a:t>
            </a:r>
            <a:endParaRPr lang="cs-CZ" dirty="0" smtClean="0">
              <a:solidFill>
                <a:srgbClr val="66FFFF"/>
              </a:solidFill>
            </a:endParaRP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                    bílá        </a:t>
            </a:r>
            <a:r>
              <a:rPr lang="cs-CZ" sz="1800" dirty="0" smtClean="0"/>
              <a:t>nebo</a:t>
            </a:r>
            <a:r>
              <a:rPr lang="cs-CZ" dirty="0" smtClean="0"/>
              <a:t>          žlutá</a:t>
            </a:r>
          </a:p>
          <a:p>
            <a:r>
              <a:rPr lang="cs-CZ" dirty="0" smtClean="0"/>
              <a:t>  </a:t>
            </a:r>
          </a:p>
          <a:p>
            <a:r>
              <a:rPr lang="cs-CZ" dirty="0" smtClean="0"/>
              <a:t>  </a:t>
            </a:r>
          </a:p>
          <a:p>
            <a:endParaRPr lang="cs-CZ" dirty="0"/>
          </a:p>
        </p:txBody>
      </p:sp>
      <p:cxnSp>
        <p:nvCxnSpPr>
          <p:cNvPr id="9" name="Přímá spojovací čára 8"/>
          <p:cNvCxnSpPr/>
          <p:nvPr/>
        </p:nvCxnSpPr>
        <p:spPr>
          <a:xfrm flipH="1">
            <a:off x="3923928" y="3212976"/>
            <a:ext cx="1080120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652120" y="3212976"/>
            <a:ext cx="1224136" cy="50405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Zápis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Zástupci</a:t>
            </a:r>
            <a:r>
              <a:rPr lang="cs-CZ" dirty="0" smtClean="0"/>
              <a:t>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vlaštovičník větší - </a:t>
            </a:r>
            <a:r>
              <a:rPr lang="cs-CZ" dirty="0" smtClean="0">
                <a:solidFill>
                  <a:srgbClr val="FF0000"/>
                </a:solidFill>
              </a:rPr>
              <a:t>jedovatý</a:t>
            </a:r>
            <a:endParaRPr lang="cs-CZ" dirty="0" smtClean="0"/>
          </a:p>
          <a:p>
            <a:pPr algn="ctr"/>
            <a:r>
              <a:rPr lang="cs-CZ" dirty="0" smtClean="0"/>
              <a:t>mák vlčí – červené květy, plevel </a:t>
            </a:r>
          </a:p>
          <a:p>
            <a:pPr algn="ctr"/>
            <a:r>
              <a:rPr lang="cs-CZ" dirty="0" smtClean="0"/>
              <a:t>mák setý – </a:t>
            </a:r>
            <a:r>
              <a:rPr lang="cs-CZ" dirty="0" err="1" smtClean="0"/>
              <a:t>bílofialové</a:t>
            </a:r>
            <a:r>
              <a:rPr lang="cs-CZ" dirty="0" smtClean="0"/>
              <a:t> květy, olejnina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99"/>
                </a:solidFill>
              </a:rPr>
              <a:t>Vlaštovičník větší</a:t>
            </a:r>
            <a:endParaRPr lang="cs-CZ" dirty="0">
              <a:solidFill>
                <a:srgbClr val="FFFF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4.</a:t>
            </a:r>
            <a:endParaRPr lang="cs-CZ" dirty="0"/>
          </a:p>
        </p:txBody>
      </p:sp>
      <p:pic>
        <p:nvPicPr>
          <p:cNvPr id="1026" name="Picture 2" descr="Soubor:Chelidonium majus bgi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5963816" cy="44728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FFFF99"/>
                </a:solidFill>
              </a:rPr>
              <a:t>   Mák vlčí              Mák setý</a:t>
            </a:r>
            <a:endParaRPr lang="cs-CZ" dirty="0">
              <a:solidFill>
                <a:srgbClr val="FFFF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5.                                 6.</a:t>
            </a:r>
            <a:endParaRPr lang="cs-CZ" dirty="0"/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916832"/>
            <a:ext cx="3418607" cy="397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8" name="Picture 6" descr="http://www.balkonovekvetiny.cz/bylinky/ma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116788"/>
            <a:ext cx="2942728" cy="38383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11560" y="3933056"/>
            <a:ext cx="7416824" cy="1440160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83568" y="2132856"/>
            <a:ext cx="7200800" cy="158417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Zajímavosti 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Ze stonků máku vytéká tekutina. Po usušení se sbírá jako </a:t>
            </a:r>
            <a:r>
              <a:rPr lang="cs-CZ" dirty="0" smtClean="0">
                <a:solidFill>
                  <a:srgbClr val="002060"/>
                </a:solidFill>
              </a:rPr>
              <a:t>opium</a:t>
            </a:r>
            <a:r>
              <a:rPr lang="cs-CZ" dirty="0" smtClean="0"/>
              <a:t>. Z opia se </a:t>
            </a:r>
          </a:p>
          <a:p>
            <a:r>
              <a:rPr lang="cs-CZ" dirty="0" smtClean="0"/>
              <a:t>vyrábí </a:t>
            </a:r>
            <a:r>
              <a:rPr lang="cs-CZ" dirty="0" smtClean="0">
                <a:solidFill>
                  <a:srgbClr val="C00000"/>
                </a:solidFill>
              </a:rPr>
              <a:t>léčiva</a:t>
            </a:r>
            <a:r>
              <a:rPr lang="cs-CZ" dirty="0" smtClean="0"/>
              <a:t> i tvrdší drogy – </a:t>
            </a:r>
            <a:r>
              <a:rPr lang="cs-CZ" dirty="0" smtClean="0">
                <a:solidFill>
                  <a:srgbClr val="C00000"/>
                </a:solidFill>
              </a:rPr>
              <a:t>heroin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Naše babičky používaly žlutou tekutinu </a:t>
            </a:r>
          </a:p>
          <a:p>
            <a:r>
              <a:rPr lang="cs-CZ" dirty="0" smtClean="0"/>
              <a:t>z </a:t>
            </a:r>
            <a:r>
              <a:rPr lang="cs-CZ" dirty="0" smtClean="0">
                <a:solidFill>
                  <a:srgbClr val="FFC000"/>
                </a:solidFill>
              </a:rPr>
              <a:t>vlaštovičníku</a:t>
            </a:r>
            <a:r>
              <a:rPr lang="cs-CZ" dirty="0" smtClean="0"/>
              <a:t> na odstranění </a:t>
            </a:r>
            <a:r>
              <a:rPr lang="cs-CZ" dirty="0" smtClean="0">
                <a:solidFill>
                  <a:srgbClr val="66FFFF"/>
                </a:solidFill>
              </a:rPr>
              <a:t>bradavic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37E959"/>
                </a:solidFill>
              </a:rPr>
              <a:t>Úkoly</a:t>
            </a:r>
            <a:endParaRPr lang="cs-CZ" dirty="0">
              <a:solidFill>
                <a:srgbClr val="37E95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Zapiš si do sešitu nadpis</a:t>
            </a:r>
          </a:p>
          <a:p>
            <a:r>
              <a:rPr lang="cs-CZ" dirty="0" smtClean="0"/>
              <a:t>    </a:t>
            </a:r>
            <a:r>
              <a:rPr lang="cs-CZ" i="1" dirty="0" smtClean="0">
                <a:solidFill>
                  <a:srgbClr val="1FE124"/>
                </a:solidFill>
              </a:rPr>
              <a:t>čeleď : </a:t>
            </a:r>
            <a:r>
              <a:rPr lang="cs-CZ" i="1" dirty="0" err="1" smtClean="0">
                <a:solidFill>
                  <a:srgbClr val="1FE124"/>
                </a:solidFill>
              </a:rPr>
              <a:t>Mákovité</a:t>
            </a:r>
            <a:endParaRPr lang="cs-CZ" i="1" dirty="0" smtClean="0">
              <a:solidFill>
                <a:srgbClr val="1FE124"/>
              </a:solidFill>
            </a:endParaRPr>
          </a:p>
          <a:p>
            <a:r>
              <a:rPr lang="cs-CZ" i="1" dirty="0" smtClean="0">
                <a:solidFill>
                  <a:srgbClr val="1FE124"/>
                </a:solidFill>
              </a:rPr>
              <a:t>    </a:t>
            </a:r>
            <a:r>
              <a:rPr lang="cs-CZ" dirty="0" smtClean="0"/>
              <a:t>a opiš si informace v oknech </a:t>
            </a:r>
          </a:p>
          <a:p>
            <a:r>
              <a:rPr lang="cs-CZ" dirty="0" smtClean="0"/>
              <a:t>    nadepsaných </a:t>
            </a:r>
            <a:r>
              <a:rPr lang="cs-CZ" i="1" dirty="0" smtClean="0"/>
              <a:t>Zápis </a:t>
            </a:r>
            <a:r>
              <a:rPr lang="cs-CZ" dirty="0" smtClean="0"/>
              <a:t>a</a:t>
            </a:r>
            <a:r>
              <a:rPr lang="cs-CZ" i="1" dirty="0" smtClean="0"/>
              <a:t> Zajímavosti.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1. $MATHE94$. </a:t>
            </a:r>
            <a:r>
              <a:rPr lang="cs-CZ" sz="1100" i="1" dirty="0" err="1" smtClean="0"/>
              <a:t>Wikipedia.cz</a:t>
            </a:r>
            <a:r>
              <a:rPr lang="cs-CZ" sz="1100" dirty="0" smtClean="0"/>
              <a:t> [online]. [cit. 20.4.2013]. Dostupný na WWW: http://cs.wikipedia.org/wiki/Soubor:Gentiana_acaulis_calyx.jpg</a:t>
            </a:r>
          </a:p>
          <a:p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>2. AUTOR NEUVEDEN. </a:t>
            </a:r>
            <a:r>
              <a:rPr lang="cs-CZ" sz="1100" i="1" dirty="0" smtClean="0"/>
              <a:t>botanika.</a:t>
            </a:r>
            <a:r>
              <a:rPr lang="cs-CZ" sz="1100" i="1" dirty="0" err="1" smtClean="0"/>
              <a:t>wendys.cz</a:t>
            </a:r>
            <a:r>
              <a:rPr lang="cs-CZ" sz="1100" dirty="0" smtClean="0"/>
              <a:t> [online]. [cit. 29.4.2013]. Dostupný na WWW: http://botanika.</a:t>
            </a:r>
            <a:r>
              <a:rPr lang="cs-CZ" sz="1100" dirty="0" err="1" smtClean="0"/>
              <a:t>wendys.cz</a:t>
            </a:r>
            <a:r>
              <a:rPr lang="cs-CZ" sz="1100" dirty="0" smtClean="0"/>
              <a:t>/</a:t>
            </a:r>
            <a:r>
              <a:rPr lang="cs-CZ" sz="1100" dirty="0" err="1" smtClean="0"/>
              <a:t>slovnik</a:t>
            </a:r>
            <a:r>
              <a:rPr lang="cs-CZ" sz="1100" dirty="0" smtClean="0"/>
              <a:t>/heslo.</a:t>
            </a:r>
            <a:r>
              <a:rPr lang="cs-CZ" sz="1100" dirty="0" err="1" smtClean="0"/>
              <a:t>php</a:t>
            </a:r>
            <a:r>
              <a:rPr lang="cs-CZ" sz="1100" dirty="0" smtClean="0"/>
              <a:t>?879</a:t>
            </a:r>
          </a:p>
          <a:p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> 3. AUTOR NEUVEDEN. </a:t>
            </a:r>
            <a:r>
              <a:rPr lang="cs-CZ" sz="1100" i="1" dirty="0" err="1" smtClean="0"/>
              <a:t>poex.cz</a:t>
            </a:r>
            <a:r>
              <a:rPr lang="cs-CZ" sz="1100" dirty="0" smtClean="0"/>
              <a:t> [online]. [cit. 29.4.2013]. Dostupný na   WWW: http://www.</a:t>
            </a:r>
            <a:r>
              <a:rPr lang="cs-CZ" sz="1100" dirty="0" err="1" smtClean="0"/>
              <a:t>poex.cz</a:t>
            </a:r>
            <a:r>
              <a:rPr lang="cs-CZ" sz="1100" dirty="0" smtClean="0"/>
              <a:t>/semena.</a:t>
            </a:r>
            <a:r>
              <a:rPr lang="cs-CZ" sz="1100" dirty="0" err="1" smtClean="0"/>
              <a:t>html</a:t>
            </a:r>
            <a:endParaRPr lang="cs-CZ" sz="1100" dirty="0" smtClean="0"/>
          </a:p>
          <a:p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> 4. AUTOR NEUVEDEN. </a:t>
            </a:r>
            <a:r>
              <a:rPr lang="cs-CZ" sz="1100" i="1" dirty="0" err="1" smtClean="0"/>
              <a:t>Wikipedia.cz</a:t>
            </a:r>
            <a:r>
              <a:rPr lang="cs-CZ" sz="1100" dirty="0" smtClean="0"/>
              <a:t> [online]. [cit. 29.4.2013]. Dostupný na WWW: http://cs.wikipedia.org/wiki/Soubor:Chelidonium_majus_bgiu.jpg</a:t>
            </a:r>
          </a:p>
          <a:p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 smtClean="0"/>
              <a:t>5. </a:t>
            </a:r>
            <a:r>
              <a:rPr lang="pt-BR" sz="1100" dirty="0" smtClean="0"/>
              <a:t>AUTOR NEUVEDEN. </a:t>
            </a:r>
            <a:r>
              <a:rPr lang="pt-BR" sz="1100" i="1" dirty="0" smtClean="0"/>
              <a:t>Botanika.borec.cz</a:t>
            </a:r>
            <a:r>
              <a:rPr lang="pt-BR" sz="1100" dirty="0" smtClean="0"/>
              <a:t> [online]. [cit. </a:t>
            </a:r>
            <a:r>
              <a:rPr lang="cs-CZ" sz="1100" dirty="0" smtClean="0"/>
              <a:t>20</a:t>
            </a:r>
            <a:r>
              <a:rPr lang="pt-BR" sz="1100" dirty="0" smtClean="0"/>
              <a:t>.4.2013]. Dostupný na WWW: http://botanika.borec.cz/mak_vlci.php</a:t>
            </a:r>
          </a:p>
          <a:p>
            <a:endParaRPr lang="cs-CZ" sz="1100" dirty="0" smtClean="0"/>
          </a:p>
          <a:p>
            <a:r>
              <a:rPr lang="cs-CZ" sz="1100" dirty="0" smtClean="0"/>
              <a:t>6. AUTOR NEUVEDEN. </a:t>
            </a:r>
            <a:r>
              <a:rPr lang="cs-CZ" sz="1100" i="1" dirty="0" err="1" smtClean="0"/>
              <a:t>Balkonovekvetiny.cz</a:t>
            </a:r>
            <a:r>
              <a:rPr lang="cs-CZ" sz="1100" dirty="0" smtClean="0"/>
              <a:t> [online]. [cit. 20.4.2013]. Dostupný na WWW: http://www.</a:t>
            </a:r>
            <a:r>
              <a:rPr lang="cs-CZ" sz="1100" dirty="0" err="1" smtClean="0"/>
              <a:t>balkonovekvetiny.cz</a:t>
            </a:r>
            <a:r>
              <a:rPr lang="cs-CZ" sz="1100" dirty="0" smtClean="0"/>
              <a:t>/mak-sety.</a:t>
            </a:r>
            <a:r>
              <a:rPr lang="cs-CZ" sz="1100" dirty="0" err="1" smtClean="0"/>
              <a:t>php</a:t>
            </a:r>
            <a:endParaRPr lang="cs-CZ" sz="1100" dirty="0" smtClean="0"/>
          </a:p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> </a:t>
            </a:r>
            <a:r>
              <a:rPr lang="pt-BR" dirty="0" smtClean="0"/>
              <a:t/>
            </a:r>
            <a:br>
              <a:rPr lang="pt-BR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</a:t>
            </a:r>
            <a:r>
              <a:rPr lang="cs-CZ" sz="1200" dirty="0"/>
              <a:t>čeledi </a:t>
            </a:r>
            <a:r>
              <a:rPr lang="cs-CZ" sz="1200" dirty="0" err="1" smtClean="0"/>
              <a:t>mákovitých</a:t>
            </a:r>
            <a:r>
              <a:rPr lang="cs-CZ" sz="1200" dirty="0"/>
              <a:t>. 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1621</TotalTime>
  <Words>273</Words>
  <Application>Microsoft Office PowerPoint</Application>
  <PresentationFormat>Předvádění na obrazovce (4:3)</PresentationFormat>
  <Paragraphs>127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Lití písma</vt:lpstr>
      <vt:lpstr>Prezentace aplikace PowerPoint</vt:lpstr>
      <vt:lpstr>Mákovité</vt:lpstr>
      <vt:lpstr>Opakuj si:</vt:lpstr>
      <vt:lpstr>Opakuj si:</vt:lpstr>
      <vt:lpstr>Zápis </vt:lpstr>
      <vt:lpstr>Zápis</vt:lpstr>
      <vt:lpstr>Zápis</vt:lpstr>
      <vt:lpstr>Zápis</vt:lpstr>
      <vt:lpstr>Prezentace aplikace PowerPoint</vt:lpstr>
      <vt:lpstr>Zápis</vt:lpstr>
      <vt:lpstr>Zápis</vt:lpstr>
      <vt:lpstr>Vlaštovičník větší</vt:lpstr>
      <vt:lpstr>   Mák vlčí              Mák setý</vt:lpstr>
      <vt:lpstr>Zajímavosti </vt:lpstr>
      <vt:lpstr>Úkoly</vt:lpstr>
      <vt:lpstr> Zdroje a citace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Mákovité</dc:title>
  <dc:creator>OEM</dc:creator>
  <cp:lastModifiedBy>pc</cp:lastModifiedBy>
  <cp:revision>134</cp:revision>
  <dcterms:created xsi:type="dcterms:W3CDTF">2013-04-15T17:31:45Z</dcterms:created>
  <dcterms:modified xsi:type="dcterms:W3CDTF">2013-05-13T06:59:04Z</dcterms:modified>
</cp:coreProperties>
</file>