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0"/>
  </p:notesMasterIdLst>
  <p:sldIdLst>
    <p:sldId id="288" r:id="rId2"/>
    <p:sldId id="256" r:id="rId3"/>
    <p:sldId id="257" r:id="rId4"/>
    <p:sldId id="258" r:id="rId5"/>
    <p:sldId id="259" r:id="rId6"/>
    <p:sldId id="267" r:id="rId7"/>
    <p:sldId id="260" r:id="rId8"/>
    <p:sldId id="261" r:id="rId9"/>
    <p:sldId id="262" r:id="rId10"/>
    <p:sldId id="299" r:id="rId11"/>
    <p:sldId id="270" r:id="rId12"/>
    <p:sldId id="271" r:id="rId13"/>
    <p:sldId id="272" r:id="rId14"/>
    <p:sldId id="273" r:id="rId15"/>
    <p:sldId id="277" r:id="rId16"/>
    <p:sldId id="275" r:id="rId17"/>
    <p:sldId id="278" r:id="rId18"/>
    <p:sldId id="290" r:id="rId19"/>
    <p:sldId id="291" r:id="rId20"/>
    <p:sldId id="292" r:id="rId21"/>
    <p:sldId id="297" r:id="rId22"/>
    <p:sldId id="298" r:id="rId23"/>
    <p:sldId id="293" r:id="rId24"/>
    <p:sldId id="269" r:id="rId25"/>
    <p:sldId id="279" r:id="rId26"/>
    <p:sldId id="294" r:id="rId27"/>
    <p:sldId id="280" r:id="rId28"/>
    <p:sldId id="281" r:id="rId29"/>
    <p:sldId id="282" r:id="rId30"/>
    <p:sldId id="285" r:id="rId31"/>
    <p:sldId id="286" r:id="rId32"/>
    <p:sldId id="287" r:id="rId33"/>
    <p:sldId id="295" r:id="rId34"/>
    <p:sldId id="300" r:id="rId35"/>
    <p:sldId id="301" r:id="rId36"/>
    <p:sldId id="264" r:id="rId37"/>
    <p:sldId id="296" r:id="rId38"/>
    <p:sldId id="302" r:id="rId3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E5A3E7"/>
    <a:srgbClr val="DF8BE1"/>
    <a:srgbClr val="D86E94"/>
    <a:srgbClr val="FF3399"/>
    <a:srgbClr val="DDE147"/>
    <a:srgbClr val="00FE73"/>
    <a:srgbClr val="CA3A6D"/>
    <a:srgbClr val="FFFFFF"/>
    <a:srgbClr val="B64E8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0B38A8-FDC8-414F-AD9A-0DEE301A5A28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7A970B-0047-4F88-9B68-360F875261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82267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B31E20-DAB3-4E68-B1DC-F99E50AE070F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5EAB47B8-479C-4018-8E6D-731E0F5C09DD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E2C746B2-7576-4671-8661-E4004AAD015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EAB47B8-479C-4018-8E6D-731E0F5C09DD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2C746B2-7576-4671-8661-E4004AAD01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5EAB47B8-479C-4018-8E6D-731E0F5C09DD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E2C746B2-7576-4671-8661-E4004AAD015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EAB47B8-479C-4018-8E6D-731E0F5C09DD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E2C746B2-7576-4671-8661-E4004AAD015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EAB47B8-479C-4018-8E6D-731E0F5C09DD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E2C746B2-7576-4671-8661-E4004AAD01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EAB47B8-479C-4018-8E6D-731E0F5C09DD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2C746B2-7576-4671-8661-E4004AAD015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EAB47B8-479C-4018-8E6D-731E0F5C09DD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2C746B2-7576-4671-8661-E4004AAD01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5EAB47B8-479C-4018-8E6D-731E0F5C09DD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E2C746B2-7576-4671-8661-E4004AAD015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5EAB47B8-479C-4018-8E6D-731E0F5C09DD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E2C746B2-7576-4671-8661-E4004AAD015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EAB47B8-479C-4018-8E6D-731E0F5C09DD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2C746B2-7576-4671-8661-E4004AAD01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EAB47B8-479C-4018-8E6D-731E0F5C09DD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2C746B2-7576-4671-8661-E4004AAD01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5EAB47B8-479C-4018-8E6D-731E0F5C09DD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E2C746B2-7576-4671-8661-E4004AAD015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gif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81000" y="5877272"/>
            <a:ext cx="7647384" cy="19851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1916832"/>
            <a:ext cx="6400800" cy="3696816"/>
          </a:xfrm>
        </p:spPr>
        <p:txBody>
          <a:bodyPr/>
          <a:lstStyle/>
          <a:p>
            <a:endParaRPr lang="cs-CZ" b="1" dirty="0" smtClean="0"/>
          </a:p>
          <a:p>
            <a:endParaRPr lang="cs-CZ" b="1" dirty="0"/>
          </a:p>
        </p:txBody>
      </p: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692696"/>
            <a:ext cx="8280920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76117802"/>
              </p:ext>
            </p:extLst>
          </p:nvPr>
        </p:nvGraphicFramePr>
        <p:xfrm>
          <a:off x="683568" y="2780928"/>
          <a:ext cx="7776864" cy="373396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776864"/>
              </a:tblGrid>
              <a:tr h="1008114">
                <a:tc>
                  <a:txBody>
                    <a:bodyPr/>
                    <a:lstStyle/>
                    <a:p>
                      <a:pPr algn="l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Autor: Mgr.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Aranka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Kopišová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  <a:p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2.5.2013</a:t>
                      </a: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Název: VY_32_INOVACE_10_PŘÍRODOPIS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Růž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ovité</a:t>
                      </a:r>
                      <a:endParaRPr lang="cs-CZ" sz="2400" b="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 7.</a:t>
                      </a:r>
                      <a:endParaRPr lang="cs-CZ" sz="24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CZ.1.07/1.4.00/21.2979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f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476672"/>
            <a:ext cx="8027119" cy="5743213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endParaRPr lang="cs-CZ" sz="6600" b="1" dirty="0">
              <a:solidFill>
                <a:srgbClr val="00FE73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33600" y="2204864"/>
            <a:ext cx="6560234" cy="2367136"/>
          </a:xfrm>
        </p:spPr>
        <p:txBody>
          <a:bodyPr/>
          <a:lstStyle/>
          <a:p>
            <a:pPr algn="ctr"/>
            <a:r>
              <a:rPr lang="cs-CZ" sz="9600" b="1" dirty="0" smtClean="0">
                <a:solidFill>
                  <a:srgbClr val="CA3A6D"/>
                </a:solidFill>
              </a:rPr>
              <a:t> Růžovité</a:t>
            </a:r>
            <a:endParaRPr lang="cs-CZ" sz="9600" dirty="0">
              <a:solidFill>
                <a:srgbClr val="CA3A6D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FE73"/>
                </a:solidFill>
              </a:rPr>
              <a:t>Zápis</a:t>
            </a:r>
            <a:endParaRPr lang="cs-CZ" dirty="0">
              <a:solidFill>
                <a:srgbClr val="00FE7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latin typeface="Arial Black" pitchFamily="34" charset="0"/>
              </a:rPr>
              <a:t>                         keře             stromy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187624" y="2852936"/>
            <a:ext cx="3096344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66"/>
                </a:solidFill>
                <a:latin typeface="Arial Black" pitchFamily="34" charset="0"/>
              </a:rPr>
              <a:t>byliny</a:t>
            </a:r>
            <a:endParaRPr lang="cs-CZ" sz="3200" dirty="0">
              <a:solidFill>
                <a:srgbClr val="FF0066"/>
              </a:solidFill>
              <a:latin typeface="Arial Black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644008" y="2852936"/>
            <a:ext cx="3096344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66"/>
                </a:solidFill>
                <a:latin typeface="Arial Black" pitchFamily="34" charset="0"/>
              </a:rPr>
              <a:t>dřeviny</a:t>
            </a:r>
            <a:endParaRPr lang="cs-CZ" sz="3200" dirty="0">
              <a:solidFill>
                <a:srgbClr val="FF0066"/>
              </a:solidFill>
              <a:latin typeface="Arial Black" pitchFamily="34" charset="0"/>
            </a:endParaRPr>
          </a:p>
        </p:txBody>
      </p:sp>
      <p:cxnSp>
        <p:nvCxnSpPr>
          <p:cNvPr id="7" name="Přímá spojovací čára 6"/>
          <p:cNvCxnSpPr/>
          <p:nvPr/>
        </p:nvCxnSpPr>
        <p:spPr>
          <a:xfrm flipV="1">
            <a:off x="5148064" y="3861048"/>
            <a:ext cx="576064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6444208" y="3861048"/>
            <a:ext cx="576064" cy="3600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FE73"/>
                </a:solidFill>
              </a:rPr>
              <a:t>Zápis</a:t>
            </a:r>
            <a:endParaRPr lang="cs-CZ" dirty="0">
              <a:solidFill>
                <a:srgbClr val="00FE7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6280"/>
          </a:xfrm>
        </p:spPr>
        <p:txBody>
          <a:bodyPr/>
          <a:lstStyle/>
          <a:p>
            <a:r>
              <a:rPr lang="cs-CZ" b="1" u="sng" dirty="0" smtClean="0">
                <a:latin typeface="Arial Black" pitchFamily="34" charset="0"/>
              </a:rPr>
              <a:t>Květ</a:t>
            </a:r>
            <a:endParaRPr lang="cs-CZ" dirty="0" smtClean="0">
              <a:latin typeface="Arial Black" pitchFamily="34" charset="0"/>
            </a:endParaRPr>
          </a:p>
          <a:p>
            <a:r>
              <a:rPr lang="cs-CZ" dirty="0" smtClean="0">
                <a:latin typeface="Arial Black" pitchFamily="34" charset="0"/>
              </a:rPr>
              <a:t>               </a:t>
            </a:r>
            <a:r>
              <a:rPr lang="cs-CZ" dirty="0" err="1" smtClean="0">
                <a:latin typeface="Arial Black" pitchFamily="34" charset="0"/>
              </a:rPr>
              <a:t>oboupohlavný</a:t>
            </a:r>
            <a:endParaRPr lang="cs-CZ" dirty="0" smtClean="0">
              <a:latin typeface="Arial Black" pitchFamily="34" charset="0"/>
            </a:endParaRPr>
          </a:p>
          <a:p>
            <a:endParaRPr lang="cs-CZ" b="1" u="sng" dirty="0" smtClean="0">
              <a:latin typeface="Arial Black" pitchFamily="34" charset="0"/>
            </a:endParaRPr>
          </a:p>
          <a:p>
            <a:r>
              <a:rPr lang="cs-CZ" dirty="0" smtClean="0">
                <a:latin typeface="Arial Black" pitchFamily="34" charset="0"/>
              </a:rPr>
              <a:t>               pětičetný</a:t>
            </a:r>
          </a:p>
          <a:p>
            <a:endParaRPr lang="cs-CZ" dirty="0" smtClean="0">
              <a:latin typeface="Arial Black" pitchFamily="34" charset="0"/>
            </a:endParaRPr>
          </a:p>
          <a:p>
            <a:r>
              <a:rPr lang="cs-CZ" dirty="0" smtClean="0">
                <a:latin typeface="Arial Black" pitchFamily="34" charset="0"/>
              </a:rPr>
              <a:t>               kalich a koruna</a:t>
            </a:r>
          </a:p>
          <a:p>
            <a:endParaRPr lang="cs-CZ" dirty="0" smtClean="0">
              <a:latin typeface="Arial Black" pitchFamily="34" charset="0"/>
            </a:endParaRPr>
          </a:p>
          <a:p>
            <a:r>
              <a:rPr lang="cs-CZ" dirty="0" smtClean="0">
                <a:latin typeface="Arial Black" pitchFamily="34" charset="0"/>
              </a:rPr>
              <a:t>               jednotlivě</a:t>
            </a:r>
          </a:p>
          <a:p>
            <a:r>
              <a:rPr lang="cs-CZ" dirty="0" smtClean="0">
                <a:latin typeface="Arial Black" pitchFamily="34" charset="0"/>
              </a:rPr>
              <a:t>               v květenstvích  </a:t>
            </a:r>
            <a:endParaRPr lang="cs-CZ" dirty="0">
              <a:latin typeface="Arial Black" pitchFamily="34" charset="0"/>
            </a:endParaRPr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1979712" y="5445224"/>
            <a:ext cx="5040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flipV="1">
            <a:off x="10332640" y="3933056"/>
            <a:ext cx="72008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1979712" y="5445224"/>
            <a:ext cx="504056" cy="4320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FE73"/>
                </a:solidFill>
              </a:rPr>
              <a:t>Zápis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>
                <a:latin typeface="Arial Black" pitchFamily="34" charset="0"/>
              </a:rPr>
              <a:t>Plod</a:t>
            </a:r>
            <a:r>
              <a:rPr lang="cs-CZ" dirty="0" smtClean="0">
                <a:latin typeface="Arial Black" pitchFamily="34" charset="0"/>
              </a:rPr>
              <a:t>  </a:t>
            </a:r>
          </a:p>
          <a:p>
            <a:r>
              <a:rPr lang="cs-CZ" dirty="0" smtClean="0">
                <a:latin typeface="Arial Black" pitchFamily="34" charset="0"/>
              </a:rPr>
              <a:t>       </a:t>
            </a:r>
            <a:r>
              <a:rPr lang="cs-CZ" dirty="0" smtClean="0">
                <a:solidFill>
                  <a:srgbClr val="D86E94"/>
                </a:solidFill>
                <a:latin typeface="Arial Black" pitchFamily="34" charset="0"/>
              </a:rPr>
              <a:t>nažky</a:t>
            </a:r>
            <a:r>
              <a:rPr lang="cs-CZ" dirty="0" smtClean="0">
                <a:latin typeface="Arial Black" pitchFamily="34" charset="0"/>
              </a:rPr>
              <a:t> </a:t>
            </a:r>
          </a:p>
          <a:p>
            <a:r>
              <a:rPr lang="cs-CZ" dirty="0" smtClean="0">
                <a:solidFill>
                  <a:srgbClr val="FFFF00"/>
                </a:solidFill>
                <a:latin typeface="Arial Black" pitchFamily="34" charset="0"/>
              </a:rPr>
              <a:t>       </a:t>
            </a:r>
            <a:r>
              <a:rPr lang="cs-CZ" dirty="0" smtClean="0">
                <a:latin typeface="Arial Black" pitchFamily="34" charset="0"/>
              </a:rPr>
              <a:t>souplodí nažek – </a:t>
            </a:r>
            <a:r>
              <a:rPr lang="cs-CZ" dirty="0" smtClean="0">
                <a:solidFill>
                  <a:srgbClr val="D86E94"/>
                </a:solidFill>
                <a:latin typeface="Arial Black" pitchFamily="34" charset="0"/>
              </a:rPr>
              <a:t>češule</a:t>
            </a:r>
            <a:r>
              <a:rPr lang="cs-CZ" dirty="0" smtClean="0">
                <a:solidFill>
                  <a:srgbClr val="D86E94"/>
                </a:solidFill>
              </a:rPr>
              <a:t> </a:t>
            </a:r>
            <a:r>
              <a:rPr lang="cs-CZ" dirty="0" smtClean="0"/>
              <a:t>(šípek)</a:t>
            </a:r>
            <a:r>
              <a:rPr lang="cs-CZ" dirty="0" smtClean="0">
                <a:solidFill>
                  <a:srgbClr val="D86E94"/>
                </a:solidFill>
                <a:latin typeface="Arial Black" pitchFamily="34" charset="0"/>
              </a:rPr>
              <a:t> </a:t>
            </a:r>
          </a:p>
          <a:p>
            <a:r>
              <a:rPr lang="cs-CZ" dirty="0" smtClean="0">
                <a:latin typeface="Arial Black" pitchFamily="34" charset="0"/>
              </a:rPr>
              <a:t>       souplodí nažek </a:t>
            </a:r>
            <a:r>
              <a:rPr lang="cs-CZ" dirty="0" smtClean="0"/>
              <a:t>(jahoda)</a:t>
            </a:r>
            <a:endParaRPr lang="cs-CZ" dirty="0" smtClean="0">
              <a:latin typeface="Arial Black" pitchFamily="34" charset="0"/>
            </a:endParaRPr>
          </a:p>
          <a:p>
            <a:r>
              <a:rPr lang="cs-CZ" dirty="0" smtClean="0">
                <a:solidFill>
                  <a:srgbClr val="FFFF00"/>
                </a:solidFill>
                <a:latin typeface="Arial Black" pitchFamily="34" charset="0"/>
              </a:rPr>
              <a:t>       </a:t>
            </a:r>
            <a:r>
              <a:rPr lang="cs-CZ" dirty="0" smtClean="0">
                <a:solidFill>
                  <a:srgbClr val="00B0F0"/>
                </a:solidFill>
                <a:latin typeface="Arial Black" pitchFamily="34" charset="0"/>
              </a:rPr>
              <a:t>peckovice </a:t>
            </a:r>
            <a:r>
              <a:rPr lang="cs-CZ" dirty="0" smtClean="0"/>
              <a:t>(meruňka, třešeň,..)</a:t>
            </a:r>
            <a:endParaRPr lang="cs-CZ" dirty="0" smtClean="0">
              <a:solidFill>
                <a:srgbClr val="00B0F0"/>
              </a:solidFill>
              <a:latin typeface="Arial Black" pitchFamily="34" charset="0"/>
            </a:endParaRPr>
          </a:p>
          <a:p>
            <a:r>
              <a:rPr lang="cs-CZ" dirty="0" smtClean="0">
                <a:solidFill>
                  <a:srgbClr val="00B0F0"/>
                </a:solidFill>
                <a:latin typeface="Arial Black" pitchFamily="34" charset="0"/>
              </a:rPr>
              <a:t>       </a:t>
            </a:r>
            <a:r>
              <a:rPr lang="cs-CZ" dirty="0" smtClean="0">
                <a:latin typeface="Arial Black" pitchFamily="34" charset="0"/>
              </a:rPr>
              <a:t>souplodí peckoviček </a:t>
            </a:r>
            <a:r>
              <a:rPr lang="cs-CZ" dirty="0" smtClean="0"/>
              <a:t>(malina)</a:t>
            </a:r>
            <a:endParaRPr lang="cs-CZ" dirty="0" smtClean="0">
              <a:solidFill>
                <a:srgbClr val="FFFF00"/>
              </a:solidFill>
              <a:latin typeface="Arial Black" pitchFamily="34" charset="0"/>
            </a:endParaRPr>
          </a:p>
          <a:p>
            <a:r>
              <a:rPr lang="cs-CZ" dirty="0" smtClean="0">
                <a:latin typeface="Arial Black" pitchFamily="34" charset="0"/>
              </a:rPr>
              <a:t>       </a:t>
            </a:r>
            <a:r>
              <a:rPr lang="cs-CZ" dirty="0" smtClean="0">
                <a:solidFill>
                  <a:srgbClr val="FFFF00"/>
                </a:solidFill>
                <a:latin typeface="Arial Black" pitchFamily="34" charset="0"/>
              </a:rPr>
              <a:t>malvice </a:t>
            </a:r>
            <a:r>
              <a:rPr lang="cs-CZ" dirty="0" smtClean="0"/>
              <a:t>(jabloň, hrušeň,..)</a:t>
            </a:r>
            <a:endParaRPr lang="cs-CZ" dirty="0" smtClean="0">
              <a:latin typeface="Arial Black" pitchFamily="34" charset="0"/>
            </a:endParaRPr>
          </a:p>
          <a:p>
            <a:r>
              <a:rPr lang="cs-CZ" dirty="0" smtClean="0">
                <a:latin typeface="Arial Black" pitchFamily="34" charset="0"/>
              </a:rPr>
              <a:t>       </a:t>
            </a:r>
            <a:endParaRPr lang="cs-CZ" dirty="0" smtClean="0">
              <a:solidFill>
                <a:srgbClr val="00B0F0"/>
              </a:solidFill>
              <a:latin typeface="Arial Black" pitchFamily="34" charset="0"/>
            </a:endParaRPr>
          </a:p>
          <a:p>
            <a:r>
              <a:rPr lang="cs-CZ" b="1" u="sng" dirty="0" smtClean="0"/>
              <a:t>          </a:t>
            </a:r>
            <a:endParaRPr lang="cs-CZ" b="1" u="sng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1.</a:t>
            </a:r>
            <a:endParaRPr lang="cs-CZ" dirty="0"/>
          </a:p>
        </p:txBody>
      </p:sp>
      <p:pic>
        <p:nvPicPr>
          <p:cNvPr id="26626" name="Picture 2" descr="Soubor:Fragaria Fruit Close-up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1988840"/>
            <a:ext cx="3948069" cy="3299222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4788024" y="3717032"/>
            <a:ext cx="367240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66"/>
                </a:solidFill>
                <a:latin typeface="Arial Black" pitchFamily="34" charset="0"/>
              </a:rPr>
              <a:t>souplodí nažek</a:t>
            </a:r>
            <a:endParaRPr lang="cs-CZ" sz="3200" dirty="0">
              <a:solidFill>
                <a:srgbClr val="FF0066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FE73"/>
                </a:solidFill>
              </a:rPr>
              <a:t>Zápis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ctr"/>
            <a:r>
              <a:rPr lang="cs-CZ" dirty="0" smtClean="0">
                <a:solidFill>
                  <a:srgbClr val="FFC000"/>
                </a:solidFill>
                <a:latin typeface="Arial Black" pitchFamily="34" charset="0"/>
              </a:rPr>
              <a:t>Užitkové</a:t>
            </a:r>
            <a:endParaRPr lang="cs-CZ" dirty="0" smtClean="0">
              <a:latin typeface="Arial Black" pitchFamily="34" charset="0"/>
            </a:endParaRPr>
          </a:p>
          <a:p>
            <a:pPr algn="ctr"/>
            <a:r>
              <a:rPr lang="cs-CZ" dirty="0" smtClean="0">
                <a:latin typeface="Arial Black" pitchFamily="34" charset="0"/>
              </a:rPr>
              <a:t>Jahodník obecný</a:t>
            </a:r>
          </a:p>
          <a:p>
            <a:pPr algn="ctr"/>
            <a:r>
              <a:rPr lang="cs-CZ" dirty="0" smtClean="0">
                <a:latin typeface="Arial Black" pitchFamily="34" charset="0"/>
              </a:rPr>
              <a:t>Hrušeň</a:t>
            </a:r>
          </a:p>
          <a:p>
            <a:pPr algn="ctr"/>
            <a:r>
              <a:rPr lang="cs-CZ" dirty="0" smtClean="0">
                <a:latin typeface="Arial Black" pitchFamily="34" charset="0"/>
              </a:rPr>
              <a:t>Třešeň</a:t>
            </a:r>
          </a:p>
          <a:p>
            <a:pPr algn="ctr"/>
            <a:r>
              <a:rPr lang="cs-CZ" dirty="0" smtClean="0">
                <a:latin typeface="Arial Black" pitchFamily="34" charset="0"/>
              </a:rPr>
              <a:t>Višeň</a:t>
            </a:r>
          </a:p>
          <a:p>
            <a:pPr algn="ctr"/>
            <a:r>
              <a:rPr lang="cs-CZ" dirty="0" smtClean="0">
                <a:latin typeface="Arial Black" pitchFamily="34" charset="0"/>
              </a:rPr>
              <a:t>Švestka</a:t>
            </a:r>
          </a:p>
          <a:p>
            <a:pPr algn="ctr"/>
            <a:r>
              <a:rPr lang="cs-CZ" dirty="0" smtClean="0">
                <a:latin typeface="Arial Black" pitchFamily="34" charset="0"/>
              </a:rPr>
              <a:t>Bluma</a:t>
            </a:r>
          </a:p>
          <a:p>
            <a:pPr algn="ctr"/>
            <a:r>
              <a:rPr lang="cs-CZ" dirty="0" smtClean="0">
                <a:latin typeface="Arial Black" pitchFamily="34" charset="0"/>
              </a:rPr>
              <a:t>Meruňka</a:t>
            </a:r>
          </a:p>
          <a:p>
            <a:pPr algn="ctr"/>
            <a:r>
              <a:rPr lang="cs-CZ" dirty="0" smtClean="0">
                <a:latin typeface="Arial Black" pitchFamily="34" charset="0"/>
              </a:rPr>
              <a:t>Broskvoň</a:t>
            </a:r>
          </a:p>
          <a:p>
            <a:pPr algn="ctr"/>
            <a:r>
              <a:rPr lang="cs-CZ" dirty="0" smtClean="0">
                <a:latin typeface="Arial Black" pitchFamily="34" charset="0"/>
              </a:rPr>
              <a:t>Mandloň  </a:t>
            </a:r>
            <a:endParaRPr lang="cs-CZ" dirty="0"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FE73"/>
                </a:solidFill>
              </a:rPr>
              <a:t>Zápis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C000"/>
                </a:solidFill>
                <a:latin typeface="Arial Black" pitchFamily="34" charset="0"/>
              </a:rPr>
              <a:t>Okrasné</a:t>
            </a:r>
          </a:p>
          <a:p>
            <a:pPr algn="ctr"/>
            <a:r>
              <a:rPr lang="cs-CZ" dirty="0" smtClean="0">
                <a:latin typeface="Arial Black" pitchFamily="34" charset="0"/>
              </a:rPr>
              <a:t>Růže</a:t>
            </a:r>
          </a:p>
          <a:p>
            <a:pPr algn="ctr"/>
            <a:endParaRPr lang="cs-CZ" dirty="0"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FE73"/>
                </a:solidFill>
              </a:rPr>
              <a:t>Zápis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C000"/>
                </a:solidFill>
                <a:latin typeface="Arial Black" pitchFamily="34" charset="0"/>
              </a:rPr>
              <a:t>Planě rostoucí</a:t>
            </a:r>
          </a:p>
          <a:p>
            <a:pPr algn="ctr"/>
            <a:r>
              <a:rPr lang="cs-CZ" dirty="0" smtClean="0">
                <a:latin typeface="Arial Black" pitchFamily="34" charset="0"/>
              </a:rPr>
              <a:t>maliník</a:t>
            </a:r>
          </a:p>
          <a:p>
            <a:pPr algn="ctr"/>
            <a:r>
              <a:rPr lang="cs-CZ" dirty="0" smtClean="0">
                <a:latin typeface="Arial Black" pitchFamily="34" charset="0"/>
              </a:rPr>
              <a:t>ostružiník</a:t>
            </a:r>
          </a:p>
          <a:p>
            <a:pPr algn="ctr"/>
            <a:r>
              <a:rPr lang="cs-CZ" dirty="0" smtClean="0">
                <a:latin typeface="Arial Black" pitchFamily="34" charset="0"/>
              </a:rPr>
              <a:t>slivoň trnka</a:t>
            </a:r>
          </a:p>
          <a:p>
            <a:pPr algn="ctr"/>
            <a:r>
              <a:rPr lang="cs-CZ" dirty="0" smtClean="0">
                <a:latin typeface="Arial Black" pitchFamily="34" charset="0"/>
              </a:rPr>
              <a:t>hloh obecný</a:t>
            </a:r>
          </a:p>
          <a:p>
            <a:pPr algn="ctr"/>
            <a:r>
              <a:rPr lang="cs-CZ" dirty="0" smtClean="0">
                <a:latin typeface="Arial Black" pitchFamily="34" charset="0"/>
              </a:rPr>
              <a:t>kontryhel obecný</a:t>
            </a:r>
          </a:p>
          <a:p>
            <a:pPr algn="ctr"/>
            <a:r>
              <a:rPr lang="cs-CZ" dirty="0" smtClean="0">
                <a:latin typeface="Arial Black" pitchFamily="34" charset="0"/>
              </a:rPr>
              <a:t>řepík lékařský</a:t>
            </a:r>
          </a:p>
          <a:p>
            <a:pPr algn="ctr"/>
            <a:r>
              <a:rPr lang="cs-CZ" dirty="0" smtClean="0">
                <a:latin typeface="Arial Black" pitchFamily="34" charset="0"/>
              </a:rPr>
              <a:t>mochna husí</a:t>
            </a:r>
          </a:p>
          <a:p>
            <a:pPr algn="ctr"/>
            <a:r>
              <a:rPr lang="cs-CZ" dirty="0" smtClean="0">
                <a:latin typeface="Arial Black" pitchFamily="34" charset="0"/>
              </a:rPr>
              <a:t>růže šípková</a:t>
            </a:r>
            <a:endParaRPr lang="cs-CZ" dirty="0"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/>
              <a:t>Využití</a:t>
            </a:r>
          </a:p>
          <a:p>
            <a:r>
              <a:rPr lang="cs-CZ" dirty="0" smtClean="0"/>
              <a:t>             ovoce – ovocné stromy</a:t>
            </a:r>
          </a:p>
          <a:p>
            <a:r>
              <a:rPr lang="cs-CZ" dirty="0" smtClean="0"/>
              <a:t>             </a:t>
            </a:r>
          </a:p>
          <a:p>
            <a:r>
              <a:rPr lang="cs-CZ" dirty="0" smtClean="0"/>
              <a:t>             okrasné stromy</a:t>
            </a:r>
          </a:p>
          <a:p>
            <a:r>
              <a:rPr lang="cs-CZ" dirty="0" smtClean="0"/>
              <a:t>             </a:t>
            </a:r>
          </a:p>
          <a:p>
            <a:r>
              <a:rPr lang="cs-CZ" dirty="0" smtClean="0"/>
              <a:t>             léčivé účinky</a:t>
            </a:r>
          </a:p>
          <a:p>
            <a:r>
              <a:rPr lang="cs-CZ" dirty="0" smtClean="0"/>
              <a:t>             </a:t>
            </a:r>
          </a:p>
          <a:p>
            <a:r>
              <a:rPr lang="cs-CZ" dirty="0" smtClean="0"/>
              <a:t>             řezbářství - dřevo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rgbClr val="DDE147"/>
                </a:solidFill>
              </a:rPr>
              <a:t>Kterým ovocným stromům patří následující květy? </a:t>
            </a:r>
            <a:endParaRPr lang="cs-CZ" dirty="0">
              <a:solidFill>
                <a:srgbClr val="DDE147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2.</a:t>
            </a:r>
            <a:endParaRPr lang="cs-CZ" dirty="0"/>
          </a:p>
        </p:txBody>
      </p:sp>
      <p:pic>
        <p:nvPicPr>
          <p:cNvPr id="28674" name="Picture 2" descr="Soubor:Pyrus bourgaeana DehesaBoyalFlowerscloseup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700808"/>
            <a:ext cx="6035824" cy="452686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6" name="Elipsa 5"/>
          <p:cNvSpPr/>
          <p:nvPr/>
        </p:nvSpPr>
        <p:spPr>
          <a:xfrm>
            <a:off x="6588224" y="5229200"/>
            <a:ext cx="2016224" cy="9361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66"/>
                </a:solidFill>
              </a:rPr>
              <a:t>hrušeň</a:t>
            </a:r>
            <a:endParaRPr lang="cs-CZ" sz="2800" dirty="0">
              <a:solidFill>
                <a:srgbClr val="FF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286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DDE147"/>
                </a:solidFill>
              </a:rPr>
              <a:t>Urči typ plodu.</a:t>
            </a:r>
            <a:endParaRPr lang="cs-CZ" dirty="0">
              <a:solidFill>
                <a:srgbClr val="DDE147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3.</a:t>
            </a:r>
            <a:endParaRPr lang="cs-CZ" dirty="0"/>
          </a:p>
        </p:txBody>
      </p:sp>
      <p:pic>
        <p:nvPicPr>
          <p:cNvPr id="4" name="Picture 4" descr="Soubor:Pear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1556792"/>
            <a:ext cx="3187817" cy="485878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5" name="Obdélník 4"/>
          <p:cNvSpPr/>
          <p:nvPr/>
        </p:nvSpPr>
        <p:spPr>
          <a:xfrm>
            <a:off x="5508104" y="3140968"/>
            <a:ext cx="2880320" cy="720080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66"/>
                </a:solidFill>
              </a:rPr>
              <a:t>malvice</a:t>
            </a:r>
            <a:endParaRPr lang="cs-CZ" sz="3200" dirty="0">
              <a:solidFill>
                <a:srgbClr val="FF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4.</a:t>
            </a:r>
            <a:endParaRPr lang="cs-CZ" dirty="0"/>
          </a:p>
        </p:txBody>
      </p:sp>
      <p:pic>
        <p:nvPicPr>
          <p:cNvPr id="30722" name="Picture 2" descr="Soubor:DSCF443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1700808"/>
            <a:ext cx="5819799" cy="436484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6" name="Elipsa 5"/>
          <p:cNvSpPr/>
          <p:nvPr/>
        </p:nvSpPr>
        <p:spPr>
          <a:xfrm>
            <a:off x="6084168" y="4941168"/>
            <a:ext cx="2016224" cy="9361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66"/>
                </a:solidFill>
              </a:rPr>
              <a:t>jabloň</a:t>
            </a:r>
            <a:endParaRPr lang="cs-CZ" sz="3200" dirty="0">
              <a:solidFill>
                <a:srgbClr val="FF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07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307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5.</a:t>
            </a:r>
            <a:endParaRPr lang="cs-CZ" dirty="0"/>
          </a:p>
        </p:txBody>
      </p:sp>
      <p:pic>
        <p:nvPicPr>
          <p:cNvPr id="31746" name="Picture 2" descr="Soubor:Rosaceae Malus pumila Malus pumila Var domestica Apples Fuj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45686" y="1772816"/>
            <a:ext cx="3260136" cy="434684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5" name="Obdélník 4"/>
          <p:cNvSpPr/>
          <p:nvPr/>
        </p:nvSpPr>
        <p:spPr>
          <a:xfrm>
            <a:off x="5508104" y="3140968"/>
            <a:ext cx="2880320" cy="720080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66"/>
                </a:solidFill>
              </a:rPr>
              <a:t>malvice</a:t>
            </a:r>
            <a:endParaRPr lang="cs-CZ" sz="3200" dirty="0">
              <a:solidFill>
                <a:srgbClr val="FF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317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                                   </a:t>
            </a:r>
            <a:r>
              <a:rPr lang="cs-CZ" dirty="0" smtClean="0"/>
              <a:t>6.</a:t>
            </a:r>
            <a:endParaRPr lang="cs-CZ" dirty="0"/>
          </a:p>
        </p:txBody>
      </p:sp>
      <p:pic>
        <p:nvPicPr>
          <p:cNvPr id="35842" name="Picture 2" descr="Soubor:Prunus blossom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1844824"/>
            <a:ext cx="6182902" cy="418118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5" name="Elipsa 4"/>
          <p:cNvSpPr/>
          <p:nvPr/>
        </p:nvSpPr>
        <p:spPr>
          <a:xfrm>
            <a:off x="1115616" y="4941168"/>
            <a:ext cx="2016224" cy="9361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66"/>
                </a:solidFill>
              </a:rPr>
              <a:t>tře</a:t>
            </a:r>
            <a:r>
              <a:rPr lang="cs-CZ" sz="3200" i="1" dirty="0" smtClean="0">
                <a:solidFill>
                  <a:srgbClr val="FF0066"/>
                </a:solidFill>
              </a:rPr>
              <a:t>š</a:t>
            </a:r>
            <a:r>
              <a:rPr lang="cs-CZ" sz="3200" dirty="0" smtClean="0">
                <a:solidFill>
                  <a:srgbClr val="FF0066"/>
                </a:solidFill>
              </a:rPr>
              <a:t>eň</a:t>
            </a:r>
            <a:endParaRPr lang="cs-CZ" sz="3200" dirty="0">
              <a:solidFill>
                <a:srgbClr val="FF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58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58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358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7.</a:t>
            </a:r>
            <a:endParaRPr lang="cs-CZ" dirty="0"/>
          </a:p>
        </p:txBody>
      </p:sp>
      <p:pic>
        <p:nvPicPr>
          <p:cNvPr id="33794" name="Picture 2" descr="Soubor:Cherries summerlan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772816"/>
            <a:ext cx="5771795" cy="432884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5" name="Obdélník 4"/>
          <p:cNvSpPr/>
          <p:nvPr/>
        </p:nvSpPr>
        <p:spPr>
          <a:xfrm>
            <a:off x="5796136" y="3861048"/>
            <a:ext cx="2880320" cy="720080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66"/>
                </a:solidFill>
              </a:rPr>
              <a:t>peckovice</a:t>
            </a:r>
            <a:endParaRPr lang="cs-CZ" sz="3200" dirty="0">
              <a:solidFill>
                <a:srgbClr val="FF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37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37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337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 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</a:t>
            </a:r>
            <a:r>
              <a:rPr lang="cs-CZ" dirty="0" smtClean="0"/>
              <a:t>                                                   </a:t>
            </a:r>
            <a:r>
              <a:rPr lang="cs-CZ" dirty="0" smtClean="0"/>
              <a:t>8.</a:t>
            </a:r>
            <a:endParaRPr lang="cs-CZ" dirty="0"/>
          </a:p>
        </p:txBody>
      </p:sp>
      <p:pic>
        <p:nvPicPr>
          <p:cNvPr id="32770" name="Picture 2" descr="Soubor:Apricot blossom detail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1628800"/>
            <a:ext cx="3386150" cy="451486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6" name="Elipsa 5"/>
          <p:cNvSpPr/>
          <p:nvPr/>
        </p:nvSpPr>
        <p:spPr>
          <a:xfrm>
            <a:off x="971600" y="1988840"/>
            <a:ext cx="2520280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66"/>
                </a:solidFill>
              </a:rPr>
              <a:t>meruňka</a:t>
            </a:r>
            <a:endParaRPr lang="cs-CZ" sz="2800" dirty="0">
              <a:solidFill>
                <a:srgbClr val="FF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27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27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327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9.</a:t>
            </a:r>
            <a:endParaRPr lang="cs-CZ" dirty="0"/>
          </a:p>
        </p:txBody>
      </p:sp>
      <p:pic>
        <p:nvPicPr>
          <p:cNvPr id="1026" name="Picture 2" descr="Soubor:Apricot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1844824"/>
            <a:ext cx="5610157" cy="4234081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5796136" y="4869160"/>
            <a:ext cx="2880320" cy="720080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66"/>
                </a:solidFill>
              </a:rPr>
              <a:t>peckovice</a:t>
            </a:r>
            <a:endParaRPr lang="cs-CZ" sz="3200" dirty="0">
              <a:solidFill>
                <a:srgbClr val="FF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10.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4034" name="Picture 2" descr="Slivoň švestka (Prunus domestica L.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700808"/>
            <a:ext cx="5663952" cy="4247964"/>
          </a:xfrm>
          <a:prstGeom prst="rect">
            <a:avLst/>
          </a:prstGeom>
          <a:noFill/>
        </p:spPr>
      </p:pic>
      <p:sp>
        <p:nvSpPr>
          <p:cNvPr id="5" name="Elipsa 4"/>
          <p:cNvSpPr/>
          <p:nvPr/>
        </p:nvSpPr>
        <p:spPr>
          <a:xfrm>
            <a:off x="6300192" y="4653136"/>
            <a:ext cx="2520280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66"/>
                </a:solidFill>
              </a:rPr>
              <a:t>Slivoň švestka</a:t>
            </a:r>
            <a:endParaRPr lang="cs-CZ" sz="3200" dirty="0">
              <a:solidFill>
                <a:srgbClr val="FF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4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4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44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11.</a:t>
            </a:r>
            <a:endParaRPr lang="cs-CZ" dirty="0"/>
          </a:p>
        </p:txBody>
      </p:sp>
      <p:pic>
        <p:nvPicPr>
          <p:cNvPr id="4" name="Picture 2" descr="Soubor:Slivoň švestka, plu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2348880"/>
            <a:ext cx="5027711" cy="334971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5" name="Obdélník 4"/>
          <p:cNvSpPr/>
          <p:nvPr/>
        </p:nvSpPr>
        <p:spPr>
          <a:xfrm>
            <a:off x="5796136" y="4869160"/>
            <a:ext cx="2880320" cy="720080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66"/>
                </a:solidFill>
              </a:rPr>
              <a:t>peckovice</a:t>
            </a:r>
            <a:endParaRPr lang="cs-CZ" sz="3200" dirty="0">
              <a:solidFill>
                <a:srgbClr val="FF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0178" name="Picture 2" descr="Soubor:Prunus dulci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908720"/>
            <a:ext cx="3595536" cy="5164812"/>
          </a:xfrm>
          <a:prstGeom prst="rect">
            <a:avLst/>
          </a:prstGeom>
          <a:noFill/>
        </p:spPr>
      </p:pic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                      12.</a:t>
            </a:r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1043608" y="2420888"/>
            <a:ext cx="2520280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66"/>
                </a:solidFill>
              </a:rPr>
              <a:t>mandloň</a:t>
            </a:r>
            <a:endParaRPr lang="cs-CZ" sz="2800" dirty="0">
              <a:solidFill>
                <a:srgbClr val="FF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 smtClean="0"/>
              <a:t>                                                                   </a:t>
            </a:r>
            <a:r>
              <a:rPr lang="cs-CZ" dirty="0" smtClean="0"/>
              <a:t>13.</a:t>
            </a:r>
            <a:endParaRPr lang="cs-CZ" dirty="0"/>
          </a:p>
        </p:txBody>
      </p:sp>
      <p:pic>
        <p:nvPicPr>
          <p:cNvPr id="49154" name="Picture 2" descr="Soubor:Unripe almond on tre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916832"/>
            <a:ext cx="6323856" cy="4221174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467544" y="2348880"/>
            <a:ext cx="2880320" cy="720080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66"/>
                </a:solidFill>
              </a:rPr>
              <a:t>peckovice</a:t>
            </a:r>
            <a:endParaRPr lang="cs-CZ" sz="3200" dirty="0">
              <a:solidFill>
                <a:srgbClr val="FF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Následující rostliny</a:t>
            </a:r>
          </a:p>
          <a:p>
            <a:pPr algn="ctr"/>
            <a:r>
              <a:rPr lang="cs-CZ" dirty="0" smtClean="0">
                <a:solidFill>
                  <a:srgbClr val="FFFF00"/>
                </a:solidFill>
              </a:rPr>
              <a:t>pojmenuj</a:t>
            </a:r>
          </a:p>
          <a:p>
            <a:pPr algn="ctr"/>
            <a:r>
              <a:rPr lang="cs-CZ" dirty="0" smtClean="0">
                <a:solidFill>
                  <a:srgbClr val="FFFF00"/>
                </a:solidFill>
              </a:rPr>
              <a:t>a urči typ jejich souplodí.</a:t>
            </a:r>
            <a:endParaRPr lang="cs-CZ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1691680" y="548680"/>
            <a:ext cx="5760640" cy="864096"/>
          </a:xfrm>
          <a:prstGeom prst="round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Jahodník obecný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14.                                  15.</a:t>
            </a:r>
            <a:endParaRPr lang="cs-CZ" dirty="0"/>
          </a:p>
        </p:txBody>
      </p:sp>
      <p:pic>
        <p:nvPicPr>
          <p:cNvPr id="27650" name="Picture 2" descr="Soubor:Fragaria vesca close-up 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556792"/>
            <a:ext cx="5363749" cy="4022812"/>
          </a:xfrm>
          <a:prstGeom prst="rect">
            <a:avLst/>
          </a:prstGeom>
          <a:noFill/>
        </p:spPr>
      </p:pic>
      <p:pic>
        <p:nvPicPr>
          <p:cNvPr id="27652" name="Picture 4" descr="Soubor:Illustration Fragaria vesca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1556792"/>
            <a:ext cx="2949414" cy="4553348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3275856" y="4725144"/>
            <a:ext cx="2880320" cy="720080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66"/>
                </a:solidFill>
              </a:rPr>
              <a:t>souplodí nažek</a:t>
            </a:r>
            <a:endParaRPr lang="cs-CZ" sz="2400" dirty="0">
              <a:solidFill>
                <a:srgbClr val="FF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aoblený obdélník 8"/>
          <p:cNvSpPr/>
          <p:nvPr/>
        </p:nvSpPr>
        <p:spPr>
          <a:xfrm>
            <a:off x="1259632" y="548680"/>
            <a:ext cx="2592288" cy="864096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5148064" y="548680"/>
            <a:ext cx="2880320" cy="864096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  Maliník           Ostružiník 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16.                               17.</a:t>
            </a:r>
            <a:endParaRPr lang="cs-CZ" dirty="0"/>
          </a:p>
        </p:txBody>
      </p:sp>
      <p:pic>
        <p:nvPicPr>
          <p:cNvPr id="36866" name="Picture 2" descr="Soubor:Malin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772817"/>
            <a:ext cx="6179435" cy="3888432"/>
          </a:xfrm>
          <a:prstGeom prst="rect">
            <a:avLst/>
          </a:prstGeom>
          <a:noFill/>
        </p:spPr>
      </p:pic>
      <p:pic>
        <p:nvPicPr>
          <p:cNvPr id="36868" name="Picture 4" descr="Soubor:Blackberries on bush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1844824"/>
            <a:ext cx="4088182" cy="3816424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611560" y="4509120"/>
            <a:ext cx="2880320" cy="720080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66"/>
                </a:solidFill>
              </a:rPr>
              <a:t>souplodí peckoviček</a:t>
            </a:r>
            <a:endParaRPr lang="cs-CZ" sz="2400" dirty="0">
              <a:solidFill>
                <a:srgbClr val="FF0066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652120" y="1988840"/>
            <a:ext cx="2880320" cy="720080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66"/>
                </a:solidFill>
              </a:rPr>
              <a:t>souplodí peckoviček</a:t>
            </a:r>
            <a:endParaRPr lang="cs-CZ" sz="2400" dirty="0">
              <a:solidFill>
                <a:srgbClr val="FF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dirty="0" smtClean="0">
                <a:solidFill>
                  <a:srgbClr val="FFC000"/>
                </a:solidFill>
              </a:rPr>
              <a:t>Další zástupci</a:t>
            </a:r>
            <a:endParaRPr lang="cs-CZ" sz="48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2627784" y="476672"/>
            <a:ext cx="3888432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Slivoň trnka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18.</a:t>
            </a:r>
            <a:endParaRPr lang="cs-CZ" dirty="0"/>
          </a:p>
        </p:txBody>
      </p:sp>
      <p:pic>
        <p:nvPicPr>
          <p:cNvPr id="38914" name="Picture 2" descr="Soubor:Prunus spinosa frucht.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1772816"/>
            <a:ext cx="5771795" cy="432884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89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2555776" y="476672"/>
            <a:ext cx="3960440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Hloh obecný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19.</a:t>
            </a:r>
            <a:endParaRPr lang="cs-CZ" dirty="0"/>
          </a:p>
        </p:txBody>
      </p:sp>
      <p:pic>
        <p:nvPicPr>
          <p:cNvPr id="39938" name="Picture 2" descr="Soubor:Common hawthor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1700808"/>
            <a:ext cx="6251848" cy="443099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99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2051720" y="548680"/>
            <a:ext cx="4968552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Kontryhel obecný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</a:t>
            </a:r>
            <a:r>
              <a:rPr lang="cs-CZ" dirty="0" smtClean="0"/>
              <a:t>                                                       </a:t>
            </a:r>
            <a:r>
              <a:rPr lang="cs-CZ" dirty="0" smtClean="0"/>
              <a:t>20.</a:t>
            </a:r>
            <a:endParaRPr lang="cs-CZ" dirty="0"/>
          </a:p>
        </p:txBody>
      </p:sp>
      <p:pic>
        <p:nvPicPr>
          <p:cNvPr id="4098" name="Picture 2" descr="Kontryhel obecný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2204864"/>
            <a:ext cx="4485878" cy="358870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2411760" y="476672"/>
            <a:ext cx="4392488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Řepík lékařský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</a:t>
            </a:r>
            <a:r>
              <a:rPr lang="cs-CZ" dirty="0" smtClean="0"/>
              <a:t>                                                </a:t>
            </a:r>
            <a:r>
              <a:rPr lang="cs-CZ" dirty="0" smtClean="0"/>
              <a:t>21.</a:t>
            </a:r>
            <a:endParaRPr lang="cs-CZ" dirty="0"/>
          </a:p>
        </p:txBody>
      </p:sp>
      <p:pic>
        <p:nvPicPr>
          <p:cNvPr id="6" name="Picture 2" descr="repík lekársk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64156" y="1646238"/>
            <a:ext cx="3415687" cy="45259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2699792" y="548680"/>
            <a:ext cx="3744416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Mochna husí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22.</a:t>
            </a:r>
            <a:endParaRPr lang="cs-CZ" dirty="0"/>
          </a:p>
        </p:txBody>
      </p:sp>
      <p:pic>
        <p:nvPicPr>
          <p:cNvPr id="39938" name="Picture 2" descr="Soubor:Potentilla anserina 0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1772816"/>
            <a:ext cx="5675784" cy="42568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99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2483768" y="548680"/>
            <a:ext cx="4032448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Růže šípková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23.</a:t>
            </a:r>
            <a:endParaRPr lang="cs-CZ" dirty="0"/>
          </a:p>
        </p:txBody>
      </p:sp>
      <p:pic>
        <p:nvPicPr>
          <p:cNvPr id="41986" name="Picture 2" descr="f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1628800"/>
            <a:ext cx="6416824" cy="459108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19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FE73"/>
                </a:solidFill>
              </a:rPr>
              <a:t>Zajímavosti </a:t>
            </a:r>
            <a:endParaRPr lang="cs-CZ" dirty="0">
              <a:solidFill>
                <a:srgbClr val="00FE7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00B0F0"/>
                </a:solidFill>
              </a:rPr>
              <a:t>      Mapka výskytu čeledi růžovitých.</a:t>
            </a:r>
          </a:p>
          <a:p>
            <a:pPr algn="ctr"/>
            <a:endParaRPr lang="cs-CZ" dirty="0" smtClean="0">
              <a:solidFill>
                <a:srgbClr val="00B0F0"/>
              </a:solidFill>
            </a:endParaRPr>
          </a:p>
          <a:p>
            <a:pPr algn="ctr"/>
            <a:endParaRPr lang="cs-CZ" dirty="0" smtClean="0">
              <a:solidFill>
                <a:srgbClr val="00B0F0"/>
              </a:solidFill>
            </a:endParaRPr>
          </a:p>
          <a:p>
            <a:pPr algn="ctr"/>
            <a:endParaRPr lang="cs-CZ" dirty="0" smtClean="0">
              <a:solidFill>
                <a:srgbClr val="00B0F0"/>
              </a:solidFill>
            </a:endParaRPr>
          </a:p>
          <a:p>
            <a:pPr algn="ctr"/>
            <a:endParaRPr lang="cs-CZ" dirty="0" smtClean="0">
              <a:solidFill>
                <a:srgbClr val="00B0F0"/>
              </a:solidFill>
            </a:endParaRPr>
          </a:p>
          <a:p>
            <a:pPr algn="ctr"/>
            <a:endParaRPr lang="cs-CZ" dirty="0" smtClean="0">
              <a:solidFill>
                <a:srgbClr val="00B0F0"/>
              </a:solidFill>
            </a:endParaRPr>
          </a:p>
          <a:p>
            <a:pPr algn="ctr"/>
            <a:endParaRPr lang="cs-CZ" dirty="0" smtClean="0">
              <a:solidFill>
                <a:srgbClr val="00B0F0"/>
              </a:solidFill>
            </a:endParaRPr>
          </a:p>
          <a:p>
            <a:pPr algn="ctr"/>
            <a:endParaRPr lang="cs-CZ" dirty="0" smtClean="0">
              <a:solidFill>
                <a:srgbClr val="00B0F0"/>
              </a:solidFill>
            </a:endParaRPr>
          </a:p>
          <a:p>
            <a:r>
              <a:rPr lang="cs-CZ" dirty="0" smtClean="0">
                <a:solidFill>
                  <a:srgbClr val="00B0F0"/>
                </a:solidFill>
              </a:rPr>
              <a:t>          </a:t>
            </a:r>
            <a:r>
              <a:rPr lang="cs-CZ" dirty="0" smtClean="0"/>
              <a:t>V ČR – přibližně </a:t>
            </a:r>
            <a:r>
              <a:rPr lang="cs-CZ" dirty="0" smtClean="0">
                <a:solidFill>
                  <a:srgbClr val="DF8BE1"/>
                </a:solidFill>
              </a:rPr>
              <a:t>200</a:t>
            </a:r>
            <a:r>
              <a:rPr lang="cs-CZ" dirty="0" smtClean="0">
                <a:solidFill>
                  <a:srgbClr val="FF3399"/>
                </a:solidFill>
              </a:rPr>
              <a:t> </a:t>
            </a:r>
            <a:r>
              <a:rPr lang="cs-CZ" dirty="0" smtClean="0"/>
              <a:t>druhů.</a:t>
            </a:r>
            <a:r>
              <a:rPr lang="cs-CZ" dirty="0" smtClean="0">
                <a:solidFill>
                  <a:srgbClr val="00B0F0"/>
                </a:solidFill>
              </a:rPr>
              <a:t>         </a:t>
            </a:r>
            <a:r>
              <a:rPr lang="cs-CZ" dirty="0" smtClean="0"/>
              <a:t>24.</a:t>
            </a:r>
            <a:endParaRPr lang="cs-CZ" dirty="0">
              <a:solidFill>
                <a:srgbClr val="00B0F0"/>
              </a:solidFill>
            </a:endParaRPr>
          </a:p>
        </p:txBody>
      </p:sp>
      <p:pic>
        <p:nvPicPr>
          <p:cNvPr id="45058" name="Picture 2" descr="Soubor:Map-Rosaceae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2348880"/>
            <a:ext cx="6685842" cy="309220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5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611560" y="1556792"/>
            <a:ext cx="7848872" cy="32403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FE73"/>
                </a:solidFill>
              </a:rPr>
              <a:t>Zajímavosti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 růžových plátků </a:t>
            </a:r>
            <a:r>
              <a:rPr lang="cs-CZ" dirty="0" err="1" smtClean="0"/>
              <a:t>olejodárných</a:t>
            </a:r>
            <a:r>
              <a:rPr lang="cs-CZ" dirty="0" smtClean="0"/>
              <a:t> růží se vyrábí čistý </a:t>
            </a:r>
            <a:r>
              <a:rPr lang="cs-CZ" dirty="0" smtClean="0">
                <a:solidFill>
                  <a:srgbClr val="FF0066"/>
                </a:solidFill>
              </a:rPr>
              <a:t>růžový</a:t>
            </a:r>
            <a:r>
              <a:rPr lang="cs-CZ" dirty="0" smtClean="0">
                <a:solidFill>
                  <a:srgbClr val="DF8BE1"/>
                </a:solidFill>
              </a:rPr>
              <a:t> </a:t>
            </a:r>
            <a:r>
              <a:rPr lang="cs-CZ" dirty="0" smtClean="0">
                <a:solidFill>
                  <a:srgbClr val="FF0066"/>
                </a:solidFill>
              </a:rPr>
              <a:t>olej</a:t>
            </a:r>
            <a:r>
              <a:rPr lang="cs-CZ" dirty="0" smtClean="0"/>
              <a:t>, který je </a:t>
            </a:r>
            <a:r>
              <a:rPr lang="cs-CZ" dirty="0" smtClean="0">
                <a:solidFill>
                  <a:srgbClr val="FF0066"/>
                </a:solidFill>
              </a:rPr>
              <a:t>součástí </a:t>
            </a:r>
          </a:p>
          <a:p>
            <a:r>
              <a:rPr lang="cs-CZ" dirty="0" smtClean="0"/>
              <a:t>mnoha světových </a:t>
            </a:r>
            <a:r>
              <a:rPr lang="cs-CZ" dirty="0" err="1" smtClean="0">
                <a:solidFill>
                  <a:srgbClr val="FF0066"/>
                </a:solidFill>
              </a:rPr>
              <a:t>porfémů</a:t>
            </a:r>
            <a:r>
              <a:rPr lang="cs-CZ" dirty="0" smtClean="0"/>
              <a:t>. Největší </a:t>
            </a:r>
            <a:r>
              <a:rPr lang="cs-CZ" dirty="0" smtClean="0">
                <a:solidFill>
                  <a:srgbClr val="002060"/>
                </a:solidFill>
              </a:rPr>
              <a:t>plantáž</a:t>
            </a:r>
            <a:r>
              <a:rPr lang="cs-CZ" dirty="0" smtClean="0"/>
              <a:t> pro pěstování růží za tímto účelem je </a:t>
            </a:r>
            <a:r>
              <a:rPr lang="cs-CZ" dirty="0" smtClean="0">
                <a:solidFill>
                  <a:srgbClr val="002060"/>
                </a:solidFill>
              </a:rPr>
              <a:t>v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2060"/>
                </a:solidFill>
              </a:rPr>
              <a:t>Bulharsku</a:t>
            </a:r>
            <a:r>
              <a:rPr lang="cs-CZ" dirty="0" smtClean="0"/>
              <a:t>. Růže se sbírají v době od svítání do 10 hodin dopoledne.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B050"/>
                </a:solidFill>
              </a:rPr>
              <a:t>Úkoly a otázky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1. Zapiš si do sešitu nadpis</a:t>
            </a:r>
          </a:p>
          <a:p>
            <a:r>
              <a:rPr lang="cs-CZ" sz="2400" dirty="0" smtClean="0"/>
              <a:t>    </a:t>
            </a:r>
            <a:r>
              <a:rPr lang="cs-CZ" sz="2400" i="1" dirty="0" smtClean="0">
                <a:solidFill>
                  <a:srgbClr val="1FE124"/>
                </a:solidFill>
              </a:rPr>
              <a:t>čeleď : růžovité</a:t>
            </a:r>
          </a:p>
          <a:p>
            <a:r>
              <a:rPr lang="cs-CZ" sz="2400" i="1" dirty="0" smtClean="0">
                <a:solidFill>
                  <a:srgbClr val="1FE124"/>
                </a:solidFill>
              </a:rPr>
              <a:t>    </a:t>
            </a:r>
            <a:r>
              <a:rPr lang="cs-CZ" sz="2400" dirty="0" smtClean="0"/>
              <a:t>a opiš si informace v oknech </a:t>
            </a:r>
          </a:p>
          <a:p>
            <a:r>
              <a:rPr lang="cs-CZ" sz="2400" dirty="0" smtClean="0"/>
              <a:t>    nadepsaných </a:t>
            </a:r>
            <a:r>
              <a:rPr lang="cs-CZ" sz="2400" i="1" dirty="0" smtClean="0"/>
              <a:t>Zápis </a:t>
            </a:r>
            <a:r>
              <a:rPr lang="cs-CZ" sz="2400" dirty="0" smtClean="0"/>
              <a:t>a</a:t>
            </a:r>
            <a:r>
              <a:rPr lang="cs-CZ" sz="2400" i="1" dirty="0" smtClean="0"/>
              <a:t> Zajímavosti.</a:t>
            </a:r>
          </a:p>
          <a:p>
            <a:endParaRPr lang="cs-CZ" sz="2400" dirty="0" smtClean="0"/>
          </a:p>
          <a:p>
            <a:r>
              <a:rPr lang="cs-CZ" sz="2400" dirty="0" smtClean="0"/>
              <a:t>2. Vyhledej v encyklopedii či na internetu </a:t>
            </a:r>
            <a:r>
              <a:rPr lang="cs-CZ" sz="2400" dirty="0" smtClean="0"/>
              <a:t>další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</a:t>
            </a:r>
            <a:r>
              <a:rPr lang="cs-CZ" sz="2400" dirty="0"/>
              <a:t>zástupce růžovitých a rozděl je na byliny a dřeviny.</a:t>
            </a:r>
          </a:p>
          <a:p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cs-CZ" sz="3600" dirty="0" smtClean="0"/>
              <a:t>Vlastní tvorba</a:t>
            </a:r>
          </a:p>
          <a:p>
            <a:endParaRPr lang="cs-CZ" sz="3600" dirty="0" smtClean="0"/>
          </a:p>
          <a:p>
            <a:r>
              <a:rPr lang="cs-CZ" sz="3600" dirty="0" err="1" smtClean="0"/>
              <a:t>Wikipedia.cz</a:t>
            </a:r>
            <a:endParaRPr lang="cs-CZ" sz="3600" dirty="0" smtClean="0"/>
          </a:p>
          <a:p>
            <a:endParaRPr lang="cs-CZ" sz="3600" dirty="0" smtClean="0"/>
          </a:p>
          <a:p>
            <a:r>
              <a:rPr lang="cs-CZ" sz="3600" dirty="0" smtClean="0"/>
              <a:t>Obrázky</a:t>
            </a:r>
          </a:p>
          <a:p>
            <a:r>
              <a:rPr lang="cs-CZ" sz="3600" dirty="0" smtClean="0"/>
              <a:t>1. FOENYX. </a:t>
            </a:r>
            <a:r>
              <a:rPr lang="cs-CZ" sz="3600" i="1" dirty="0" err="1" smtClean="0"/>
              <a:t>Wikipedia.cz</a:t>
            </a:r>
            <a:r>
              <a:rPr lang="cs-CZ" sz="3600" dirty="0" smtClean="0"/>
              <a:t> [online]. [cit. 2.5.2013]. Dostupný na WWW: http://cs.wikipedia.org/wiki/Soubor:Fragaria_Fruit_Close-up.jpg</a:t>
            </a:r>
          </a:p>
          <a:p>
            <a:endParaRPr lang="cs-CZ" sz="3600" dirty="0" smtClean="0"/>
          </a:p>
          <a:p>
            <a:r>
              <a:rPr lang="cs-CZ" sz="3600" dirty="0" smtClean="0"/>
              <a:t>2. MARTIN, </a:t>
            </a:r>
            <a:r>
              <a:rPr lang="cs-CZ" sz="3600" dirty="0" err="1" smtClean="0"/>
              <a:t>Javier</a:t>
            </a:r>
            <a:r>
              <a:rPr lang="cs-CZ" sz="3600" dirty="0" smtClean="0"/>
              <a:t>. </a:t>
            </a:r>
            <a:r>
              <a:rPr lang="cs-CZ" sz="3600" i="1" dirty="0" err="1" smtClean="0"/>
              <a:t>Wikipedia.cz</a:t>
            </a:r>
            <a:r>
              <a:rPr lang="cs-CZ" sz="3600" dirty="0" smtClean="0"/>
              <a:t> [online]. [cit. 2.5.2013]. Dostupný na WWW: http://cs.wikipedia.org/wiki/Soubor:Pyrus_bourgaeana_DehesaBoyalFlowerscloseup.jpg</a:t>
            </a:r>
          </a:p>
          <a:p>
            <a:endParaRPr lang="cs-CZ" sz="3600" dirty="0" smtClean="0"/>
          </a:p>
          <a:p>
            <a:r>
              <a:rPr lang="cs-CZ" sz="3600" dirty="0" smtClean="0"/>
              <a:t>3. WELLER, </a:t>
            </a:r>
            <a:r>
              <a:rPr lang="cs-CZ" sz="3600" dirty="0" err="1" smtClean="0"/>
              <a:t>Keith</a:t>
            </a:r>
            <a:r>
              <a:rPr lang="cs-CZ" sz="3600" dirty="0" smtClean="0"/>
              <a:t>. </a:t>
            </a:r>
            <a:r>
              <a:rPr lang="cs-CZ" sz="3600" i="1" dirty="0" err="1" smtClean="0"/>
              <a:t>Wikipedia.cz</a:t>
            </a:r>
            <a:r>
              <a:rPr lang="cs-CZ" sz="3600" dirty="0" smtClean="0"/>
              <a:t> [online]. [cit. 2.5.2013]. Dostupný na WWW: http://cs.wikipedia.org/wiki/Soubor:Pears.jpg</a:t>
            </a:r>
          </a:p>
          <a:p>
            <a:endParaRPr lang="cs-CZ" sz="3600" dirty="0" smtClean="0"/>
          </a:p>
          <a:p>
            <a:r>
              <a:rPr lang="cs-CZ" sz="3600" dirty="0" smtClean="0"/>
              <a:t>4. MESSMER, </a:t>
            </a:r>
            <a:r>
              <a:rPr lang="cs-CZ" sz="3600" dirty="0" err="1" smtClean="0"/>
              <a:t>Lukas</a:t>
            </a:r>
            <a:r>
              <a:rPr lang="cs-CZ" sz="3600" dirty="0" smtClean="0"/>
              <a:t>. </a:t>
            </a:r>
            <a:r>
              <a:rPr lang="cs-CZ" sz="3600" i="1" dirty="0" err="1" smtClean="0"/>
              <a:t>Wikipedia.cz</a:t>
            </a:r>
            <a:r>
              <a:rPr lang="cs-CZ" sz="3600" dirty="0" smtClean="0"/>
              <a:t> [online]. [cit. 2.5.2013]. Dostupný na WWW: http://cs.wikipedia.org/wiki/Soubor:DSCF4435.JPG</a:t>
            </a:r>
          </a:p>
          <a:p>
            <a:endParaRPr lang="cs-CZ" sz="3600" dirty="0" smtClean="0"/>
          </a:p>
          <a:p>
            <a:r>
              <a:rPr lang="cs-CZ" sz="3600" dirty="0" smtClean="0"/>
              <a:t>5. AOMORIKUMA. </a:t>
            </a:r>
            <a:r>
              <a:rPr lang="cs-CZ" sz="3600" i="1" dirty="0" err="1" smtClean="0"/>
              <a:t>Wikipedia.cz</a:t>
            </a:r>
            <a:r>
              <a:rPr lang="cs-CZ" sz="3600" dirty="0" smtClean="0"/>
              <a:t> [online]. [cit. 2.5.2013]. Dostupný na WWW: http://cs.wikipedia.org/wiki/Soubor:Rosaceae_Malus_pumila_Malus_pumila_Var_domestica_Apples_Fuji.jpg</a:t>
            </a:r>
          </a:p>
          <a:p>
            <a:endParaRPr lang="cs-CZ" sz="3600" dirty="0" smtClean="0"/>
          </a:p>
          <a:p>
            <a:r>
              <a:rPr lang="cs-CZ" sz="3600" dirty="0" smtClean="0"/>
              <a:t>6. MATEUSZ210. </a:t>
            </a:r>
            <a:r>
              <a:rPr lang="cs-CZ" sz="3600" i="1" dirty="0" err="1" smtClean="0"/>
              <a:t>Wikipedia.cz</a:t>
            </a:r>
            <a:r>
              <a:rPr lang="cs-CZ" sz="3600" dirty="0" smtClean="0"/>
              <a:t> [online]. [cit. 2.5.2013]. Dostupný na WWW: http://cs.wikipedia.org/wiki/Soubor:Prunus_blossoms.JPG</a:t>
            </a:r>
          </a:p>
          <a:p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7. CLAYOQUOT. </a:t>
            </a:r>
            <a:r>
              <a:rPr lang="cs-CZ" sz="3600" i="1" dirty="0" err="1" smtClean="0"/>
              <a:t>Wikipedia.cz</a:t>
            </a:r>
            <a:r>
              <a:rPr lang="cs-CZ" sz="3600" dirty="0" smtClean="0"/>
              <a:t> [online]. [cit. 2.5.2013]. Dostupný na WWW: http://cs.wikipedia.org/wiki/Soubor:Cherries_summerland.jpg</a:t>
            </a:r>
          </a:p>
          <a:p>
            <a:endParaRPr lang="cs-CZ" sz="3600" dirty="0" smtClean="0"/>
          </a:p>
          <a:p>
            <a:r>
              <a:rPr lang="cs-CZ" sz="3600" dirty="0" smtClean="0"/>
              <a:t>8. POZNIAK, John. </a:t>
            </a:r>
            <a:r>
              <a:rPr lang="cs-CZ" sz="3600" i="1" dirty="0" err="1" smtClean="0"/>
              <a:t>Wikipedia.cz</a:t>
            </a:r>
            <a:r>
              <a:rPr lang="cs-CZ" sz="3600" dirty="0" smtClean="0"/>
              <a:t> [online]. [cit. 2.5.2013]. Dostupný na WWW: http://cs.wikipedia.org/wiki/Soubor:Apricot_blossom_detail1.jpg</a:t>
            </a:r>
          </a:p>
          <a:p>
            <a:endParaRPr lang="cs-CZ" sz="3600" dirty="0" smtClean="0"/>
          </a:p>
          <a:p>
            <a:r>
              <a:rPr lang="cs-CZ" sz="3600" dirty="0" smtClean="0"/>
              <a:t>9. FIR0002. </a:t>
            </a:r>
            <a:r>
              <a:rPr lang="cs-CZ" sz="3600" i="1" dirty="0" err="1" smtClean="0"/>
              <a:t>Wikipedia.cz</a:t>
            </a:r>
            <a:r>
              <a:rPr lang="cs-CZ" sz="3600" dirty="0" smtClean="0"/>
              <a:t> [online]. [cit. 27.4.2013]. Dostupný na WWW: http://cs.wikipedia.org/wiki/Soubor:Apricots.jpg</a:t>
            </a:r>
          </a:p>
          <a:p>
            <a:endParaRPr lang="cs-CZ" sz="3600" dirty="0" smtClean="0"/>
          </a:p>
          <a:p>
            <a:r>
              <a:rPr lang="cs-CZ" sz="3600" dirty="0" smtClean="0"/>
              <a:t>10. AUTOR NEUVEDEN. </a:t>
            </a:r>
            <a:r>
              <a:rPr lang="cs-CZ" sz="3600" i="1" dirty="0" smtClean="0"/>
              <a:t>Elektronický herbář</a:t>
            </a:r>
            <a:r>
              <a:rPr lang="cs-CZ" sz="3600" dirty="0" smtClean="0"/>
              <a:t> [online]. [cit. 27.4.2013]. Dostupný na WWW: http://www.e-</a:t>
            </a:r>
            <a:r>
              <a:rPr lang="cs-CZ" sz="3600" dirty="0" err="1" smtClean="0"/>
              <a:t>herbar.net</a:t>
            </a:r>
            <a:r>
              <a:rPr lang="cs-CZ" sz="3600" dirty="0" smtClean="0"/>
              <a:t>/</a:t>
            </a:r>
            <a:r>
              <a:rPr lang="cs-CZ" sz="3600" dirty="0" err="1" smtClean="0"/>
              <a:t>main.php</a:t>
            </a:r>
            <a:r>
              <a:rPr lang="cs-CZ" sz="3600" dirty="0" smtClean="0"/>
              <a:t>?g2_</a:t>
            </a:r>
            <a:r>
              <a:rPr lang="cs-CZ" sz="3600" dirty="0" err="1" smtClean="0"/>
              <a:t>itemId</a:t>
            </a:r>
            <a:r>
              <a:rPr lang="cs-CZ" sz="3600" dirty="0" smtClean="0"/>
              <a:t>=10088</a:t>
            </a:r>
          </a:p>
          <a:p>
            <a:endParaRPr lang="cs-CZ" sz="3600" dirty="0" smtClean="0"/>
          </a:p>
          <a:p>
            <a:r>
              <a:rPr lang="cs-CZ" sz="3600" dirty="0" smtClean="0"/>
              <a:t>11. AXMANP2. </a:t>
            </a:r>
            <a:r>
              <a:rPr lang="cs-CZ" sz="3600" i="1" dirty="0" err="1" smtClean="0"/>
              <a:t>Wikipedia.cz</a:t>
            </a:r>
            <a:r>
              <a:rPr lang="cs-CZ" sz="3600" dirty="0" smtClean="0"/>
              <a:t> [online]. [cit. 2.5.2013]. Dostupný na WWW: http://cs.wikipedia.org/wiki/Soubor:Slivo%C5%88_%C5%A1vestka,_plum.jpg</a:t>
            </a:r>
          </a:p>
          <a:p>
            <a:endParaRPr lang="cs-CZ" sz="3600" dirty="0" smtClean="0"/>
          </a:p>
          <a:p>
            <a:r>
              <a:rPr lang="cs-CZ" sz="3600" dirty="0" smtClean="0"/>
              <a:t>12. STEPHENSON, </a:t>
            </a:r>
            <a:r>
              <a:rPr lang="cs-CZ" sz="3600" dirty="0" err="1" smtClean="0"/>
              <a:t>Mick</a:t>
            </a:r>
            <a:r>
              <a:rPr lang="cs-CZ" sz="3600" dirty="0" smtClean="0"/>
              <a:t>. </a:t>
            </a:r>
            <a:r>
              <a:rPr lang="cs-CZ" sz="3600" i="1" dirty="0" err="1" smtClean="0"/>
              <a:t>Wikipedia.cz</a:t>
            </a:r>
            <a:r>
              <a:rPr lang="cs-CZ" sz="3600" dirty="0" smtClean="0"/>
              <a:t> [online]. [cit. 27.4.2013]. Dostupný na WWW: http://cs.wikipedia.org/wiki/Soubor:Prunus_dulcis.jpg</a:t>
            </a:r>
          </a:p>
          <a:p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13. FIR0002. </a:t>
            </a:r>
            <a:r>
              <a:rPr lang="cs-CZ" sz="3600" i="1" dirty="0" err="1" smtClean="0"/>
              <a:t>Wikipedia.cz</a:t>
            </a:r>
            <a:r>
              <a:rPr lang="cs-CZ" sz="3600" dirty="0" smtClean="0"/>
              <a:t> [online]. [cit. 27.4.2013]. Dostupný na WWW: http://cs.wikipedia.org/wiki/Soubor:Unripe_almond_on_tree.jpg</a:t>
            </a:r>
          </a:p>
          <a:p>
            <a:endParaRPr lang="cs-CZ" sz="3600" dirty="0" smtClean="0"/>
          </a:p>
          <a:p>
            <a:endParaRPr lang="cs-CZ" sz="3600" dirty="0" smtClean="0"/>
          </a:p>
          <a:p>
            <a:r>
              <a:rPr lang="cs-CZ" sz="3600" dirty="0" smtClean="0"/>
              <a:t/>
            </a:r>
            <a:br>
              <a:rPr lang="cs-CZ" sz="3600" dirty="0" smtClean="0"/>
            </a:br>
            <a:endParaRPr lang="cs-CZ" sz="3600" dirty="0" smtClean="0"/>
          </a:p>
          <a:p>
            <a:endParaRPr lang="cs-CZ" sz="3600" dirty="0" smtClean="0"/>
          </a:p>
          <a:p>
            <a:endParaRPr lang="cs-CZ" sz="3600" dirty="0" smtClean="0"/>
          </a:p>
          <a:p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 </a:t>
            </a:r>
            <a:br>
              <a:rPr lang="cs-CZ" sz="3600" dirty="0" smtClean="0"/>
            </a:br>
            <a:r>
              <a:rPr lang="cs-CZ" sz="3600" dirty="0" smtClean="0"/>
              <a:t> </a:t>
            </a:r>
          </a:p>
          <a:p>
            <a:endParaRPr lang="cs-CZ" sz="3600" dirty="0" smtClean="0"/>
          </a:p>
          <a:p>
            <a:endParaRPr lang="cs-CZ" sz="36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sz="3600" dirty="0" smtClean="0"/>
          </a:p>
          <a:p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900" dirty="0" smtClean="0"/>
              <a:t>14. AUTOR NEUVEDEN. </a:t>
            </a:r>
            <a:r>
              <a:rPr lang="cs-CZ" sz="900" i="1" dirty="0" err="1" smtClean="0"/>
              <a:t>Wikipedia.cz</a:t>
            </a:r>
            <a:r>
              <a:rPr lang="cs-CZ" sz="900" dirty="0" smtClean="0"/>
              <a:t> [online]. [cit. 2.5.2013]. Dostupný na WWW: http://cs.wikipedia.org/wiki/Soubor:Fragaria_vesca_close-up_4.jpg</a:t>
            </a:r>
          </a:p>
          <a:p>
            <a:endParaRPr lang="cs-CZ" sz="900" dirty="0" smtClean="0"/>
          </a:p>
          <a:p>
            <a:r>
              <a:rPr lang="cs-CZ" sz="900" dirty="0" smtClean="0"/>
              <a:t>15. AUTOR NEUVEDEN. </a:t>
            </a:r>
            <a:r>
              <a:rPr lang="cs-CZ" sz="900" i="1" dirty="0" err="1" smtClean="0"/>
              <a:t>Wikipedia.cz</a:t>
            </a:r>
            <a:r>
              <a:rPr lang="cs-CZ" sz="900" dirty="0" smtClean="0"/>
              <a:t> [online]. [cit. 2.5.2013]. Dostupný na WWW: http://cs.wikipedia.org/wiki/Soubor:Illustration_Fragaria_vesca0.jpg</a:t>
            </a:r>
          </a:p>
          <a:p>
            <a:endParaRPr lang="cs-CZ" sz="900" dirty="0" smtClean="0"/>
          </a:p>
          <a:p>
            <a:r>
              <a:rPr lang="cs-CZ" sz="900" dirty="0" smtClean="0"/>
              <a:t>16. KARELJ. </a:t>
            </a:r>
            <a:r>
              <a:rPr lang="cs-CZ" sz="900" i="1" dirty="0" err="1" smtClean="0"/>
              <a:t>Wikipedia.cz</a:t>
            </a:r>
            <a:r>
              <a:rPr lang="cs-CZ" sz="900" dirty="0" smtClean="0"/>
              <a:t> [online]. [cit. 2.5.2013]. Dostupný na WWW: http://cs.wikipedia.org/wiki/Soubor:Malina.jpg</a:t>
            </a:r>
          </a:p>
          <a:p>
            <a:endParaRPr lang="cs-CZ" sz="900" dirty="0" smtClean="0"/>
          </a:p>
          <a:p>
            <a:r>
              <a:rPr lang="cs-CZ" sz="900" dirty="0" smtClean="0"/>
              <a:t>17. AUTOR NEUVEDEN. </a:t>
            </a:r>
            <a:r>
              <a:rPr lang="cs-CZ" sz="900" i="1" dirty="0" err="1" smtClean="0"/>
              <a:t>Wikipedia.cz</a:t>
            </a:r>
            <a:r>
              <a:rPr lang="cs-CZ" sz="900" dirty="0" smtClean="0"/>
              <a:t> [online]. [cit. 2.5.2013]. Dostupný na WWW: http://cs.wikipedia.org/wiki/Soubor:Blackberries_on_bush.jpg </a:t>
            </a:r>
          </a:p>
          <a:p>
            <a:endParaRPr lang="cs-CZ" sz="900" dirty="0" smtClean="0"/>
          </a:p>
          <a:p>
            <a:r>
              <a:rPr lang="cs-CZ" sz="900" dirty="0" smtClean="0"/>
              <a:t>18. </a:t>
            </a:r>
            <a:r>
              <a:rPr lang="nl-NL" sz="900" dirty="0" smtClean="0"/>
              <a:t>PETERS, Kristian. </a:t>
            </a:r>
            <a:r>
              <a:rPr lang="nl-NL" sz="900" i="1" dirty="0" smtClean="0"/>
              <a:t>Wikipedia.cz</a:t>
            </a:r>
            <a:r>
              <a:rPr lang="nl-NL" sz="900" dirty="0" smtClean="0"/>
              <a:t> [online]. [cit. </a:t>
            </a:r>
            <a:r>
              <a:rPr lang="cs-CZ" sz="900" dirty="0" smtClean="0"/>
              <a:t>2</a:t>
            </a:r>
            <a:r>
              <a:rPr lang="nl-NL" sz="900" dirty="0" smtClean="0"/>
              <a:t>.5.2013]. Dostupný na WWW: http://cs.wikipedia.org/wiki/Soubor:Prunus_spinosa_frucht.jpeg</a:t>
            </a:r>
          </a:p>
          <a:p>
            <a:endParaRPr lang="cs-CZ" sz="900" dirty="0" smtClean="0"/>
          </a:p>
          <a:p>
            <a:r>
              <a:rPr lang="cs-CZ" sz="900" dirty="0" smtClean="0"/>
              <a:t>19. AUTOR NEUVEDEN. </a:t>
            </a:r>
            <a:r>
              <a:rPr lang="cs-CZ" sz="900" i="1" dirty="0" err="1" smtClean="0"/>
              <a:t>Wikipedia.cz</a:t>
            </a:r>
            <a:r>
              <a:rPr lang="cs-CZ" sz="900" dirty="0" smtClean="0"/>
              <a:t> [online]. [cit. 2.5.2013]. Dostupný na WWW: http://cs.wikipedia.org/wiki/Soubor:Common_hawthorn.jpg</a:t>
            </a:r>
          </a:p>
          <a:p>
            <a:endParaRPr lang="cs-CZ" sz="900" dirty="0" smtClean="0"/>
          </a:p>
          <a:p>
            <a:r>
              <a:rPr lang="cs-CZ" sz="900" dirty="0" smtClean="0"/>
              <a:t>20. </a:t>
            </a:r>
            <a:r>
              <a:rPr lang="pt-BR" sz="900" dirty="0" smtClean="0"/>
              <a:t>AUTOR NEUVEDEN. </a:t>
            </a:r>
            <a:r>
              <a:rPr lang="pt-BR" sz="900" i="1" dirty="0" smtClean="0"/>
              <a:t>botanika.borec.cz</a:t>
            </a:r>
            <a:r>
              <a:rPr lang="pt-BR" sz="900" dirty="0" smtClean="0"/>
              <a:t> [online]. [cit. </a:t>
            </a:r>
            <a:r>
              <a:rPr lang="cs-CZ" sz="900" dirty="0" smtClean="0"/>
              <a:t>2</a:t>
            </a:r>
            <a:r>
              <a:rPr lang="pt-BR" sz="900" dirty="0" smtClean="0"/>
              <a:t>7.</a:t>
            </a:r>
            <a:r>
              <a:rPr lang="cs-CZ" sz="900" dirty="0" smtClean="0"/>
              <a:t>4</a:t>
            </a:r>
            <a:r>
              <a:rPr lang="pt-BR" sz="900" dirty="0" smtClean="0"/>
              <a:t>.2013]. Dostupný na WWW: http://botanika.borec.cz/kontryhel_obecny.php</a:t>
            </a:r>
          </a:p>
          <a:p>
            <a:endParaRPr lang="cs-CZ" sz="900" dirty="0" smtClean="0"/>
          </a:p>
          <a:p>
            <a:r>
              <a:rPr lang="cs-CZ" sz="900" dirty="0" smtClean="0"/>
              <a:t>21. AUTOR NEUVEDEN. </a:t>
            </a:r>
            <a:r>
              <a:rPr lang="cs-CZ" sz="900" i="1" dirty="0" smtClean="0"/>
              <a:t>LIEČBA BYLINKAMI</a:t>
            </a:r>
            <a:r>
              <a:rPr lang="cs-CZ" sz="900" dirty="0" smtClean="0"/>
              <a:t> [online]. [cit. 27.4.2013]. Dostupný na WWW: http://www.</a:t>
            </a:r>
            <a:r>
              <a:rPr lang="cs-CZ" sz="900" dirty="0" err="1" smtClean="0"/>
              <a:t>liecbabylinkami.euweb.cz</a:t>
            </a:r>
            <a:r>
              <a:rPr lang="cs-CZ" sz="900" dirty="0" smtClean="0"/>
              <a:t>/</a:t>
            </a:r>
            <a:r>
              <a:rPr lang="cs-CZ" sz="900" dirty="0" err="1" smtClean="0"/>
              <a:t>repik.htm</a:t>
            </a:r>
            <a:endParaRPr lang="cs-CZ" sz="900" dirty="0" smtClean="0"/>
          </a:p>
          <a:p>
            <a:endParaRPr lang="cs-CZ" sz="900" dirty="0" smtClean="0"/>
          </a:p>
          <a:p>
            <a:r>
              <a:rPr lang="cs-CZ" sz="900" dirty="0" smtClean="0"/>
              <a:t>22. H. ZELL. </a:t>
            </a:r>
            <a:r>
              <a:rPr lang="cs-CZ" sz="900" i="1" dirty="0" err="1" smtClean="0"/>
              <a:t>Wikipedia.cz</a:t>
            </a:r>
            <a:r>
              <a:rPr lang="cs-CZ" sz="900" dirty="0" smtClean="0"/>
              <a:t> [online]. [cit. 2.5.2013]. Dostupný na WWW: http://cs.wikipedia.org/wiki/Soubor:Potentilla_anserina_001.JPG</a:t>
            </a:r>
          </a:p>
          <a:p>
            <a:endParaRPr lang="cs-CZ" sz="900" dirty="0" smtClean="0"/>
          </a:p>
          <a:p>
            <a:r>
              <a:rPr lang="cs-CZ" sz="900" dirty="0" smtClean="0"/>
              <a:t>23. AUTOR NEUVEDEN. </a:t>
            </a:r>
            <a:r>
              <a:rPr lang="cs-CZ" sz="900" i="1" dirty="0" err="1" smtClean="0"/>
              <a:t>lennusska.blog.cz</a:t>
            </a:r>
            <a:r>
              <a:rPr lang="cs-CZ" sz="900" dirty="0" smtClean="0"/>
              <a:t> [online]. [cit. 2.5.2013]. Dostupný na WWW: http://lennusska.blog.cz/en/0906/sipkove-ruze </a:t>
            </a:r>
            <a:br>
              <a:rPr lang="cs-CZ" sz="900" dirty="0" smtClean="0"/>
            </a:br>
            <a:endParaRPr lang="cs-CZ" sz="900" dirty="0" smtClean="0"/>
          </a:p>
          <a:p>
            <a:r>
              <a:rPr lang="cs-CZ" sz="900" dirty="0" smtClean="0"/>
              <a:t>24. WLODZIMIERZ. </a:t>
            </a:r>
            <a:r>
              <a:rPr lang="cs-CZ" sz="900" i="1" dirty="0" err="1" smtClean="0"/>
              <a:t>Wikipedia.cz</a:t>
            </a:r>
            <a:r>
              <a:rPr lang="cs-CZ" sz="900" dirty="0" smtClean="0"/>
              <a:t> [online]. [cit. 27.4.2013]. Dostupný na WWW: http://cs.wikipedia.org/wiki/Soubor:Map-Rosaceae.PNG</a:t>
            </a:r>
          </a:p>
          <a:p>
            <a:endParaRPr lang="cs-CZ" sz="9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 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200" dirty="0" smtClean="0"/>
              <a:t>Prezentace je určena žákům 7. ročníku ZŠ. Prostřednictvím ní mohou získat </a:t>
            </a:r>
          </a:p>
          <a:p>
            <a:r>
              <a:rPr lang="cs-CZ" sz="1200" dirty="0" smtClean="0"/>
              <a:t>základní poznatky o rostlinách čeledi růžovitých</a:t>
            </a:r>
            <a:r>
              <a:rPr lang="cs-CZ" sz="1200" dirty="0"/>
              <a:t>. Slouží také jako zápis</a:t>
            </a:r>
          </a:p>
          <a:p>
            <a:r>
              <a:rPr lang="cs-CZ" sz="1200" dirty="0"/>
              <a:t>a jako prvotní příprava pro poznávací test </a:t>
            </a:r>
            <a:r>
              <a:rPr lang="cs-CZ" sz="1200" dirty="0" smtClean="0"/>
              <a:t>rostlin.</a:t>
            </a:r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4775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669</TotalTime>
  <Words>425</Words>
  <Application>Microsoft Office PowerPoint</Application>
  <PresentationFormat>Předvádění na obrazovce (4:3)</PresentationFormat>
  <Paragraphs>380</Paragraphs>
  <Slides>38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38</vt:i4>
      </vt:variant>
    </vt:vector>
  </HeadingPairs>
  <TitlesOfParts>
    <vt:vector size="39" baseType="lpstr">
      <vt:lpstr>Lití písma</vt:lpstr>
      <vt:lpstr>Prezentace aplikace PowerPoint</vt:lpstr>
      <vt:lpstr>Prezentace aplikace PowerPoint</vt:lpstr>
      <vt:lpstr>Zápis</vt:lpstr>
      <vt:lpstr>Zápis</vt:lpstr>
      <vt:lpstr>Zápis</vt:lpstr>
      <vt:lpstr>Prezentace aplikace PowerPoint</vt:lpstr>
      <vt:lpstr>Zápis</vt:lpstr>
      <vt:lpstr>Zápis</vt:lpstr>
      <vt:lpstr>Zápis</vt:lpstr>
      <vt:lpstr>Prezentace aplikace PowerPoint</vt:lpstr>
      <vt:lpstr>Kterým ovocným stromům patří následující květy? </vt:lpstr>
      <vt:lpstr>Urči typ plodu.</vt:lpstr>
      <vt:lpstr>Prezentace aplikace PowerPoint</vt:lpstr>
      <vt:lpstr>Prezentace aplikace PowerPoint</vt:lpstr>
      <vt:lpstr>Prezentace aplikace PowerPoint</vt:lpstr>
      <vt:lpstr>Prezentace aplikace PowerPoint</vt:lpstr>
      <vt:lpstr>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Jahodník obecný</vt:lpstr>
      <vt:lpstr>  Maliník           Ostružiník </vt:lpstr>
      <vt:lpstr>Prezentace aplikace PowerPoint</vt:lpstr>
      <vt:lpstr>Slivoň trnka</vt:lpstr>
      <vt:lpstr>Hloh obecný</vt:lpstr>
      <vt:lpstr>Kontryhel obecný</vt:lpstr>
      <vt:lpstr>Řepík lékařský</vt:lpstr>
      <vt:lpstr>Mochna husí</vt:lpstr>
      <vt:lpstr>Růže šípková</vt:lpstr>
      <vt:lpstr>Zajímavosti </vt:lpstr>
      <vt:lpstr>Zajímavosti</vt:lpstr>
      <vt:lpstr>Úkoly a otázky</vt:lpstr>
      <vt:lpstr>Prezentace aplikace PowerPoint</vt:lpstr>
      <vt:lpstr>Prezentace aplikace PowerPoint</vt:lpstr>
      <vt:lpstr> Anotace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Růžovité</dc:title>
  <dc:creator>OEM</dc:creator>
  <cp:lastModifiedBy>pc</cp:lastModifiedBy>
  <cp:revision>61</cp:revision>
  <dcterms:created xsi:type="dcterms:W3CDTF">2013-04-15T17:33:14Z</dcterms:created>
  <dcterms:modified xsi:type="dcterms:W3CDTF">2013-05-13T07:12:17Z</dcterms:modified>
</cp:coreProperties>
</file>