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65" r:id="rId2"/>
    <p:sldId id="256" r:id="rId3"/>
    <p:sldId id="257" r:id="rId4"/>
    <p:sldId id="259" r:id="rId5"/>
    <p:sldId id="260" r:id="rId6"/>
    <p:sldId id="261" r:id="rId7"/>
    <p:sldId id="263" r:id="rId8"/>
    <p:sldId id="262" r:id="rId9"/>
    <p:sldId id="264" r:id="rId10"/>
  </p:sldIdLst>
  <p:sldSz cx="9144000" cy="6858000" type="screen4x3"/>
  <p:notesSz cx="6858000" cy="9144000"/>
  <p:defaultTextStyle>
    <a:defPPr>
      <a:defRPr lang="de-DE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20" y="-9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5231029E-60BD-4832-9582-C6C75F64E8A3}" type="datetimeFigureOut">
              <a:rPr lang="cs-CZ"/>
              <a:pPr>
                <a:defRPr/>
              </a:pPr>
              <a:t>14.5.2013</a:t>
            </a:fld>
            <a:endParaRPr lang="cs-CZ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2663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663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9EC776D9-A0D5-4714-A19E-107C1E4E7161}" type="slidenum">
              <a:rPr lang="cs-CZ"/>
              <a:pPr>
                <a:defRPr/>
              </a:pPr>
              <a:t>‹Nr.›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61048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D2C00396-B17F-4AE6-A589-1C90BE01139A}" type="slidenum">
              <a:rPr lang="cs-CZ" sz="1200">
                <a:latin typeface="Calibri" pitchFamily="34" charset="0"/>
              </a:rPr>
              <a:pPr algn="r"/>
              <a:t>1</a:t>
            </a:fld>
            <a:endParaRPr lang="cs-CZ" sz="120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elfolie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htec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Gerade Verbindung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Titel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>
            <a:noAutofit/>
          </a:bodyPr>
          <a:lstStyle>
            <a:lvl1pPr algn="r">
              <a:defRPr sz="4200" b="1"/>
            </a:lvl1pPr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25" name="Untertitel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de-DE" smtClean="0"/>
              <a:t>Formatvorlage des Untertitelmasters durch Klicken bearbeiten</a:t>
            </a:r>
            <a:endParaRPr lang="en-US"/>
          </a:p>
        </p:txBody>
      </p:sp>
      <p:sp>
        <p:nvSpPr>
          <p:cNvPr id="6" name="Datumsplatzhalter 30"/>
          <p:cNvSpPr>
            <a:spLocks noGrp="1"/>
          </p:cNvSpPr>
          <p:nvPr>
            <p:ph type="dt" sz="half" idx="10"/>
          </p:nvPr>
        </p:nvSpPr>
        <p:spPr>
          <a:xfrm>
            <a:off x="5870575" y="6557963"/>
            <a:ext cx="2003425" cy="227012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56549D1F-DC28-4293-8E3F-9D096FF2082D}" type="datetimeFigureOut">
              <a:rPr lang="de-DE"/>
              <a:pPr>
                <a:defRPr/>
              </a:pPr>
              <a:t>14.05.2013</a:t>
            </a:fld>
            <a:endParaRPr lang="de-DE"/>
          </a:p>
        </p:txBody>
      </p:sp>
      <p:sp>
        <p:nvSpPr>
          <p:cNvPr id="7" name="Fußzeilenplatzhalter 17"/>
          <p:cNvSpPr>
            <a:spLocks noGrp="1"/>
          </p:cNvSpPr>
          <p:nvPr>
            <p:ph type="ftr" sz="quarter" idx="11"/>
          </p:nvPr>
        </p:nvSpPr>
        <p:spPr>
          <a:xfrm>
            <a:off x="2819400" y="6557963"/>
            <a:ext cx="2927350" cy="228600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endParaRPr lang="de-DE"/>
          </a:p>
        </p:txBody>
      </p:sp>
      <p:sp>
        <p:nvSpPr>
          <p:cNvPr id="8" name="Foliennummernplatzhalter 28"/>
          <p:cNvSpPr>
            <a:spLocks noGrp="1"/>
          </p:cNvSpPr>
          <p:nvPr>
            <p:ph type="sldNum" sz="quarter" idx="12"/>
          </p:nvPr>
        </p:nvSpPr>
        <p:spPr>
          <a:xfrm>
            <a:off x="7880350" y="6556375"/>
            <a:ext cx="588963" cy="228600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C4E8597A-FF2E-4FB2-84EB-24061D0BD8C7}" type="slidenum">
              <a:rPr lang="de-DE"/>
              <a:pPr>
                <a:defRPr/>
              </a:pPr>
              <a:t>‹Nr.›</a:t>
            </a:fld>
            <a:endParaRPr lang="de-DE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4" name="Datumsplatzhalter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EAC778-F0CF-405C-912B-ABA54712705F}" type="datetimeFigureOut">
              <a:rPr lang="de-DE"/>
              <a:pPr>
                <a:defRPr/>
              </a:pPr>
              <a:t>14.05.2013</a:t>
            </a:fld>
            <a:endParaRPr lang="de-DE"/>
          </a:p>
        </p:txBody>
      </p:sp>
      <p:sp>
        <p:nvSpPr>
          <p:cNvPr id="5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6" name="Foliennummernplatzhalt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A7E267-C532-44B7-B5E6-747CFD0F5226}" type="slidenum">
              <a:rPr lang="de-DE"/>
              <a:pPr>
                <a:defRPr/>
              </a:pPr>
              <a:t>‹Nr.›</a:t>
            </a:fld>
            <a:endParaRPr lang="de-DE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bschnitts-&#10;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anchor="t"/>
          <a:lstStyle>
            <a:lvl1pPr algn="r">
              <a:buNone/>
              <a:defRPr sz="4200" b="1" cap="all"/>
            </a:lvl1pPr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>
          <a:xfrm>
            <a:off x="4724400" y="6556375"/>
            <a:ext cx="2001838" cy="227013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3607979E-94EE-4DA8-9889-7209133B6333}" type="datetimeFigureOut">
              <a:rPr lang="de-DE"/>
              <a:pPr>
                <a:defRPr/>
              </a:pPr>
              <a:t>14.05.2013</a:t>
            </a:fld>
            <a:endParaRPr lang="de-DE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>
          <a:xfrm>
            <a:off x="1735138" y="6556375"/>
            <a:ext cx="2895600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de-DE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>
          <a:xfrm>
            <a:off x="6734175" y="6554788"/>
            <a:ext cx="587375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14532BE-B366-4572-BE47-6AFF84175DF4}" type="slidenum">
              <a:rPr lang="de-DE"/>
              <a:pPr>
                <a:defRPr/>
              </a:pPr>
              <a:t>‹Nr.›</a:t>
            </a:fld>
            <a:endParaRPr lang="de-DE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Zwei Inh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Inhaltsplatzhalt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4" name="Inhaltsplatzhalter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5" name="Datumsplatzhalter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EB748E-15C0-416A-8DAE-C1101B0CAB14}" type="datetimeFigureOut">
              <a:rPr lang="de-DE"/>
              <a:pPr>
                <a:defRPr/>
              </a:pPr>
              <a:t>14.05.2013</a:t>
            </a:fld>
            <a:endParaRPr lang="de-DE"/>
          </a:p>
        </p:txBody>
      </p:sp>
      <p:sp>
        <p:nvSpPr>
          <p:cNvPr id="6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7" name="Foliennummernplatzhalt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383BCB-A775-4D87-8A87-71CDF9AC97DB}" type="slidenum">
              <a:rPr lang="de-DE"/>
              <a:pPr>
                <a:defRPr/>
              </a:pPr>
              <a:t>‹Nr.›</a:t>
            </a:fld>
            <a:endParaRPr lang="de-DE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Verglei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</p:txBody>
      </p:sp>
      <p:sp>
        <p:nvSpPr>
          <p:cNvPr id="4" name="Textplatzhalter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</p:txBody>
      </p:sp>
      <p:sp>
        <p:nvSpPr>
          <p:cNvPr id="5" name="Inhaltsplatzhalter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6" name="Inhaltsplatzhalter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7" name="Datumsplatzhalter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C60BA6-FAEA-49FD-8691-9ECF21CCC333}" type="datetimeFigureOut">
              <a:rPr lang="de-DE"/>
              <a:pPr>
                <a:defRPr/>
              </a:pPr>
              <a:t>14.05.2013</a:t>
            </a:fld>
            <a:endParaRPr lang="de-DE"/>
          </a:p>
        </p:txBody>
      </p:sp>
      <p:sp>
        <p:nvSpPr>
          <p:cNvPr id="8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9" name="Foliennummernplatzhalt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59BBBE-7E78-4164-B6BF-9C0ECF8068B4}" type="slidenum">
              <a:rPr lang="de-DE"/>
              <a:pPr>
                <a:defRPr/>
              </a:pPr>
              <a:t>‹Nr.›</a:t>
            </a:fld>
            <a:endParaRPr lang="de-DE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Nur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Datumsplatzhalter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620300-1378-4F50-8733-4AD5D5582DD9}" type="datetimeFigureOut">
              <a:rPr lang="de-DE"/>
              <a:pPr>
                <a:defRPr/>
              </a:pPr>
              <a:t>14.05.2013</a:t>
            </a:fld>
            <a:endParaRPr lang="de-DE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5" name="Foliennummernplatzhalt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9B83E4-7642-4676-8886-D5A742F5F7C0}" type="slidenum">
              <a:rPr lang="de-DE"/>
              <a:pPr>
                <a:defRPr/>
              </a:pPr>
              <a:t>‹Nr.›</a:t>
            </a:fld>
            <a:endParaRPr lang="de-DE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umsplatzhalter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18765E-DD17-46E3-ACC1-A60AE7B9A428}" type="datetimeFigureOut">
              <a:rPr lang="de-DE"/>
              <a:pPr>
                <a:defRPr/>
              </a:pPr>
              <a:t>14.05.2013</a:t>
            </a:fld>
            <a:endParaRPr lang="de-DE"/>
          </a:p>
        </p:txBody>
      </p:sp>
      <p:sp>
        <p:nvSpPr>
          <p:cNvPr id="3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4" name="Foliennummernplatzhalt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4FE82D-9071-4CCC-9E73-C9E91EBBD2E6}" type="slidenum">
              <a:rPr lang="de-DE"/>
              <a:pPr>
                <a:defRPr/>
              </a:pPr>
              <a:t>‹Nr.›</a:t>
            </a:fld>
            <a:endParaRPr lang="de-DE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Inhalt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Textplatzhalter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lIns="45720" tIns="0" rIns="0" bIns="0" spcCol="0" rtlCol="0" fromWordArt="0" forceAA="0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</p:txBody>
      </p:sp>
      <p:sp>
        <p:nvSpPr>
          <p:cNvPr id="4" name="Inhaltsplatzhalter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5" name="Datumsplatzhalter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D9D460-26B6-4A23-91F8-4331CDA3C19A}" type="datetimeFigureOut">
              <a:rPr lang="de-DE"/>
              <a:pPr>
                <a:defRPr/>
              </a:pPr>
              <a:t>14.05.2013</a:t>
            </a:fld>
            <a:endParaRPr lang="de-DE"/>
          </a:p>
        </p:txBody>
      </p:sp>
      <p:sp>
        <p:nvSpPr>
          <p:cNvPr id="6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7" name="Foliennummernplatzhalt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E5464F-5C4D-407F-B697-6F35434C8EB4}" type="slidenum">
              <a:rPr lang="de-DE"/>
              <a:pPr>
                <a:defRPr/>
              </a:pPr>
              <a:t>‹Nr.›</a:t>
            </a:fld>
            <a:endParaRPr lang="de-DE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Bild mit Überschrift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hteck 7"/>
          <p:cNvSpPr/>
          <p:nvPr/>
        </p:nvSpPr>
        <p:spPr>
          <a:xfrm rot="21240000">
            <a:off x="598488" y="1004888"/>
            <a:ext cx="4319587" cy="4311650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echteck 8"/>
          <p:cNvSpPr/>
          <p:nvPr/>
        </p:nvSpPr>
        <p:spPr>
          <a:xfrm rot="21420000">
            <a:off x="596900" y="998538"/>
            <a:ext cx="4319588" cy="4313237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lang="de-DE" smtClean="0"/>
              <a:t>Titelmasterformat durch Klicken bearbeiten</a:t>
            </a:r>
            <a:endParaRPr lang="en-US" dirty="0"/>
          </a:p>
        </p:txBody>
      </p:sp>
      <p:sp>
        <p:nvSpPr>
          <p:cNvPr id="4" name="Textplatzhalter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lIns="82296" tIns="0" rIns="0" bIns="0" spcCol="0" rtlCol="0" fromWordArt="0" forceAA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</p:txBody>
      </p:sp>
      <p:sp>
        <p:nvSpPr>
          <p:cNvPr id="10" name="Bildplatzhalter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de-DE" noProof="0" smtClean="0"/>
              <a:t>Bild durch Klicken auf Symbol hinzufügen</a:t>
            </a:r>
            <a:endParaRPr lang="en-US" noProof="0" dirty="0"/>
          </a:p>
        </p:txBody>
      </p:sp>
      <p:sp>
        <p:nvSpPr>
          <p:cNvPr id="7" name="Datumsplatzhalt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23A5391-6ABD-4863-8CEF-547FB9116C9F}" type="datetimeFigureOut">
              <a:rPr lang="de-DE"/>
              <a:pPr>
                <a:defRPr/>
              </a:pPr>
              <a:t>14.05.2013</a:t>
            </a:fld>
            <a:endParaRPr lang="de-DE"/>
          </a:p>
        </p:txBody>
      </p:sp>
      <p:sp>
        <p:nvSpPr>
          <p:cNvPr id="8" name="Fußzeilenplatzhalt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de-DE"/>
          </a:p>
        </p:txBody>
      </p:sp>
      <p:sp>
        <p:nvSpPr>
          <p:cNvPr id="9" name="Foliennummernplatzhalt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E58B24B-DA31-49AA-9AE9-72B16CDCCA59}" type="slidenum">
              <a:rPr lang="de-DE"/>
              <a:pPr>
                <a:defRPr/>
              </a:pPr>
              <a:t>‹Nr.›</a:t>
            </a:fld>
            <a:endParaRPr lang="de-DE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el und vertikaler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Vertikaler Textplatzhalt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4" name="Datumsplatzhalter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28FA6-1235-4D39-BD9F-0963203E86E4}" type="datetimeFigureOut">
              <a:rPr lang="de-DE"/>
              <a:pPr>
                <a:defRPr/>
              </a:pPr>
              <a:t>14.05.2013</a:t>
            </a:fld>
            <a:endParaRPr lang="de-DE"/>
          </a:p>
        </p:txBody>
      </p:sp>
      <p:sp>
        <p:nvSpPr>
          <p:cNvPr id="5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6" name="Foliennummernplatzhalt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ABCE9-DBE6-4E6B-A146-52BF79B79BD4}" type="slidenum">
              <a:rPr lang="de-DE"/>
              <a:pPr>
                <a:defRPr/>
              </a:pPr>
              <a:t>‹Nr.›</a:t>
            </a:fld>
            <a:endParaRPr lang="de-DE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kaler Titel u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kaler Titel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Vertikaler Textplatzhalter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>
          <a:xfrm>
            <a:off x="4243388" y="6557963"/>
            <a:ext cx="2001837" cy="227012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1595C1F-7972-4DE3-8AA2-A518DFEA5E4F}" type="datetimeFigureOut">
              <a:rPr lang="de-DE"/>
              <a:pPr>
                <a:defRPr/>
              </a:pPr>
              <a:t>14.05.2013</a:t>
            </a:fld>
            <a:endParaRPr lang="de-DE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>
          <a:xfrm>
            <a:off x="457200" y="6556375"/>
            <a:ext cx="3657600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de-DE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>
          <a:xfrm>
            <a:off x="6254750" y="6553200"/>
            <a:ext cx="587375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F2F9E955-1D92-4FCF-82D1-19B29DDA5EE4}" type="slidenum">
              <a:rPr lang="de-DE"/>
              <a:pPr>
                <a:defRPr/>
              </a:pPr>
              <a:t>‹Nr.›</a:t>
            </a:fld>
            <a:endParaRPr lang="de-DE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htec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Titelplatzhalter 2"/>
          <p:cNvSpPr>
            <a:spLocks noGrp="1"/>
          </p:cNvSpPr>
          <p:nvPr>
            <p:ph type="title"/>
          </p:nvPr>
        </p:nvSpPr>
        <p:spPr>
          <a:xfrm>
            <a:off x="457200" y="320675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1030" name="Textplatzhalter 30"/>
          <p:cNvSpPr>
            <a:spLocks noGrp="1"/>
          </p:cNvSpPr>
          <p:nvPr>
            <p:ph type="body" idx="1"/>
          </p:nvPr>
        </p:nvSpPr>
        <p:spPr bwMode="auto">
          <a:xfrm>
            <a:off x="457200" y="1609725"/>
            <a:ext cx="7239000" cy="4846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 smtClean="0"/>
          </a:p>
        </p:txBody>
      </p:sp>
      <p:sp>
        <p:nvSpPr>
          <p:cNvPr id="27" name="Datumsplatzhalter 26"/>
          <p:cNvSpPr>
            <a:spLocks noGrp="1"/>
          </p:cNvSpPr>
          <p:nvPr>
            <p:ph type="dt" sz="half" idx="2"/>
          </p:nvPr>
        </p:nvSpPr>
        <p:spPr>
          <a:xfrm>
            <a:off x="4246563" y="6557963"/>
            <a:ext cx="2001837" cy="227012"/>
          </a:xfrm>
          <a:prstGeom prst="rect">
            <a:avLst/>
          </a:prstGeom>
        </p:spPr>
        <p:txBody>
          <a:bodyPr vert="horz" t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/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9AF0958C-EF58-45F1-8BB0-3DC988DA8344}" type="datetimeFigureOut">
              <a:rPr lang="de-DE"/>
              <a:pPr>
                <a:defRPr/>
              </a:pPr>
              <a:t>14.05.2013</a:t>
            </a:fld>
            <a:endParaRPr lang="de-DE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3"/>
          </p:nvPr>
        </p:nvSpPr>
        <p:spPr>
          <a:xfrm>
            <a:off x="457200" y="6557963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/>
                </a:solidFill>
                <a:latin typeface="+mn-lt"/>
              </a:defRPr>
            </a:lvl1pPr>
            <a:extLst/>
          </a:lstStyle>
          <a:p>
            <a:pPr>
              <a:defRPr/>
            </a:pPr>
            <a:endParaRPr lang="de-DE"/>
          </a:p>
        </p:txBody>
      </p:sp>
      <p:sp>
        <p:nvSpPr>
          <p:cNvPr id="16" name="Foliennummernplatzhalter 15"/>
          <p:cNvSpPr>
            <a:spLocks noGrp="1"/>
          </p:cNvSpPr>
          <p:nvPr>
            <p:ph type="sldNum" sz="quarter" idx="4"/>
          </p:nvPr>
        </p:nvSpPr>
        <p:spPr>
          <a:xfrm>
            <a:off x="6251575" y="6556375"/>
            <a:ext cx="588963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100">
                <a:solidFill>
                  <a:schemeClr val="tx2"/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459A5F52-E5C0-4227-9897-14A747A04054}" type="slidenum">
              <a:rPr lang="de-DE"/>
              <a:pPr>
                <a:defRPr/>
              </a:pPr>
              <a:t>‹Nr.›</a:t>
            </a:fld>
            <a:endParaRPr 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65" r:id="rId2"/>
    <p:sldLayoutId id="2147483673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4" r:id="rId9"/>
    <p:sldLayoutId id="2147483671" r:id="rId10"/>
    <p:sldLayoutId id="2147483675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800" b="1" kern="1200" cap="all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9pPr>
      <a:extLst/>
    </p:titleStyle>
    <p:bodyStyle>
      <a:lvl1pPr marL="273050" indent="-273050" algn="l" rtl="0" eaLnBrk="0" fontAlgn="base" hangingPunct="0">
        <a:spcBef>
          <a:spcPts val="600"/>
        </a:spcBef>
        <a:spcAft>
          <a:spcPct val="0"/>
        </a:spcAft>
        <a:buClr>
          <a:schemeClr val="tx2"/>
        </a:buClr>
        <a:buSzPct val="73000"/>
        <a:buFont typeface="Wingdings 2" pitchFamily="18" charset="2"/>
        <a:buChar char="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20700" indent="-228600" algn="l" rtl="0" eaLnBrk="0" fontAlgn="base" hangingPunct="0">
        <a:spcBef>
          <a:spcPts val="5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"/>
        <a:defRPr sz="2300" kern="1200">
          <a:solidFill>
            <a:srgbClr val="6C6C6C"/>
          </a:solidFill>
          <a:latin typeface="+mn-lt"/>
          <a:ea typeface="+mn-ea"/>
          <a:cs typeface="+mn-cs"/>
        </a:defRPr>
      </a:lvl2pPr>
      <a:lvl3pPr marL="758825" indent="-228600" algn="l" rtl="0" eaLnBrk="0" fontAlgn="base" hangingPunct="0">
        <a:spcBef>
          <a:spcPts val="400"/>
        </a:spcBef>
        <a:spcAft>
          <a:spcPct val="0"/>
        </a:spcAft>
        <a:buClr>
          <a:srgbClr val="F9B639"/>
        </a:buClr>
        <a:buSzPct val="60000"/>
        <a:buFont typeface="Wingdings" pitchFamily="2" charset="2"/>
        <a:buChar char="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228600" algn="l" rtl="0" eaLnBrk="0" fontAlgn="base" hangingPunct="0">
        <a:spcBef>
          <a:spcPct val="200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"/>
        <a:defRPr sz="2000" kern="1200">
          <a:solidFill>
            <a:srgbClr val="6C6C6C"/>
          </a:solidFill>
          <a:latin typeface="+mn-lt"/>
          <a:ea typeface="+mn-ea"/>
          <a:cs typeface="+mn-cs"/>
        </a:defRPr>
      </a:lvl4pPr>
      <a:lvl5pPr marL="1279525" indent="-228600" algn="l" rtl="0" eaLnBrk="0" fontAlgn="base" hangingPunct="0">
        <a:spcBef>
          <a:spcPts val="400"/>
        </a:spcBef>
        <a:spcAft>
          <a:spcPct val="0"/>
        </a:spcAft>
        <a:buClr>
          <a:srgbClr val="F9B639"/>
        </a:buClr>
        <a:buSzPct val="70000"/>
        <a:buFont typeface="Wingdings" pitchFamily="2" charset="2"/>
        <a:buChar char="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10" Type="http://schemas.openxmlformats.org/officeDocument/2006/relationships/image" Target="../media/image12.wmf"/><Relationship Id="rId4" Type="http://schemas.openxmlformats.org/officeDocument/2006/relationships/image" Target="../media/image6.jpeg"/><Relationship Id="rId9" Type="http://schemas.openxmlformats.org/officeDocument/2006/relationships/image" Target="../media/image11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9" name="Picture 3" descr="LOGO_obdelnik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908175" y="534988"/>
            <a:ext cx="3094038" cy="806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4359" name="Group 23"/>
          <p:cNvGraphicFramePr>
            <a:graphicFrameLocks noGrp="1"/>
          </p:cNvGraphicFramePr>
          <p:nvPr/>
        </p:nvGraphicFramePr>
        <p:xfrm>
          <a:off x="611188" y="1989138"/>
          <a:ext cx="7993062" cy="2003743"/>
        </p:xfrm>
        <a:graphic>
          <a:graphicData uri="http://schemas.openxmlformats.org/drawingml/2006/table">
            <a:tbl>
              <a:tblPr/>
              <a:tblGrid>
                <a:gridCol w="3960812"/>
                <a:gridCol w="4032250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T. G. Masaryka,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Bojkovice, okres Uherské Hradiště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Alena Staníková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VY_32_INOVACE_16_Párové souhlásky_06 Z-S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Jazyková výchova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CZ.1.07/1.4.00/21.0882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ctrTitle"/>
          </p:nvPr>
        </p:nvSpPr>
        <p:spPr>
          <a:xfrm>
            <a:off x="2843808" y="533400"/>
            <a:ext cx="6048672" cy="4839816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/>
              <a:t>výslovnost a psaní </a:t>
            </a:r>
            <a:r>
              <a:rPr lang="cs-CZ" sz="4400" dirty="0"/>
              <a:t>párov</a:t>
            </a:r>
            <a:r>
              <a:rPr lang="de-DE" sz="4400" dirty="0" err="1"/>
              <a:t>ých</a:t>
            </a:r>
            <a:r>
              <a:rPr lang="cs-CZ" sz="4400" dirty="0"/>
              <a:t> </a:t>
            </a:r>
            <a:r>
              <a:rPr lang="cs-CZ" dirty="0"/>
              <a:t>souhlásek uprostřed a na konci slov</a:t>
            </a:r>
            <a:r>
              <a:rPr lang="de-DE" dirty="0"/>
              <a:t/>
            </a:r>
            <a:br>
              <a:rPr lang="de-DE" dirty="0"/>
            </a:br>
            <a:r>
              <a:rPr lang="de-DE" dirty="0"/>
              <a:t/>
            </a:r>
            <a:br>
              <a:rPr lang="de-DE" dirty="0"/>
            </a:br>
            <a:r>
              <a:rPr lang="de-DE" sz="3600" dirty="0" smtClean="0"/>
              <a:t>6</a:t>
            </a:r>
            <a:endParaRPr lang="de-DE" sz="3600" dirty="0"/>
          </a:p>
        </p:txBody>
      </p:sp>
      <p:sp>
        <p:nvSpPr>
          <p:cNvPr id="5" name="Untertitel 4"/>
          <p:cNvSpPr>
            <a:spLocks noGrp="1"/>
          </p:cNvSpPr>
          <p:nvPr>
            <p:ph type="subTitle" idx="1"/>
          </p:nvPr>
        </p:nvSpPr>
        <p:spPr>
          <a:xfrm>
            <a:off x="3347864" y="5589240"/>
            <a:ext cx="5114778" cy="1101248"/>
          </a:xfrm>
        </p:spPr>
        <p:txBody>
          <a:bodyPr>
            <a:normAutofit/>
          </a:bodyPr>
          <a:lstStyle/>
          <a:p>
            <a:pPr algn="ctr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sz="3600" b="1" dirty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</a:rPr>
              <a:t>párové souhlásky </a:t>
            </a:r>
            <a:r>
              <a:rPr lang="de-DE" sz="3600" b="1" cap="all" dirty="0" smtClean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latin typeface="+mj-lt"/>
                <a:ea typeface="+mj-ea"/>
                <a:cs typeface="+mj-cs"/>
              </a:rPr>
              <a:t>Z-S</a:t>
            </a:r>
            <a:endParaRPr lang="de-DE" sz="3600" b="1" cap="all" dirty="0">
              <a:ln w="500">
                <a:solidFill>
                  <a:schemeClr val="tx2">
                    <a:shade val="20000"/>
                    <a:satMod val="120000"/>
                  </a:schemeClr>
                </a:solidFill>
              </a:ln>
              <a:gradFill>
                <a:gsLst>
                  <a:gs pos="0">
                    <a:schemeClr val="accent4">
                      <a:tint val="13000"/>
                    </a:schemeClr>
                  </a:gs>
                  <a:gs pos="10000">
                    <a:schemeClr val="accent4">
                      <a:tint val="20000"/>
                    </a:schemeClr>
                  </a:gs>
                  <a:gs pos="49000">
                    <a:schemeClr val="accent4">
                      <a:tint val="70000"/>
                    </a:schemeClr>
                  </a:gs>
                  <a:gs pos="50000">
                    <a:schemeClr val="accent4">
                      <a:tint val="97000"/>
                    </a:schemeClr>
                  </a:gs>
                  <a:gs pos="100000">
                    <a:schemeClr val="accent4">
                      <a:tint val="20000"/>
                    </a:schemeClr>
                  </a:gs>
                </a:gsLst>
                <a:lin ang="5400000" scaled="1"/>
              </a:gradFill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6133296"/>
          </a:xfrm>
        </p:spPr>
        <p:txBody>
          <a:bodyPr anchor="ctr"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400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</a:rPr>
              <a:t>Pravopis těchto slov zdůvodňujeme pomocí jiného tvaru slova nebo slovem příbuzným.</a:t>
            </a:r>
            <a:endParaRPr lang="de-DE" sz="4400" cap="none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 anchor="ctr"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de-DE" sz="44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Z</a:t>
            </a:r>
            <a:r>
              <a:rPr lang="cs-CZ" sz="4400" u="sng" cap="none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</a:t>
            </a:r>
            <a:r>
              <a:rPr lang="cs-CZ" sz="44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- </a:t>
            </a:r>
            <a:r>
              <a:rPr lang="de-DE" sz="4400" u="sng" cap="none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S</a:t>
            </a:r>
            <a:endParaRPr lang="de-DE" sz="4400" u="sng" cap="none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611188" y="3644900"/>
            <a:ext cx="7345362" cy="2808288"/>
          </a:xfrm>
        </p:spPr>
        <p:txBody>
          <a:bodyPr/>
          <a:lstStyle/>
          <a:p>
            <a:pPr eaLnBrk="1" hangingPunct="1"/>
            <a:r>
              <a:rPr lang="cs-CZ" sz="2400" smtClean="0"/>
              <a:t>Malý les je __________.</a:t>
            </a:r>
            <a:endParaRPr lang="de-DE" sz="2400" smtClean="0"/>
          </a:p>
          <a:p>
            <a:pPr eaLnBrk="1" hangingPunct="1"/>
            <a:r>
              <a:rPr lang="cs-CZ" sz="2400" smtClean="0"/>
              <a:t>Malý vůz je __________.</a:t>
            </a:r>
            <a:endParaRPr lang="de-DE" sz="2400" smtClean="0"/>
          </a:p>
          <a:p>
            <a:pPr eaLnBrk="1" hangingPunct="1"/>
            <a:r>
              <a:rPr lang="cs-CZ" sz="2400" smtClean="0"/>
              <a:t>Malý vlas je __________.</a:t>
            </a:r>
            <a:endParaRPr lang="de-DE" sz="2400" smtClean="0"/>
          </a:p>
          <a:p>
            <a:pPr eaLnBrk="1" hangingPunct="1"/>
            <a:r>
              <a:rPr lang="cs-CZ" sz="2400" smtClean="0"/>
              <a:t>Malý obraz je __________.</a:t>
            </a:r>
            <a:endParaRPr lang="de-DE" sz="2400" smtClean="0"/>
          </a:p>
          <a:p>
            <a:pPr eaLnBrk="1" hangingPunct="1"/>
            <a:r>
              <a:rPr lang="cs-CZ" sz="2400" smtClean="0"/>
              <a:t>Malý klas je __________.	</a:t>
            </a:r>
            <a:endParaRPr lang="de-DE" sz="2400" smtClean="0"/>
          </a:p>
          <a:p>
            <a:pPr eaLnBrk="1" hangingPunct="1"/>
            <a:r>
              <a:rPr lang="cs-CZ" sz="2400" smtClean="0"/>
              <a:t>Malý provaz je __________.</a:t>
            </a:r>
            <a:endParaRPr lang="de-DE" sz="2400" smtClean="0"/>
          </a:p>
          <a:p>
            <a:pPr eaLnBrk="1" hangingPunct="1"/>
            <a:endParaRPr lang="de-DE" sz="2000" smtClean="0"/>
          </a:p>
        </p:txBody>
      </p:sp>
      <p:graphicFrame>
        <p:nvGraphicFramePr>
          <p:cNvPr id="4" name="Inhaltsplatzhalter 6"/>
          <p:cNvGraphicFramePr>
            <a:graphicFrameLocks/>
          </p:cNvGraphicFramePr>
          <p:nvPr/>
        </p:nvGraphicFramePr>
        <p:xfrm>
          <a:off x="611560" y="1772816"/>
          <a:ext cx="7056785" cy="576064"/>
        </p:xfrm>
        <a:graphic>
          <a:graphicData uri="http://schemas.openxmlformats.org/drawingml/2006/table">
            <a:tbl>
              <a:tblPr>
                <a:tableStyleId>{D113A9D2-9D6B-4929-AA2D-F23B5EE8CBE7}</a:tableStyleId>
              </a:tblPr>
              <a:tblGrid>
                <a:gridCol w="1610274"/>
                <a:gridCol w="1420830"/>
                <a:gridCol w="1894438"/>
                <a:gridCol w="2131243"/>
              </a:tblGrid>
              <a:tr h="576064">
                <a:tc>
                  <a:txBody>
                    <a:bodyPr/>
                    <a:lstStyle/>
                    <a:p>
                      <a:pPr algn="ctr" fontAlgn="ctr"/>
                      <a:r>
                        <a:rPr kumimoji="0" lang="cs-CZ" sz="2000" u="sng" kern="1200" dirty="0" smtClean="0">
                          <a:effectLst/>
                        </a:rPr>
                        <a:t>vyslovujeme</a:t>
                      </a:r>
                      <a:endParaRPr kumimoji="0" lang="de-DE" sz="2000" b="1" u="sng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kumimoji="0" lang="de-DE" sz="2000" u="sng" kern="1200" dirty="0" err="1">
                          <a:effectLst/>
                        </a:rPr>
                        <a:t>píšeme</a:t>
                      </a:r>
                      <a:endParaRPr kumimoji="0" lang="de-DE" sz="2000" b="1" u="sng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kumimoji="0" lang="de-DE" sz="2000" u="sng" kern="1200" dirty="0" err="1">
                          <a:effectLst/>
                        </a:rPr>
                        <a:t>jiný</a:t>
                      </a:r>
                      <a:r>
                        <a:rPr kumimoji="0" lang="de-DE" sz="2000" u="sng" kern="1200" dirty="0">
                          <a:effectLst/>
                        </a:rPr>
                        <a:t> </a:t>
                      </a:r>
                      <a:r>
                        <a:rPr kumimoji="0" lang="de-DE" sz="2000" u="sng" kern="1200" dirty="0" err="1">
                          <a:effectLst/>
                        </a:rPr>
                        <a:t>tvar</a:t>
                      </a:r>
                      <a:r>
                        <a:rPr kumimoji="0" lang="de-DE" sz="2000" u="sng" kern="1200" dirty="0">
                          <a:effectLst/>
                        </a:rPr>
                        <a:t> </a:t>
                      </a:r>
                      <a:r>
                        <a:rPr kumimoji="0" lang="de-DE" sz="2000" u="sng" kern="1200" dirty="0" err="1">
                          <a:effectLst/>
                        </a:rPr>
                        <a:t>slova</a:t>
                      </a:r>
                      <a:endParaRPr kumimoji="0" lang="de-DE" sz="2000" b="1" u="sng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kumimoji="0" lang="de-DE" sz="2000" u="sng" kern="1200" dirty="0" err="1" smtClean="0">
                          <a:effectLst/>
                        </a:rPr>
                        <a:t>slovo</a:t>
                      </a:r>
                      <a:r>
                        <a:rPr kumimoji="0" lang="de-DE" sz="2000" u="sng" kern="1200" dirty="0" smtClean="0">
                          <a:effectLst/>
                        </a:rPr>
                        <a:t> </a:t>
                      </a:r>
                      <a:r>
                        <a:rPr kumimoji="0" lang="de-DE" sz="2000" u="sng" kern="1200" dirty="0" err="1" smtClean="0">
                          <a:effectLst/>
                        </a:rPr>
                        <a:t>příbuzné</a:t>
                      </a:r>
                      <a:endParaRPr kumimoji="0" lang="de-DE" sz="2000" b="1" u="sng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</a:tr>
            </a:tbl>
          </a:graphicData>
        </a:graphic>
      </p:graphicFrame>
      <p:graphicFrame>
        <p:nvGraphicFramePr>
          <p:cNvPr id="5" name="Tabelle 4"/>
          <p:cNvGraphicFramePr>
            <a:graphicFrameLocks noGrp="1"/>
          </p:cNvGraphicFramePr>
          <p:nvPr/>
        </p:nvGraphicFramePr>
        <p:xfrm>
          <a:off x="611560" y="2780928"/>
          <a:ext cx="7096968" cy="39600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563866"/>
                <a:gridCol w="1443418"/>
                <a:gridCol w="1924557"/>
                <a:gridCol w="2165127"/>
              </a:tblGrid>
              <a:tr h="396000">
                <a:tc>
                  <a:txBody>
                    <a:bodyPr/>
                    <a:lstStyle/>
                    <a:p>
                      <a:pPr marL="0" algn="l" rtl="0" eaLnBrk="1" fontAlgn="ctr" latinLnBrk="0" hangingPunct="1"/>
                      <a:r>
                        <a:rPr kumimoji="0" lang="de-DE" sz="2400" b="1" kern="1200" baseline="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latin typeface="+mn-lt"/>
                          <a:ea typeface="+mn-ea"/>
                          <a:cs typeface="+mn-cs"/>
                        </a:rPr>
                        <a:t>s</a:t>
                      </a:r>
                      <a:r>
                        <a:rPr kumimoji="0" lang="cs-CZ" sz="2400" b="0" kern="1200" baseline="0" dirty="0" smtClean="0">
                          <a:ln>
                            <a:noFill/>
                          </a:ln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(</a:t>
                      </a:r>
                      <a:r>
                        <a:rPr kumimoji="0" lang="de-DE" sz="2400" b="0" kern="1200" baseline="0" dirty="0" err="1" smtClean="0">
                          <a:ln>
                            <a:noFill/>
                          </a:ln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mrás</a:t>
                      </a:r>
                      <a:r>
                        <a:rPr kumimoji="0" lang="cs-CZ" sz="2400" b="0" kern="1200" baseline="0" dirty="0" smtClean="0">
                          <a:ln>
                            <a:noFill/>
                          </a:ln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)</a:t>
                      </a:r>
                      <a:endParaRPr kumimoji="0" lang="cs-CZ" sz="2400" b="0" kern="1200" baseline="0" dirty="0">
                        <a:ln>
                          <a:noFill/>
                        </a:ln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ctr" latinLnBrk="0" hangingPunct="1"/>
                      <a:r>
                        <a:rPr kumimoji="0" lang="de-DE" sz="2400" b="0" kern="1200" baseline="0" dirty="0" err="1" smtClean="0">
                          <a:ln>
                            <a:noFill/>
                          </a:ln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mrá</a:t>
                      </a:r>
                      <a:r>
                        <a:rPr kumimoji="0" lang="de-DE" sz="2400" b="1" kern="1200" baseline="0" dirty="0" err="1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latin typeface="+mn-lt"/>
                          <a:ea typeface="+mn-ea"/>
                          <a:cs typeface="+mn-cs"/>
                        </a:rPr>
                        <a:t>z</a:t>
                      </a:r>
                      <a:endParaRPr kumimoji="0" lang="de-DE" sz="24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ctr" latinLnBrk="0" hangingPunct="1"/>
                      <a:r>
                        <a:rPr kumimoji="0" lang="de-DE" sz="2400" b="0" kern="1200" baseline="0" dirty="0" err="1" smtClean="0">
                          <a:ln>
                            <a:noFill/>
                          </a:ln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mra</a:t>
                      </a:r>
                      <a:r>
                        <a:rPr kumimoji="0" lang="de-DE" sz="2400" b="1" kern="1200" baseline="0" dirty="0" err="1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  <a:latin typeface="+mn-lt"/>
                          <a:ea typeface="+mn-ea"/>
                          <a:cs typeface="+mn-cs"/>
                        </a:rPr>
                        <a:t>z</a:t>
                      </a:r>
                      <a:r>
                        <a:rPr kumimoji="0" lang="de-DE" sz="2400" b="0" kern="1200" baseline="0" dirty="0" err="1" smtClean="0">
                          <a:ln>
                            <a:noFill/>
                          </a:ln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</a:t>
                      </a:r>
                      <a:endParaRPr kumimoji="0" lang="de-DE" sz="2400" b="0" kern="1200" baseline="0" dirty="0">
                        <a:ln>
                          <a:noFill/>
                        </a:ln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ctr" latinLnBrk="0" hangingPunct="1"/>
                      <a:r>
                        <a:rPr kumimoji="0" lang="de-DE" sz="2400" b="0" kern="1200" baseline="0" dirty="0" err="1" smtClean="0">
                          <a:ln>
                            <a:noFill/>
                          </a:ln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mra</a:t>
                      </a:r>
                      <a:r>
                        <a:rPr kumimoji="0" lang="de-DE" sz="2400" b="1" kern="1200" baseline="0" dirty="0" err="1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latin typeface="+mn-lt"/>
                          <a:ea typeface="+mn-ea"/>
                          <a:cs typeface="+mn-cs"/>
                        </a:rPr>
                        <a:t>z</a:t>
                      </a:r>
                      <a:r>
                        <a:rPr kumimoji="0" lang="de-DE" sz="240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ík</a:t>
                      </a:r>
                      <a:endParaRPr kumimoji="0" lang="de-DE" sz="24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 anchor="ctr"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4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Zdůvodni psaní </a:t>
            </a:r>
            <a:r>
              <a:rPr lang="de-DE" sz="4400" u="sng" cap="none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Z</a:t>
            </a:r>
            <a:r>
              <a:rPr lang="cs-CZ" sz="4400" u="sng" cap="none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</a:t>
            </a:r>
            <a:r>
              <a:rPr lang="cs-CZ" sz="44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- </a:t>
            </a:r>
            <a:r>
              <a:rPr lang="de-DE" sz="4400" u="sng" cap="none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S</a:t>
            </a:r>
            <a:endParaRPr lang="de-DE" sz="4400" dirty="0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457200" y="1773238"/>
            <a:ext cx="7239000" cy="4683125"/>
          </a:xfrm>
        </p:spPr>
        <p:txBody>
          <a:bodyPr anchor="ctr">
            <a:normAutofit lnSpcReduction="10000"/>
          </a:bodyPr>
          <a:lstStyle/>
          <a:p>
            <a:pPr marL="274320" indent="-274320" algn="just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/>
              <a:t>Kropící 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vů_</a:t>
            </a:r>
            <a:r>
              <a:rPr lang="cs-CZ" dirty="0"/>
              <a:t> </a:t>
            </a:r>
            <a:r>
              <a:rPr lang="cs-CZ" dirty="0" smtClean="0"/>
              <a:t>p</a:t>
            </a:r>
            <a:r>
              <a:rPr lang="de-DE" dirty="0" smtClean="0"/>
              <a:t>r</a:t>
            </a:r>
            <a:r>
              <a:rPr lang="cs-CZ" dirty="0" smtClean="0"/>
              <a:t>ojel </a:t>
            </a:r>
            <a:r>
              <a:rPr lang="cs-CZ" dirty="0"/>
              <a:t>městem. Zazpívej nám 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pí_ničku</a:t>
            </a:r>
            <a:r>
              <a:rPr lang="cs-CZ" dirty="0"/>
              <a:t>. Je tam 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le_</a:t>
            </a:r>
            <a:r>
              <a:rPr lang="cs-CZ" dirty="0"/>
              <a:t> a příkrý 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srá_</a:t>
            </a:r>
            <a:r>
              <a:rPr lang="cs-CZ" dirty="0"/>
              <a:t>. 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Kně_</a:t>
            </a:r>
            <a:r>
              <a:rPr lang="cs-CZ" dirty="0"/>
              <a:t> šel do kostela. 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Ko_</a:t>
            </a:r>
            <a:r>
              <a:rPr lang="cs-CZ" dirty="0"/>
              <a:t> si sedl na 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me_</a:t>
            </a:r>
            <a:r>
              <a:rPr lang="cs-CZ" dirty="0"/>
              <a:t>. Přivaž si toho 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o_la</a:t>
            </a:r>
            <a:r>
              <a:rPr lang="cs-CZ" dirty="0"/>
              <a:t> na 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prova_</a:t>
            </a:r>
            <a:r>
              <a:rPr lang="cs-CZ" dirty="0"/>
              <a:t>. 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Pe_</a:t>
            </a:r>
            <a:r>
              <a:rPr lang="cs-CZ" dirty="0"/>
              <a:t> nese v zubech kost. </a:t>
            </a:r>
            <a:endParaRPr lang="de-DE" dirty="0" smtClean="0"/>
          </a:p>
          <a:p>
            <a:pPr marL="274320" indent="-274320" algn="just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Zakopl </a:t>
            </a:r>
            <a:r>
              <a:rPr lang="cs-CZ" dirty="0"/>
              <a:t>jsem v lese o 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paře_</a:t>
            </a:r>
            <a:r>
              <a:rPr lang="cs-CZ" dirty="0"/>
              <a:t>. 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Přine_</a:t>
            </a:r>
            <a:r>
              <a:rPr lang="cs-CZ" dirty="0"/>
              <a:t> čistý 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ubru</a:t>
            </a:r>
            <a:r>
              <a:rPr lang="de-DE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dirty="0" smtClean="0"/>
              <a:t>. 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Obra_</a:t>
            </a:r>
            <a:r>
              <a:rPr lang="cs-CZ" dirty="0"/>
              <a:t> </a:t>
            </a:r>
            <a:r>
              <a:rPr lang="cs-CZ" dirty="0" smtClean="0"/>
              <a:t>vy</a:t>
            </a:r>
            <a:r>
              <a:rPr lang="de-DE" dirty="0"/>
              <a:t>s</a:t>
            </a:r>
            <a:r>
              <a:rPr lang="cs-CZ" dirty="0" smtClean="0"/>
              <a:t>e</a:t>
            </a:r>
            <a:r>
              <a:rPr lang="de-DE" dirty="0" smtClean="0"/>
              <a:t>l</a:t>
            </a:r>
            <a:r>
              <a:rPr lang="cs-CZ" dirty="0" smtClean="0"/>
              <a:t> </a:t>
            </a:r>
            <a:r>
              <a:rPr lang="cs-CZ" dirty="0"/>
              <a:t>na zdi. 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Le_</a:t>
            </a:r>
            <a:r>
              <a:rPr lang="cs-CZ" dirty="0"/>
              <a:t> nahoru!  Na louce se páslo pět 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ko_</a:t>
            </a:r>
            <a:r>
              <a:rPr lang="cs-CZ" dirty="0"/>
              <a:t>. Přines si zítra očkovací 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průka_</a:t>
            </a:r>
            <a:r>
              <a:rPr lang="cs-CZ" dirty="0"/>
              <a:t>. Toník našel rezavý 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řetě_</a:t>
            </a:r>
            <a:r>
              <a:rPr lang="cs-CZ" dirty="0"/>
              <a:t>. </a:t>
            </a:r>
            <a:endParaRPr lang="de-DE" dirty="0" smtClean="0"/>
          </a:p>
          <a:p>
            <a:pPr marL="274320" indent="-274320" algn="just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V</a:t>
            </a:r>
            <a:r>
              <a:rPr lang="cs-CZ" dirty="0"/>
              <a:t> Praze je hustý 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provo_</a:t>
            </a:r>
            <a:r>
              <a:rPr lang="cs-CZ" dirty="0"/>
              <a:t>. </a:t>
            </a:r>
            <a:r>
              <a:rPr lang="cs-CZ" dirty="0" smtClean="0"/>
              <a:t>Podtrhni </a:t>
            </a:r>
            <a:r>
              <a:rPr lang="cs-CZ" dirty="0"/>
              <a:t>si 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he_ky</a:t>
            </a:r>
            <a:r>
              <a:rPr lang="cs-CZ" dirty="0"/>
              <a:t> 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nadpi_</a:t>
            </a:r>
            <a:r>
              <a:rPr lang="cs-CZ" dirty="0"/>
              <a:t>. Na zámku visel vzácný 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obra_</a:t>
            </a:r>
            <a:r>
              <a:rPr lang="cs-CZ" dirty="0"/>
              <a:t>. Liška má chlupatý 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oca_</a:t>
            </a:r>
            <a:r>
              <a:rPr lang="cs-CZ" dirty="0"/>
              <a:t>. Tato 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ve_</a:t>
            </a:r>
            <a:r>
              <a:rPr lang="cs-CZ" dirty="0"/>
              <a:t> se jmenuje Pitín. Natrhali jsme červený 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rybí_</a:t>
            </a:r>
            <a:r>
              <a:rPr lang="cs-CZ" dirty="0"/>
              <a:t> na buchtu. </a:t>
            </a:r>
            <a:endParaRPr lang="de-DE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 anchor="ctr"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400" u="sng" cap="none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Zdůvodni </a:t>
            </a:r>
            <a:r>
              <a:rPr lang="cs-CZ" sz="44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psaní </a:t>
            </a:r>
            <a:r>
              <a:rPr lang="de-DE" sz="4400" u="sng" cap="none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Z</a:t>
            </a:r>
            <a:r>
              <a:rPr lang="cs-CZ" sz="4400" u="sng" cap="none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</a:t>
            </a:r>
            <a:r>
              <a:rPr lang="cs-CZ" sz="44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- </a:t>
            </a:r>
            <a:r>
              <a:rPr lang="de-DE" sz="4400" u="sng" cap="none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S</a:t>
            </a:r>
            <a:endParaRPr lang="de-DE" sz="4400" dirty="0"/>
          </a:p>
        </p:txBody>
      </p:sp>
      <p:pic>
        <p:nvPicPr>
          <p:cNvPr id="3" name="Picture 2" descr="C:\Users\P\AppData\Local\Microsoft\Windows\Temporary Internet Files\Content.IE5\TA0XJ37M\MP900321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6255" y="1386681"/>
            <a:ext cx="1138078" cy="1595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C:\Users\P\AppData\Local\Microsoft\Windows\Temporary Internet Files\Content.IE5\TA0XJ37M\MC90041077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0778" y="1416631"/>
            <a:ext cx="1178544" cy="1535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Users\P\AppData\Local\Microsoft\Windows\Temporary Internet Files\Content.IE5\VELEO4L9\MP90042439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0675" y="1545355"/>
            <a:ext cx="1278087" cy="1278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C:\Users\P\AppData\Local\Microsoft\Windows\Temporary Internet Files\Content.IE5\TA0XJ37M\MC90028180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7815" y="3340443"/>
            <a:ext cx="1826057" cy="1242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C:\Users\P\AppData\Local\Microsoft\Windows\Temporary Internet Files\Content.IE5\TA0XJ37M\MC90042387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553" y="5039308"/>
            <a:ext cx="1237481" cy="1556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C:\Users\P\AppData\Local\Microsoft\Windows\Temporary Internet Files\Content.IE5\TA0XJ37M\MC90034875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5488" y="5147819"/>
            <a:ext cx="1008460" cy="1339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P\AppData\Local\Microsoft\Windows\Temporary Internet Files\Content.IE5\4DCRSM5V\MP900309633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9430" y="3185678"/>
            <a:ext cx="2160575" cy="1541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P\AppData\Local\Microsoft\Windows\Temporary Internet Files\Content.IE5\TA0XJ37M\MC90039070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778" y="3367875"/>
            <a:ext cx="1837030" cy="1215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P\AppData\Local\Microsoft\Windows\Temporary Internet Files\Content.IE5\G086XK3C\MC900371374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1472" y="5482293"/>
            <a:ext cx="1818742" cy="670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000"/>
                            </p:stCondLst>
                            <p:childTnLst>
                              <p:par>
                                <p:cTn id="3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500"/>
                            </p:stCondLst>
                            <p:childTnLst>
                              <p:par>
                                <p:cTn id="3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4000"/>
                            </p:stCondLst>
                            <p:childTnLst>
                              <p:par>
                                <p:cTn id="4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323528" y="320040"/>
            <a:ext cx="7560840" cy="1143000"/>
          </a:xfrm>
        </p:spPr>
        <p:txBody>
          <a:bodyPr anchor="ctr"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36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Zdůvodni psaní </a:t>
            </a:r>
            <a:r>
              <a:rPr lang="de-DE" sz="3600" u="sng" cap="none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/>
            </a:r>
            <a:br>
              <a:rPr lang="de-DE" sz="3600" u="sng" cap="none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</a:br>
            <a:r>
              <a:rPr lang="cs-CZ" sz="3600" u="sng" cap="none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B–P</a:t>
            </a:r>
            <a:r>
              <a:rPr lang="cs-CZ" sz="36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, </a:t>
            </a:r>
            <a:r>
              <a:rPr lang="cs-CZ" sz="3600" u="sng" cap="none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D–T</a:t>
            </a:r>
            <a:r>
              <a:rPr lang="cs-CZ" sz="36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, </a:t>
            </a:r>
            <a:r>
              <a:rPr lang="cs-CZ" sz="3600" u="sng" cap="none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Ď–Ť</a:t>
            </a:r>
            <a:r>
              <a:rPr lang="cs-CZ" sz="36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, </a:t>
            </a:r>
            <a:r>
              <a:rPr lang="cs-CZ" sz="3600" u="sng" cap="none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V–F</a:t>
            </a:r>
            <a:r>
              <a:rPr lang="de-DE" sz="3600" u="sng" cap="none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, Z-S</a:t>
            </a:r>
            <a:endParaRPr lang="de-DE" sz="3600" u="sng" cap="none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457200" y="1628800"/>
            <a:ext cx="7239000" cy="4826936"/>
          </a:xfrm>
        </p:spPr>
        <p:txBody>
          <a:bodyPr numCol="2" anchor="ctr">
            <a:normAutofit lnSpcReduction="10000"/>
          </a:bodyPr>
          <a:lstStyle/>
          <a:p>
            <a:pPr marL="274320" indent="-274320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rychlý  pohy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sz="2400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dvě plu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 smtClean="0"/>
              <a:t> dvě</a:t>
            </a:r>
            <a:endParaRPr lang="de-DE" sz="2800" dirty="0" smtClean="0"/>
          </a:p>
          <a:p>
            <a:pPr marL="274320" indent="-274320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lidská kre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sz="2400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občanský průka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sz="2400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pevný prova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sz="2400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opičák </a:t>
            </a:r>
            <a:r>
              <a:rPr lang="cs-CZ" sz="2800" dirty="0"/>
              <a:t>šimpan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sz="2400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pohře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 smtClean="0"/>
              <a:t>ní  auto</a:t>
            </a:r>
            <a:endParaRPr lang="de-DE" sz="2800" dirty="0" smtClean="0"/>
          </a:p>
          <a:p>
            <a:pPr marL="274320" indent="-274320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dře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/>
              <a:t> na </a:t>
            </a:r>
            <a:r>
              <a:rPr lang="cs-CZ" sz="2800" dirty="0" smtClean="0"/>
              <a:t>nádobí</a:t>
            </a:r>
            <a:endParaRPr lang="de-DE" sz="2800" dirty="0" smtClean="0"/>
          </a:p>
          <a:p>
            <a:pPr marL="274320" indent="-274320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sli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 smtClean="0"/>
              <a:t>ný </a:t>
            </a:r>
            <a:r>
              <a:rPr lang="cs-CZ" sz="2800" dirty="0"/>
              <a:t>poku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/>
              <a:t>	</a:t>
            </a:r>
            <a:endParaRPr lang="de-DE" sz="2800" dirty="0"/>
          </a:p>
          <a:p>
            <a:pPr marL="274320" indent="-274320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/>
              <a:t>rozbitá </a:t>
            </a:r>
            <a:r>
              <a:rPr lang="cs-CZ" sz="2800" dirty="0" smtClean="0"/>
              <a:t>hrá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sz="2400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tru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 smtClean="0"/>
              <a:t>ka </a:t>
            </a:r>
            <a:r>
              <a:rPr lang="cs-CZ" sz="2800" dirty="0"/>
              <a:t>v </a:t>
            </a:r>
            <a:r>
              <a:rPr lang="cs-CZ" sz="2800" dirty="0" smtClean="0"/>
              <a:t>zemi</a:t>
            </a:r>
            <a:endParaRPr lang="de-DE" sz="2800" dirty="0"/>
          </a:p>
          <a:p>
            <a:pPr marL="274320" indent="-274320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lidský </a:t>
            </a:r>
            <a:r>
              <a:rPr lang="cs-CZ" sz="2800" dirty="0"/>
              <a:t>hla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sz="2400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/>
              <a:t>mladý jeřá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/>
              <a:t>ník	</a:t>
            </a:r>
            <a:endParaRPr lang="de-DE" sz="2800" dirty="0" smtClean="0"/>
          </a:p>
          <a:p>
            <a:pPr marL="274320" indent="-274320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hluboký záře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sz="2400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třeskutý </a:t>
            </a:r>
            <a:r>
              <a:rPr lang="cs-CZ" sz="2800" dirty="0"/>
              <a:t>mrá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sz="2400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/>
              <a:t>blí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/>
              <a:t>ký </a:t>
            </a:r>
            <a:r>
              <a:rPr lang="cs-CZ" sz="2800" dirty="0" smtClean="0"/>
              <a:t>hlomo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sz="2400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zvědavá otá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 smtClean="0"/>
              <a:t>ka</a:t>
            </a:r>
            <a:endParaRPr lang="de-DE" sz="2800" dirty="0" smtClean="0"/>
          </a:p>
          <a:p>
            <a:pPr marL="274320" indent="-274320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Tere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 smtClean="0"/>
              <a:t>ka </a:t>
            </a:r>
            <a:r>
              <a:rPr lang="cs-CZ" sz="2800" dirty="0"/>
              <a:t>a Bohusla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sz="2400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těžká </a:t>
            </a:r>
            <a:r>
              <a:rPr lang="cs-CZ" sz="2800" dirty="0"/>
              <a:t>ote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/>
              <a:t> </a:t>
            </a:r>
            <a:r>
              <a:rPr lang="cs-CZ" sz="2800" dirty="0" smtClean="0"/>
              <a:t>dřeva</a:t>
            </a:r>
            <a:endParaRPr lang="de-DE" sz="2800" dirty="0" smtClean="0"/>
          </a:p>
          <a:p>
            <a:pPr marL="274320" indent="-274320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kuřecí </a:t>
            </a:r>
            <a:r>
              <a:rPr lang="cs-CZ" sz="2800" dirty="0"/>
              <a:t>ří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/>
              <a:t>ky</a:t>
            </a:r>
            <a:endParaRPr lang="de-DE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323528" y="320040"/>
            <a:ext cx="7488832" cy="1143000"/>
          </a:xfrm>
        </p:spPr>
        <p:txBody>
          <a:bodyPr anchor="ctr"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36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Zdůvodni psaní </a:t>
            </a:r>
            <a:r>
              <a:rPr lang="de-DE" sz="36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/>
            </a:r>
            <a:br>
              <a:rPr lang="de-DE" sz="36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</a:br>
            <a:r>
              <a:rPr lang="cs-CZ" sz="36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B–P, D–T, Ď–Ť, V–F</a:t>
            </a:r>
            <a:r>
              <a:rPr lang="de-DE" sz="36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, Z-S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251520" y="1609416"/>
            <a:ext cx="7776864" cy="4846320"/>
          </a:xfrm>
        </p:spPr>
        <p:txBody>
          <a:bodyPr numCol="2" anchor="ctr">
            <a:noAutofit/>
          </a:bodyPr>
          <a:lstStyle/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/>
              <a:t>malý Jarosla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sz="2400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/>
              <a:t>he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400" dirty="0"/>
              <a:t>ký vítě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sz="2400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/>
              <a:t>dlouhý vla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sz="2400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/>
              <a:t>skleněný stře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sz="2400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/>
              <a:t>hra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400" dirty="0"/>
              <a:t> z pí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400" dirty="0"/>
              <a:t>ku</a:t>
            </a:r>
            <a:endParaRPr lang="de-DE" sz="24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/>
              <a:t>žitný chlé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sz="2400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/>
              <a:t>ma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400" dirty="0"/>
              <a:t>ka města</a:t>
            </a:r>
            <a:endParaRPr lang="de-DE" sz="24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/>
              <a:t>kompotová mi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400" dirty="0"/>
              <a:t>ka</a:t>
            </a:r>
            <a:endParaRPr lang="de-DE" sz="24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/>
              <a:t>fazolová polé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400" dirty="0"/>
              <a:t>ka</a:t>
            </a:r>
            <a:endParaRPr lang="de-DE" sz="24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/>
              <a:t>náku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400" dirty="0"/>
              <a:t>ní  taška</a:t>
            </a:r>
            <a:endParaRPr lang="de-DE" sz="24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de-DE" sz="2400" dirty="0" err="1"/>
              <a:t>ní</a:t>
            </a:r>
            <a:r>
              <a:rPr lang="de-DE" sz="2400" b="1" dirty="0" err="1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de-DE" sz="2400" dirty="0" err="1"/>
              <a:t>ké</a:t>
            </a:r>
            <a:r>
              <a:rPr lang="de-DE" sz="2400" dirty="0"/>
              <a:t> </a:t>
            </a:r>
            <a:r>
              <a:rPr lang="cs-CZ" sz="2400" dirty="0"/>
              <a:t>po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400" dirty="0"/>
              <a:t>pa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400" dirty="0"/>
              <a:t>ky</a:t>
            </a:r>
            <a:endParaRPr lang="de-DE" sz="24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/>
              <a:t>hmy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400" dirty="0"/>
              <a:t> na louce</a:t>
            </a:r>
            <a:endParaRPr lang="de-DE" sz="24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/>
              <a:t>cho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400" dirty="0"/>
              <a:t>ba ve sklepě</a:t>
            </a:r>
            <a:endParaRPr lang="de-DE" sz="24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/>
              <a:t>bílá skořá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400" dirty="0"/>
              <a:t>ka</a:t>
            </a:r>
            <a:endParaRPr lang="de-DE" sz="24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/>
              <a:t>žáro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400" dirty="0"/>
              <a:t>ka v krabičče</a:t>
            </a:r>
            <a:endParaRPr lang="de-DE" sz="24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/>
              <a:t>kvákající  ža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400" dirty="0"/>
              <a:t>ky </a:t>
            </a:r>
            <a:endParaRPr lang="de-DE" sz="24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/>
              <a:t>chla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400" dirty="0"/>
              <a:t>ci na zahrá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400" dirty="0"/>
              <a:t>ce</a:t>
            </a:r>
            <a:endParaRPr lang="de-DE" sz="24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/>
              <a:t>pouš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de-DE" sz="2400" dirty="0"/>
              <a:t> </a:t>
            </a:r>
            <a:r>
              <a:rPr lang="cs-CZ" sz="2400" dirty="0"/>
              <a:t>v Číně</a:t>
            </a:r>
            <a:endParaRPr lang="de-DE" sz="24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/>
              <a:t>sla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400" dirty="0"/>
              <a:t>ké buchty</a:t>
            </a:r>
            <a:endParaRPr lang="de-DE" sz="24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/>
              <a:t>zlomený va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sz="2400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/>
              <a:t>umělý  chru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sz="2400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/>
              <a:t>úka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400" dirty="0"/>
              <a:t> na nebi</a:t>
            </a:r>
            <a:endParaRPr lang="de-DE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/>
              <a:t>Použitá literatura</a:t>
            </a:r>
            <a:endParaRPr lang="de-DE" dirty="0"/>
          </a:p>
        </p:txBody>
      </p:sp>
      <p:sp>
        <p:nvSpPr>
          <p:cNvPr id="23553" name="Rectangle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sz="2200" dirty="0" smtClean="0"/>
              <a:t>Ing</a:t>
            </a:r>
            <a:r>
              <a:rPr lang="cs-CZ" sz="2200" dirty="0" smtClean="0"/>
              <a:t>. J. Potůčková: Pracovní sešit z českého jazyka pro 2.ročník základní školy,  2.díl. Studio 1+1  2000</a:t>
            </a:r>
          </a:p>
          <a:p>
            <a:pPr eaLnBrk="1" hangingPunct="1">
              <a:lnSpc>
                <a:spcPct val="80000"/>
              </a:lnSpc>
            </a:pPr>
            <a:r>
              <a:rPr lang="cs-CZ" sz="2200" dirty="0" smtClean="0"/>
              <a:t>Ing. J. Potůčková: Český jazyk pro 2. ročník základní školy,2.díl. Studio 1+1  2000</a:t>
            </a:r>
          </a:p>
          <a:p>
            <a:pPr eaLnBrk="1" hangingPunct="1">
              <a:lnSpc>
                <a:spcPct val="80000"/>
              </a:lnSpc>
            </a:pPr>
            <a:r>
              <a:rPr lang="cs-CZ" sz="2200" dirty="0" smtClean="0"/>
              <a:t>Dr. H. Mikulenková a kol.: Český jazyk pro 2. ročník, 2.díl. Prodos 1997 </a:t>
            </a:r>
          </a:p>
          <a:p>
            <a:pPr eaLnBrk="1" hangingPunct="1">
              <a:lnSpc>
                <a:spcPct val="80000"/>
              </a:lnSpc>
            </a:pPr>
            <a:r>
              <a:rPr lang="cs-CZ" sz="2200" dirty="0" smtClean="0"/>
              <a:t>H. Burianová, L. Jízdná, M. Tarábková: Český jazyk pro 2. ročník základní školy. DIDAKTIS s.r.o. 2003</a:t>
            </a:r>
          </a:p>
          <a:p>
            <a:pPr eaLnBrk="1" hangingPunct="1">
              <a:lnSpc>
                <a:spcPct val="80000"/>
              </a:lnSpc>
            </a:pPr>
            <a:r>
              <a:rPr lang="cs-CZ" sz="2200" dirty="0" smtClean="0"/>
              <a:t>Pětiminutovky z češtiny pro 2.třídu.  Pierot, spol. </a:t>
            </a:r>
            <a:r>
              <a:rPr lang="cs-CZ" sz="2200" dirty="0" smtClean="0"/>
              <a:t>s.r</a:t>
            </a:r>
            <a:r>
              <a:rPr lang="de-DE" sz="2200" dirty="0" smtClean="0"/>
              <a:t>.</a:t>
            </a:r>
            <a:r>
              <a:rPr lang="cs-CZ" sz="2200" dirty="0" smtClean="0"/>
              <a:t>o</a:t>
            </a:r>
            <a:r>
              <a:rPr lang="cs-CZ" sz="2200" dirty="0" smtClean="0"/>
              <a:t>.</a:t>
            </a:r>
          </a:p>
          <a:p>
            <a:pPr eaLnBrk="1" hangingPunct="1">
              <a:lnSpc>
                <a:spcPct val="80000"/>
              </a:lnSpc>
            </a:pPr>
            <a:r>
              <a:rPr lang="cs-CZ" sz="2200" dirty="0" smtClean="0"/>
              <a:t>PhDr.E. Hájková,CSc.,PaedDr. S. Pišlová, H. Vildová: Český jazyk pro 2. ročník základní školy pracovní sešit. </a:t>
            </a:r>
            <a:r>
              <a:rPr lang="cs-CZ" sz="2200" dirty="0" smtClean="0"/>
              <a:t>JINAN </a:t>
            </a:r>
            <a:r>
              <a:rPr lang="cs-CZ" sz="2200" dirty="0" smtClean="0"/>
              <a:t>1998</a:t>
            </a:r>
          </a:p>
          <a:p>
            <a:pPr eaLnBrk="1" hangingPunct="1"/>
            <a:r>
              <a:rPr lang="de-DE" sz="2400" dirty="0" err="1" smtClean="0"/>
              <a:t>Obrázky</a:t>
            </a:r>
            <a:r>
              <a:rPr lang="de-DE" sz="2400" dirty="0"/>
              <a:t>: http://office.microsoft.com/cs-cz/images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35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35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35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355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355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355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355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ysithea">
  <a:themeElements>
    <a:clrScheme name="Lysithea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Lysithea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Lysithea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Lysithea">
    <a:dk1>
      <a:sysClr val="windowText" lastClr="000000"/>
    </a:dk1>
    <a:lt1>
      <a:sysClr val="window" lastClr="FFFFFF"/>
    </a:lt1>
    <a:dk2>
      <a:srgbClr val="B13F9A"/>
    </a:dk2>
    <a:lt2>
      <a:srgbClr val="F4E7ED"/>
    </a:lt2>
    <a:accent1>
      <a:srgbClr val="B83D68"/>
    </a:accent1>
    <a:accent2>
      <a:srgbClr val="AC66BB"/>
    </a:accent2>
    <a:accent3>
      <a:srgbClr val="DE6C36"/>
    </a:accent3>
    <a:accent4>
      <a:srgbClr val="F9B639"/>
    </a:accent4>
    <a:accent5>
      <a:srgbClr val="CF6DA4"/>
    </a:accent5>
    <a:accent6>
      <a:srgbClr val="FA8D3D"/>
    </a:accent6>
    <a:hlink>
      <a:srgbClr val="FFDE66"/>
    </a:hlink>
    <a:folHlink>
      <a:srgbClr val="D490C5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0</TotalTime>
  <Words>212</Words>
  <Application>Microsoft Office PowerPoint</Application>
  <PresentationFormat>Bildschirmpräsentation (4:3)</PresentationFormat>
  <Paragraphs>87</Paragraphs>
  <Slides>9</Slides>
  <Notes>1</Notes>
  <HiddenSlides>0</HiddenSlides>
  <MMClips>0</MMClips>
  <ScaleCrop>false</ScaleCrop>
  <HeadingPairs>
    <vt:vector size="4" baseType="variant">
      <vt:variant>
        <vt:lpstr>Design</vt:lpstr>
      </vt:variant>
      <vt:variant>
        <vt:i4>1</vt:i4>
      </vt:variant>
      <vt:variant>
        <vt:lpstr>Folientitel</vt:lpstr>
      </vt:variant>
      <vt:variant>
        <vt:i4>9</vt:i4>
      </vt:variant>
    </vt:vector>
  </HeadingPairs>
  <TitlesOfParts>
    <vt:vector size="10" baseType="lpstr">
      <vt:lpstr>Lysithea</vt:lpstr>
      <vt:lpstr>PowerPoint-Präsentation</vt:lpstr>
      <vt:lpstr>výslovnost a psaní párových souhlásek uprostřed a na konci slov  6</vt:lpstr>
      <vt:lpstr>Pravopis těchto slov zdůvodňujeme pomocí jiného tvaru slova nebo slovem příbuzným.</vt:lpstr>
      <vt:lpstr>Z - S</vt:lpstr>
      <vt:lpstr>Zdůvodni psaní Z - S</vt:lpstr>
      <vt:lpstr>Zdůvodni psaní Z - S</vt:lpstr>
      <vt:lpstr>Zdůvodni psaní  B–P, D–T, Ď–Ť, V–F, Z-S</vt:lpstr>
      <vt:lpstr>Zdůvodni psaní  B–P, D–T, Ď–Ť, V–F, Z-S</vt:lpstr>
      <vt:lpstr>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Párové_souhlásky_6</dc:title>
  <dc:creator>Alena Stanikova</dc:creator>
  <cp:lastModifiedBy>P</cp:lastModifiedBy>
  <cp:revision>71</cp:revision>
  <dcterms:created xsi:type="dcterms:W3CDTF">2011-11-08T11:46:51Z</dcterms:created>
  <dcterms:modified xsi:type="dcterms:W3CDTF">2013-05-14T19:13:43Z</dcterms:modified>
</cp:coreProperties>
</file>