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7" r:id="rId1"/>
  </p:sldMasterIdLst>
  <p:notesMasterIdLst>
    <p:notesMasterId r:id="rId21"/>
  </p:notesMasterIdLst>
  <p:handoutMasterIdLst>
    <p:handoutMasterId r:id="rId22"/>
  </p:handoutMasterIdLst>
  <p:sldIdLst>
    <p:sldId id="280" r:id="rId2"/>
    <p:sldId id="265" r:id="rId3"/>
    <p:sldId id="281" r:id="rId4"/>
    <p:sldId id="282" r:id="rId5"/>
    <p:sldId id="289" r:id="rId6"/>
    <p:sldId id="283" r:id="rId7"/>
    <p:sldId id="290" r:id="rId8"/>
    <p:sldId id="284" r:id="rId9"/>
    <p:sldId id="291" r:id="rId10"/>
    <p:sldId id="292" r:id="rId11"/>
    <p:sldId id="293" r:id="rId12"/>
    <p:sldId id="294" r:id="rId13"/>
    <p:sldId id="285" r:id="rId14"/>
    <p:sldId id="286" r:id="rId15"/>
    <p:sldId id="287" r:id="rId16"/>
    <p:sldId id="296" r:id="rId17"/>
    <p:sldId id="275" r:id="rId18"/>
    <p:sldId id="278" r:id="rId19"/>
    <p:sldId id="263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000000"/>
    <a:srgbClr val="00CCFF"/>
    <a:srgbClr val="FF0000"/>
    <a:srgbClr val="FF6600"/>
    <a:srgbClr val="FE5500"/>
    <a:srgbClr val="FF99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922" autoAdjust="0"/>
  </p:normalViewPr>
  <p:slideViewPr>
    <p:cSldViewPr>
      <p:cViewPr>
        <p:scale>
          <a:sx n="100" d="100"/>
          <a:sy n="100" d="100"/>
        </p:scale>
        <p:origin x="-1320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7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27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27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27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84669786-033C-4CAA-A57A-2D6299D6E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9987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0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400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00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400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400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73A5CE32-7CA0-4703-A402-9840428A7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256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3A5CE32-7CA0-4703-A402-9840428A7142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95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7907D14D-8D52-47AB-A32E-BC529ED0FA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0E3F4A98-825C-40DA-AFBB-EBD05FF6FB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55D6D4-274B-4741-AA1D-BCE4542391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979950"/>
      </p:ext>
    </p:extLst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55D6D4-274B-4741-AA1D-BCE4542391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615746"/>
      </p:ext>
    </p:extLst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33FE10-9D90-4FDD-BB98-79AE98DB7D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195C07-86EC-42B4-903E-0DF7185FEE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884DD847-4BF4-4E65-A115-8802FAA8C7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54AE60-6693-4885-BF0A-E517231129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31756E-9B6A-4345-A554-9F20B102D4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BE07D5-0EFB-41EC-A3AE-4FBD1C3420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E16D05-948F-4EBB-97CE-9BE4FA68D1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63C52-4C88-446B-B696-51FF5A763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00BC49-9E91-47E6-B34E-7ACF42EE80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42913" y="103188"/>
            <a:ext cx="8243887" cy="13144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510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510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03663"/>
            <a:ext cx="4038600" cy="2152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03663"/>
            <a:ext cx="4038600" cy="2152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145AA-04EB-41BB-A6D5-791B3F42B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298209"/>
      </p:ext>
    </p:extLst>
  </p:cSld>
  <p:clrMapOvr>
    <a:masterClrMapping/>
  </p:clrMapOvr>
  <p:transition spd="med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755D6D4-274B-4741-AA1D-BCE4542391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8" r:id="rId1"/>
    <p:sldLayoutId id="2147484519" r:id="rId2"/>
    <p:sldLayoutId id="2147484530" r:id="rId3"/>
    <p:sldLayoutId id="2147484531" r:id="rId4"/>
    <p:sldLayoutId id="2147484520" r:id="rId5"/>
    <p:sldLayoutId id="2147484521" r:id="rId6"/>
    <p:sldLayoutId id="2147484522" r:id="rId7"/>
    <p:sldLayoutId id="2147484523" r:id="rId8"/>
    <p:sldLayoutId id="2147484524" r:id="rId9"/>
    <p:sldLayoutId id="2147484525" r:id="rId10"/>
    <p:sldLayoutId id="2147484526" r:id="rId11"/>
    <p:sldLayoutId id="2147484527" r:id="rId12"/>
    <p:sldLayoutId id="2147484528" r:id="rId13"/>
    <p:sldLayoutId id="2147484529" r:id="rId14"/>
  </p:sldLayoutIdLst>
  <p:transition spd="med">
    <p:cover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vin%C3%A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b/Karwina_herb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9.jpeg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arvin%C3%A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Zástupný symbol pro obsah 4"/>
          <p:cNvSpPr>
            <a:spLocks noGrp="1"/>
          </p:cNvSpPr>
          <p:nvPr>
            <p:ph idx="1"/>
          </p:nvPr>
        </p:nvSpPr>
        <p:spPr>
          <a:xfrm>
            <a:off x="467519" y="1522147"/>
            <a:ext cx="8229600" cy="4525963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1400" dirty="0" smtClean="0"/>
              <a:t>VY_32_INOVACE_020_ČAS_Památky v Karviné _</a:t>
            </a:r>
            <a:r>
              <a:rPr lang="cs-CZ" sz="1400" dirty="0" err="1" smtClean="0"/>
              <a:t>Owc</a:t>
            </a:r>
            <a:endParaRPr lang="cs-CZ" sz="1400" dirty="0" smtClean="0"/>
          </a:p>
          <a:p>
            <a:pPr marL="0" indent="0" algn="ctr">
              <a:buFont typeface="Arial" charset="0"/>
              <a:buNone/>
            </a:pPr>
            <a:endParaRPr lang="cs-CZ" sz="1400" dirty="0" smtClean="0"/>
          </a:p>
        </p:txBody>
      </p:sp>
      <p:sp>
        <p:nvSpPr>
          <p:cNvPr id="205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C691C0A3-27CA-456A-87EA-BEBE22C26878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4043"/>
            <a:ext cx="8712968" cy="85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613155"/>
              </p:ext>
            </p:extLst>
          </p:nvPr>
        </p:nvGraphicFramePr>
        <p:xfrm>
          <a:off x="1403648" y="1877935"/>
          <a:ext cx="6552728" cy="438374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835160"/>
                <a:gridCol w="4717568"/>
              </a:tblGrid>
              <a:tr h="3029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9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Owczarzová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má žáky seznámit s původem vzniku názvu</a:t>
                      </a:r>
                      <a:r>
                        <a:rPr lang="cs-CZ" sz="9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města Karviné, historií a významem města,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kulturními památkami města Karviné.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 DUM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Člověk a společnost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9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Člověk a společnost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9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Mít</a:t>
                      </a:r>
                      <a:r>
                        <a:rPr lang="cs-CZ" sz="9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základní poznatky z období počátku českého státu.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Mít představu o významných historických událostech v naší zemi.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6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Speciální vzdělávací potřeby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žádné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3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Vznik názvu města Karviné,</a:t>
                      </a:r>
                      <a:r>
                        <a:rPr lang="cs-CZ" sz="9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historie a význam města, k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ulturní</a:t>
                      </a:r>
                      <a:r>
                        <a:rPr lang="cs-CZ" sz="9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památky, kašna, zámek Fryštát, kostel, radnice, měšťanské domy, betonový most, lázeňský park.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0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9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Powerpoint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0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aktivita</a:t>
                      </a: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speciální -  </a:t>
                      </a:r>
                      <a:r>
                        <a:rPr lang="cs-CZ" sz="9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 </a:t>
                      </a: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speciální </a:t>
                      </a: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základní vzdělávání – druhý stupeň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6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Věková skupina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12 - 15 let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4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Ověřeno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Datum: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16. </a:t>
                      </a:r>
                      <a:r>
                        <a:rPr lang="cs-CZ" sz="9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</a:t>
                      </a: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  Třída: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VIII.E 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91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Zdroj</a:t>
                      </a:r>
                      <a:endParaRPr lang="cs-CZ" sz="9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eaLnBrk="1" hangingPunct="1">
                        <a:buClr>
                          <a:srgbClr val="000066"/>
                        </a:buClr>
                        <a:buFont typeface="Wingdings" pitchFamily="2" charset="2"/>
                        <a:buNone/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Foto: archiv </a:t>
                      </a: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autora</a:t>
                      </a:r>
                    </a:p>
                    <a:p>
                      <a:pPr eaLnBrk="1" hangingPunct="1">
                        <a:buClr>
                          <a:srgbClr val="000066"/>
                        </a:buClr>
                        <a:buFont typeface="Wingdings" pitchFamily="2" charset="2"/>
                        <a:buNone/>
                      </a:pPr>
                      <a:r>
                        <a:rPr lang="cs-CZ" sz="900" dirty="0" smtClean="0"/>
                        <a:t>www.rkka.cz/KVC/</a:t>
                      </a:r>
                      <a:r>
                        <a:rPr lang="cs-CZ" sz="900" b="0" dirty="0" smtClean="0"/>
                        <a:t>karvina.</a:t>
                      </a:r>
                      <a:r>
                        <a:rPr lang="cs-CZ" sz="900" dirty="0" smtClean="0"/>
                        <a:t>ppt‎</a:t>
                      </a:r>
                    </a:p>
                    <a:p>
                      <a:pPr eaLnBrk="1" hangingPunct="1">
                        <a:buClr>
                          <a:srgbClr val="000066"/>
                        </a:buClr>
                        <a:buFont typeface="Wingdings" pitchFamily="2" charset="2"/>
                        <a:buNone/>
                      </a:pPr>
                      <a:r>
                        <a:rPr lang="cs-CZ" sz="900" dirty="0" smtClean="0"/>
                        <a:t>www.rkka.cz/KVC/</a:t>
                      </a:r>
                      <a:r>
                        <a:rPr lang="cs-CZ" sz="900" b="0" dirty="0" smtClean="0"/>
                        <a:t>karvina_k</a:t>
                      </a:r>
                      <a:r>
                        <a:rPr lang="cs-CZ" sz="900" dirty="0" smtClean="0"/>
                        <a:t>dysi_a_dnes.ppt‎</a:t>
                      </a:r>
                    </a:p>
                    <a:p>
                      <a:pPr eaLnBrk="1" hangingPunct="1">
                        <a:buClr>
                          <a:srgbClr val="000066"/>
                        </a:buClr>
                        <a:buFont typeface="Wingdings" pitchFamily="2" charset="2"/>
                        <a:buNone/>
                      </a:pPr>
                      <a:r>
                        <a:rPr lang="cs-CZ" sz="900" dirty="0" smtClean="0">
                          <a:solidFill>
                            <a:srgbClr val="000000"/>
                          </a:solidFill>
                          <a:hlinkClick r:id="rId3"/>
                        </a:rPr>
                        <a:t>http://cs.wikipedia.org/wiki/Karvin%C3%A1</a:t>
                      </a:r>
                      <a:endParaRPr lang="cs-CZ" sz="900" dirty="0" smtClean="0">
                        <a:solidFill>
                          <a:srgbClr val="000000"/>
                        </a:solidFill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6810" marR="5681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B4D0F201-9154-4E83-B619-3B1F4A2242F2}" type="slidenum">
              <a:rPr lang="cs-CZ" smtClean="0"/>
              <a:pPr eaLnBrk="1" hangingPunct="1"/>
              <a:t>2</a:t>
            </a:fld>
            <a:endParaRPr lang="cs-CZ" smtClean="0"/>
          </a:p>
        </p:txBody>
      </p:sp>
      <p:pic>
        <p:nvPicPr>
          <p:cNvPr id="1338374" name="Picture 6" descr="karvin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99" y="2708920"/>
            <a:ext cx="3594455" cy="171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AutoShape 11" descr="Znak města Karviná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7" name="AutoShape 13" descr="Znak města Karviná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770785"/>
              </p:ext>
            </p:extLst>
          </p:nvPr>
        </p:nvGraphicFramePr>
        <p:xfrm>
          <a:off x="1571625" y="5856312"/>
          <a:ext cx="6096000" cy="381000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3794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VY_32_INOVACE_020_ČAS_Památky v Karviné _</a:t>
                      </a:r>
                      <a:r>
                        <a:rPr lang="cs-CZ" sz="1400" dirty="0" err="1" smtClean="0"/>
                        <a:t>Owc</a:t>
                      </a:r>
                      <a:endParaRPr lang="cs-CZ" sz="1400" dirty="0" smtClean="0"/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427" marR="63427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75385" y="1189167"/>
            <a:ext cx="8512468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KULTURNÍ PAMÁTKY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8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8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81521" y="1412776"/>
            <a:ext cx="8229600" cy="44561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slovo Karviná pochází ze staroslovanského slova </a:t>
            </a:r>
            <a:r>
              <a:rPr lang="cs-CZ" sz="1200" b="1" i="1" dirty="0" err="1" smtClean="0">
                <a:solidFill>
                  <a:srgbClr val="000000"/>
                </a:solidFill>
              </a:rPr>
              <a:t>carw</a:t>
            </a:r>
            <a:r>
              <a:rPr lang="cs-CZ" sz="1200" b="1" i="1" dirty="0" smtClean="0">
                <a:solidFill>
                  <a:srgbClr val="000000"/>
                </a:solidFill>
              </a:rPr>
              <a:t>,</a:t>
            </a:r>
            <a:r>
              <a:rPr lang="cs-CZ" sz="1200" dirty="0" smtClean="0">
                <a:solidFill>
                  <a:srgbClr val="000000"/>
                </a:solidFill>
              </a:rPr>
              <a:t> </a:t>
            </a:r>
            <a:r>
              <a:rPr lang="cs-CZ" sz="1200" b="1" i="1" dirty="0" err="1" smtClean="0">
                <a:solidFill>
                  <a:srgbClr val="000000"/>
                </a:solidFill>
              </a:rPr>
              <a:t>carwa</a:t>
            </a:r>
            <a:r>
              <a:rPr lang="cs-CZ" sz="1200" dirty="0" smtClean="0">
                <a:solidFill>
                  <a:srgbClr val="000000"/>
                </a:solidFill>
              </a:rPr>
              <a:t>, což znamenalo býk, kráva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koncovka –</a:t>
            </a:r>
            <a:r>
              <a:rPr lang="cs-CZ" sz="1200" b="1" i="1" dirty="0" err="1" smtClean="0">
                <a:solidFill>
                  <a:srgbClr val="000000"/>
                </a:solidFill>
              </a:rPr>
              <a:t>ina</a:t>
            </a:r>
            <a:r>
              <a:rPr lang="cs-CZ" sz="1200" b="1" i="1" dirty="0" smtClean="0">
                <a:solidFill>
                  <a:srgbClr val="000000"/>
                </a:solidFill>
              </a:rPr>
              <a:t> </a:t>
            </a:r>
            <a:r>
              <a:rPr lang="cs-CZ" sz="1200" dirty="0" smtClean="0">
                <a:solidFill>
                  <a:srgbClr val="000000"/>
                </a:solidFill>
              </a:rPr>
              <a:t>pak znamenala způsobilost k něčemu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v dávných dobách byla na území dnešní Karviné rozsáhlá pastviska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když spojíme slovo </a:t>
            </a:r>
            <a:r>
              <a:rPr lang="cs-CZ" sz="1200" dirty="0" err="1" smtClean="0">
                <a:solidFill>
                  <a:srgbClr val="000000"/>
                </a:solidFill>
              </a:rPr>
              <a:t>carw</a:t>
            </a:r>
            <a:r>
              <a:rPr lang="cs-CZ" sz="1200" dirty="0" smtClean="0">
                <a:solidFill>
                  <a:srgbClr val="000000"/>
                </a:solidFill>
              </a:rPr>
              <a:t> a koncovku </a:t>
            </a:r>
            <a:r>
              <a:rPr lang="cs-CZ" sz="1200" dirty="0" err="1" smtClean="0">
                <a:solidFill>
                  <a:srgbClr val="000000"/>
                </a:solidFill>
              </a:rPr>
              <a:t>ina</a:t>
            </a:r>
            <a:r>
              <a:rPr lang="cs-CZ" sz="1200" dirty="0" smtClean="0">
                <a:solidFill>
                  <a:srgbClr val="000000"/>
                </a:solidFill>
              </a:rPr>
              <a:t>, můžeme název Karviná překládat jako způsobilost k popásání hovězího dobytka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pastevectví bylo v té době hlavní formou obživy zdejších osadníků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cs-CZ" sz="1200" dirty="0">
              <a:solidFill>
                <a:srgbClr val="000000"/>
              </a:solidFill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cs-CZ" sz="1200" b="1" dirty="0" smtClean="0">
                <a:solidFill>
                  <a:srgbClr val="000000"/>
                </a:solidFill>
              </a:rPr>
              <a:t>Historie a význam města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území dnešní Karviné patří ve zdejší oblasti k místům s nejstarším osídlením, o jehož existenci svědčí nálezy kamenných nástrojů z období mladší doby kamenné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první písemné zmínky o území dnešního města jsou z roku 1268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význam </a:t>
            </a:r>
            <a:r>
              <a:rPr lang="cs-CZ" sz="1200" dirty="0"/>
              <a:t>Karviné v minulosti předurčovala její strategicky výhodná poloha na obchodní cestě z </a:t>
            </a:r>
            <a:r>
              <a:rPr lang="cs-CZ" sz="1200" dirty="0" smtClean="0"/>
              <a:t>Uher </a:t>
            </a:r>
            <a:r>
              <a:rPr lang="cs-CZ" sz="1200" dirty="0"/>
              <a:t>do </a:t>
            </a:r>
            <a:r>
              <a:rPr lang="cs-CZ" sz="1200" dirty="0" smtClean="0"/>
              <a:t>Pobaltí, </a:t>
            </a:r>
            <a:r>
              <a:rPr lang="cs-CZ" sz="1200" dirty="0"/>
              <a:t>která z ní učinila obchodní, hospodářské a kulturní centrum celé zdejší </a:t>
            </a:r>
            <a:r>
              <a:rPr lang="cs-CZ" sz="1200" dirty="0" smtClean="0"/>
              <a:t>oblasti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  <a:defRPr/>
            </a:pPr>
            <a:r>
              <a:rPr lang="cs-CZ" sz="1200" dirty="0"/>
              <a:t>v</a:t>
            </a:r>
            <a:r>
              <a:rPr lang="pt-BR" sz="1200" dirty="0"/>
              <a:t> roce </a:t>
            </a:r>
            <a:r>
              <a:rPr lang="cs-CZ" sz="1200" dirty="0"/>
              <a:t>1540</a:t>
            </a:r>
            <a:r>
              <a:rPr lang="pt-BR" sz="1200" dirty="0"/>
              <a:t> se poprvé objevuje zmínka o zřízení školy </a:t>
            </a:r>
            <a:r>
              <a:rPr lang="pt-BR" sz="1200"/>
              <a:t>ve </a:t>
            </a:r>
            <a:r>
              <a:rPr lang="pt-BR" sz="1200" smtClean="0"/>
              <a:t>Fryštátě </a:t>
            </a:r>
            <a:r>
              <a:rPr lang="cs-CZ" sz="1200" dirty="0" smtClean="0"/>
              <a:t>            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nález </a:t>
            </a:r>
            <a:r>
              <a:rPr lang="cs-CZ" sz="1200" dirty="0"/>
              <a:t>černého uhlí ve 2. polovině </a:t>
            </a:r>
            <a:r>
              <a:rPr lang="cs-CZ" sz="1200" dirty="0" smtClean="0"/>
              <a:t>18. století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moderní </a:t>
            </a:r>
            <a:r>
              <a:rPr lang="cs-CZ" sz="1200" dirty="0"/>
              <a:t>Karviná vznikla roku </a:t>
            </a:r>
            <a:r>
              <a:rPr lang="cs-CZ" sz="1200" dirty="0" smtClean="0"/>
              <a:t>1949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cs-CZ" sz="1200" dirty="0"/>
          </a:p>
        </p:txBody>
      </p:sp>
      <p:sp>
        <p:nvSpPr>
          <p:cNvPr id="409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4A9FBEF3-4EE4-4561-B168-9B772519E5C3}" type="slidenum">
              <a:rPr lang="cs-CZ" smtClean="0"/>
              <a:pPr eaLnBrk="1" hangingPunct="1"/>
              <a:t>3</a:t>
            </a:fld>
            <a:endParaRPr lang="cs-CZ" smtClean="0"/>
          </a:p>
        </p:txBody>
      </p:sp>
      <p:sp>
        <p:nvSpPr>
          <p:cNvPr id="2" name="Obdélník 1"/>
          <p:cNvSpPr/>
          <p:nvPr/>
        </p:nvSpPr>
        <p:spPr>
          <a:xfrm>
            <a:off x="251520" y="476672"/>
            <a:ext cx="8489603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Vznik názvu města Karviná</a:t>
            </a:r>
          </a:p>
        </p:txBody>
      </p:sp>
      <p:pic>
        <p:nvPicPr>
          <p:cNvPr id="7" name="Picture 17" descr="Soubor:Karwina herb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49080"/>
            <a:ext cx="1440160" cy="1677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223202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b="1" dirty="0" smtClean="0">
                <a:solidFill>
                  <a:srgbClr val="000000"/>
                </a:solidFill>
              </a:rPr>
              <a:t>       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1504 – původní </a:t>
            </a:r>
            <a:r>
              <a:rPr lang="cs-CZ" sz="1200" dirty="0" err="1" smtClean="0">
                <a:solidFill>
                  <a:srgbClr val="000000"/>
                </a:solidFill>
              </a:rPr>
              <a:t>šenkovní</a:t>
            </a:r>
            <a:r>
              <a:rPr lang="cs-CZ" sz="1200" dirty="0" smtClean="0">
                <a:solidFill>
                  <a:srgbClr val="000000"/>
                </a:solidFill>
              </a:rPr>
              <a:t> dům, který </a:t>
            </a:r>
            <a:r>
              <a:rPr lang="cs-CZ" sz="1200" dirty="0">
                <a:solidFill>
                  <a:srgbClr val="000000"/>
                </a:solidFill>
              </a:rPr>
              <a:t>byl odprodán městu pro účely zřízení </a:t>
            </a:r>
            <a:r>
              <a:rPr lang="cs-CZ" sz="1200" dirty="0" smtClean="0">
                <a:solidFill>
                  <a:srgbClr val="000000"/>
                </a:solidFill>
              </a:rPr>
              <a:t>radnice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1511 – požár původní dřevěné stavby 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1520</a:t>
            </a:r>
            <a:r>
              <a:rPr lang="cs-CZ" sz="1200" dirty="0">
                <a:solidFill>
                  <a:srgbClr val="000000"/>
                </a:solidFill>
              </a:rPr>
              <a:t> </a:t>
            </a:r>
            <a:r>
              <a:rPr lang="cs-CZ" sz="1200" dirty="0" smtClean="0">
                <a:solidFill>
                  <a:srgbClr val="000000"/>
                </a:solidFill>
              </a:rPr>
              <a:t>-  postavena nová zděná radnice, j</a:t>
            </a:r>
            <a:r>
              <a:rPr lang="pt-BR" sz="1200" dirty="0" smtClean="0">
                <a:solidFill>
                  <a:srgbClr val="000000"/>
                </a:solidFill>
              </a:rPr>
              <a:t>ednopatrová</a:t>
            </a:r>
            <a:r>
              <a:rPr lang="pt-BR" sz="1200" dirty="0">
                <a:solidFill>
                  <a:srgbClr val="000000"/>
                </a:solidFill>
              </a:rPr>
              <a:t> stavba se sedlovou </a:t>
            </a:r>
            <a:r>
              <a:rPr lang="pt-BR" sz="1200" dirty="0" smtClean="0">
                <a:solidFill>
                  <a:srgbClr val="000000"/>
                </a:solidFill>
              </a:rPr>
              <a:t>střechou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v </a:t>
            </a:r>
            <a:r>
              <a:rPr lang="cs-CZ" sz="1200" dirty="0">
                <a:solidFill>
                  <a:srgbClr val="000000"/>
                </a:solidFill>
              </a:rPr>
              <a:t>letech 1564 - 1569 byla k radnici přistavěna kamenná věž s ochozem a cibulovou </a:t>
            </a:r>
            <a:r>
              <a:rPr lang="cs-CZ" sz="1200" dirty="0" smtClean="0">
                <a:solidFill>
                  <a:srgbClr val="000000"/>
                </a:solidFill>
              </a:rPr>
              <a:t>střechou 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na radniční věži se nachází rodinný erb těšínských </a:t>
            </a:r>
            <a:r>
              <a:rPr lang="cs-CZ" sz="1200" dirty="0" err="1" smtClean="0">
                <a:solidFill>
                  <a:srgbClr val="000000"/>
                </a:solidFill>
              </a:rPr>
              <a:t>Piastovců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na boku původní stavby je dochovaná část kovového řetězu, který byl součástí pranýře</a:t>
            </a:r>
            <a:endParaRPr lang="cs-CZ" sz="1200" dirty="0">
              <a:solidFill>
                <a:srgbClr val="000000"/>
              </a:solidFill>
            </a:endParaRPr>
          </a:p>
        </p:txBody>
      </p:sp>
      <p:sp>
        <p:nvSpPr>
          <p:cNvPr id="512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EA13951-3AE9-4462-8610-14F2B836AFF9}" type="slidenum">
              <a:rPr lang="cs-CZ" smtClean="0"/>
              <a:pPr eaLnBrk="1" hangingPunct="1"/>
              <a:t>4</a:t>
            </a:fld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899592" y="476672"/>
            <a:ext cx="718978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Radnice s renesanční věží</a:t>
            </a:r>
          </a:p>
        </p:txBody>
      </p:sp>
      <p:pic>
        <p:nvPicPr>
          <p:cNvPr id="7" name="Picture 14" descr="kARVINÁ 08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760" y="3212976"/>
            <a:ext cx="4320480" cy="3240361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1655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1200" b="1" dirty="0" smtClean="0">
                <a:solidFill>
                  <a:srgbClr val="000000"/>
                </a:solidFill>
              </a:rPr>
              <a:t>Městské informační centrum </a:t>
            </a:r>
            <a:r>
              <a:rPr lang="cs-CZ" sz="1200" dirty="0" smtClean="0">
                <a:solidFill>
                  <a:srgbClr val="000000"/>
                </a:solidFill>
              </a:rPr>
              <a:t>poskytuje informace z oblasti podnikání, státní a obecní správy, informace o památkách Karviné, sportovních a kulturních akcích a mnohé další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endParaRPr lang="cs-CZ" sz="12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1200" b="1" dirty="0" smtClean="0">
                <a:solidFill>
                  <a:srgbClr val="000000"/>
                </a:solidFill>
              </a:rPr>
              <a:t>Galerie pod věží </a:t>
            </a:r>
            <a:r>
              <a:rPr lang="cs-CZ" sz="1200" dirty="0" smtClean="0">
                <a:solidFill>
                  <a:srgbClr val="000000"/>
                </a:solidFill>
              </a:rPr>
              <a:t>se nachází v prostorách městského informačního centra, nabízí řadu výstav především regionálních autorů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mic.rkka.cz</a:t>
            </a:r>
          </a:p>
          <a:p>
            <a:pPr eaLnBrk="1" hangingPunct="1"/>
            <a:endParaRPr lang="cs-CZ" sz="1200" dirty="0" smtClean="0"/>
          </a:p>
        </p:txBody>
      </p:sp>
      <p:sp>
        <p:nvSpPr>
          <p:cNvPr id="6147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9802F615-9D01-449D-8648-68F4B6AA69A7}" type="slidenum">
              <a:rPr lang="cs-CZ" smtClean="0"/>
              <a:pPr eaLnBrk="1" hangingPunct="1"/>
              <a:t>5</a:t>
            </a:fld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548680"/>
            <a:ext cx="609333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MIC a Galerie pod věží</a:t>
            </a:r>
          </a:p>
        </p:txBody>
      </p:sp>
      <p:pic>
        <p:nvPicPr>
          <p:cNvPr id="5" name="Picture 14" descr="kARVINÁ 08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9" r="58860"/>
          <a:stretch/>
        </p:blipFill>
        <p:spPr>
          <a:xfrm>
            <a:off x="3563888" y="2564904"/>
            <a:ext cx="2088232" cy="4116119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57188" y="1196975"/>
            <a:ext cx="8229600" cy="2592065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1200" b="1" dirty="0" smtClean="0">
                <a:solidFill>
                  <a:srgbClr val="000000"/>
                </a:solidFill>
              </a:rPr>
              <a:t>Empírový zámek</a:t>
            </a:r>
            <a:r>
              <a:rPr lang="cs-CZ" sz="1200" dirty="0" smtClean="0">
                <a:solidFill>
                  <a:srgbClr val="000000"/>
                </a:solidFill>
              </a:rPr>
              <a:t> vybudovaný na gotických základech ze 14. stol.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dřívější dřevěná stavba sloužila jako knížecí zámek těšínských </a:t>
            </a:r>
            <a:r>
              <a:rPr lang="cs-CZ" sz="1200" dirty="0" err="1" smtClean="0">
                <a:solidFill>
                  <a:srgbClr val="000000"/>
                </a:solidFill>
              </a:rPr>
              <a:t>Piastovců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požár v roce 1511 zničil celý zámek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v první polovině 16.století přebudován do renesančního slohu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současný vzhled zámek získal v roce 1792-1800, v této době byl majitelem zámku rod </a:t>
            </a:r>
            <a:r>
              <a:rPr lang="cs-CZ" sz="1200" dirty="0" err="1" smtClean="0">
                <a:solidFill>
                  <a:srgbClr val="000000"/>
                </a:solidFill>
              </a:rPr>
              <a:t>Larisch</a:t>
            </a:r>
            <a:r>
              <a:rPr lang="cs-CZ" sz="1200" dirty="0" smtClean="0">
                <a:solidFill>
                  <a:srgbClr val="000000"/>
                </a:solidFill>
              </a:rPr>
              <a:t> – </a:t>
            </a:r>
            <a:r>
              <a:rPr lang="cs-CZ" sz="1200" dirty="0" err="1" smtClean="0">
                <a:solidFill>
                  <a:srgbClr val="000000"/>
                </a:solidFill>
              </a:rPr>
              <a:t>Mönnichů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jednopatrová budova byla zvýšená o atikové patro, k budově pak byla přistavěna dvě krátká boční křídla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s levým křídlem byl směrem do náměstí postaven jednopatrový dům obdélníkového půdorysu, tzv. </a:t>
            </a:r>
            <a:r>
              <a:rPr lang="cs-CZ" sz="1200" dirty="0" err="1" smtClean="0">
                <a:solidFill>
                  <a:srgbClr val="000000"/>
                </a:solidFill>
              </a:rPr>
              <a:t>Lottyhaus</a:t>
            </a:r>
            <a:r>
              <a:rPr lang="cs-CZ" sz="1200" dirty="0">
                <a:solidFill>
                  <a:srgbClr val="000000"/>
                </a:solidFill>
              </a:rPr>
              <a:t>,</a:t>
            </a:r>
            <a:r>
              <a:rPr lang="cs-CZ" sz="1200" dirty="0" smtClean="0">
                <a:solidFill>
                  <a:srgbClr val="000000"/>
                </a:solidFill>
              </a:rPr>
              <a:t> ten byl propojen s hlavní budovou v patře spojovací prosklenou chodbou </a:t>
            </a:r>
            <a:endParaRPr lang="cs-CZ" sz="1200" dirty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>
                <a:solidFill>
                  <a:srgbClr val="000000"/>
                </a:solidFill>
              </a:rPr>
              <a:t>součástí zámku jsou dvě raně barokní </a:t>
            </a:r>
            <a:r>
              <a:rPr lang="cs-CZ" sz="1200" b="1" dirty="0" smtClean="0">
                <a:solidFill>
                  <a:srgbClr val="000000"/>
                </a:solidFill>
              </a:rPr>
              <a:t>sochy Herkulů</a:t>
            </a:r>
            <a:r>
              <a:rPr lang="cs-CZ" sz="1200" dirty="0" smtClean="0">
                <a:solidFill>
                  <a:srgbClr val="000000"/>
                </a:solidFill>
              </a:rPr>
              <a:t> z roku 1682, jsou to pískovcové plastiky mužů se lví kožešinou na hlavě a ramenou, jednou rukou se opírají o sukovitou hůl, druhou o bok</a:t>
            </a:r>
            <a:endParaRPr lang="cs-CZ" sz="1200" dirty="0" smtClean="0"/>
          </a:p>
        </p:txBody>
      </p:sp>
      <p:sp>
        <p:nvSpPr>
          <p:cNvPr id="7171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1E362D66-B6B0-46C1-AE19-237D8C0F2547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2483768" y="476672"/>
            <a:ext cx="397737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Zámek Fryštát</a:t>
            </a:r>
          </a:p>
        </p:txBody>
      </p:sp>
      <p:pic>
        <p:nvPicPr>
          <p:cNvPr id="7" name="Picture 11" descr="kARVINÁ 08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462" y="3747741"/>
            <a:ext cx="3768754" cy="2826043"/>
          </a:xfrm>
          <a:prstGeom prst="rect">
            <a:avLst/>
          </a:prstGeom>
          <a:noFill/>
          <a:ln>
            <a:noFill/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3263"/>
          </a:xfrm>
        </p:spPr>
        <p:txBody>
          <a:bodyPr rtlCol="0">
            <a:normAutofit/>
          </a:bodyPr>
          <a:lstStyle/>
          <a:p>
            <a:pPr marL="812800" indent="-81280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b="1" dirty="0" smtClean="0">
                <a:solidFill>
                  <a:srgbClr val="000000"/>
                </a:solidFill>
              </a:rPr>
              <a:t>I. okruh: </a:t>
            </a:r>
            <a:r>
              <a:rPr lang="cs-CZ" sz="1200" dirty="0" smtClean="0">
                <a:solidFill>
                  <a:srgbClr val="000000"/>
                </a:solidFill>
              </a:rPr>
              <a:t>expozice šlechtického bydlení 16. – 20. století</a:t>
            </a:r>
          </a:p>
          <a:p>
            <a:pPr marL="812800" indent="-81280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b="1" dirty="0" smtClean="0">
                <a:solidFill>
                  <a:srgbClr val="000000"/>
                </a:solidFill>
              </a:rPr>
              <a:t>II. okruh: </a:t>
            </a:r>
            <a:r>
              <a:rPr lang="cs-CZ" sz="1200" dirty="0" smtClean="0">
                <a:solidFill>
                  <a:srgbClr val="000000"/>
                </a:solidFill>
              </a:rPr>
              <a:t>expozice šlechtického a měšťanského bydlení 19. století</a:t>
            </a:r>
          </a:p>
          <a:p>
            <a:pPr marL="812800" indent="-81280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b="1" dirty="0" smtClean="0">
                <a:solidFill>
                  <a:srgbClr val="000000"/>
                </a:solidFill>
              </a:rPr>
              <a:t>III. okruh: </a:t>
            </a:r>
            <a:r>
              <a:rPr lang="cs-CZ" sz="1200" dirty="0" smtClean="0">
                <a:solidFill>
                  <a:srgbClr val="000000"/>
                </a:solidFill>
              </a:rPr>
              <a:t>stálá expozice ze sbírek Národní galerie Praha – české umění 19. století</a:t>
            </a:r>
          </a:p>
          <a:p>
            <a:pPr marL="812800" indent="-81280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 smtClean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>
                <a:solidFill>
                  <a:srgbClr val="000000"/>
                </a:solidFill>
              </a:rPr>
              <a:t>zámek je veřejnosti přístupný od 1. dubna do 31.října s výjimkou III. okruhu, který je provozován celoročně</a:t>
            </a:r>
          </a:p>
          <a:p>
            <a:pPr eaLnBrk="1" fontAlgn="auto" hangingPunct="1">
              <a:spcBef>
                <a:spcPct val="5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/>
          </a:p>
        </p:txBody>
      </p:sp>
      <p:sp>
        <p:nvSpPr>
          <p:cNvPr id="8195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9EF272E9-1098-41F5-98BA-DD46C02AA1A7}" type="slidenum">
              <a:rPr lang="cs-CZ" smtClean="0"/>
              <a:pPr eaLnBrk="1" hangingPunct="1"/>
              <a:t>7</a:t>
            </a:fld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175075" y="620688"/>
            <a:ext cx="679384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Návštěvní okruhy zámku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35"/>
          <a:stretch/>
        </p:blipFill>
        <p:spPr>
          <a:xfrm>
            <a:off x="2051720" y="3140968"/>
            <a:ext cx="5040560" cy="3227153"/>
          </a:xfrm>
          <a:prstGeom prst="rect">
            <a:avLst/>
          </a:prstGeom>
          <a:effectLst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Zámecký park</a:t>
            </a:r>
            <a:endParaRPr lang="cs-CZ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založen r. 1804 v anglickém stylu</a:t>
            </a:r>
            <a:endParaRPr lang="cs-CZ" sz="900" dirty="0" smtClean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rozprostírá se na ploše 36 ha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z doby založení se dochovala kaštanová a lipová alej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dva památné stromy – platan javorolistý a jasan </a:t>
            </a:r>
            <a:r>
              <a:rPr lang="cs-CZ" sz="1200" dirty="0" err="1" smtClean="0"/>
              <a:t>stepilý</a:t>
            </a:r>
            <a:endParaRPr lang="cs-CZ" sz="1200" dirty="0" smtClean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u zdi farního kostela se dosud nachází rodinná hrobka </a:t>
            </a:r>
            <a:r>
              <a:rPr lang="cs-CZ" sz="1200" dirty="0" err="1" smtClean="0"/>
              <a:t>Larisch-Mönnichů</a:t>
            </a:r>
            <a:endParaRPr lang="cs-CZ" sz="1200" dirty="0" smtClean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součástí zámeckého parku je také obora, amfiteátr letního kina, dětský koutek, jezero loděnice a </a:t>
            </a:r>
            <a:r>
              <a:rPr lang="cs-CZ" sz="1200" dirty="0" err="1" smtClean="0"/>
              <a:t>Larischův</a:t>
            </a:r>
            <a:r>
              <a:rPr lang="cs-CZ" sz="1200" dirty="0" smtClean="0"/>
              <a:t> altán 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kruhový bazén se sousoším </a:t>
            </a:r>
            <a:r>
              <a:rPr lang="cs-CZ" sz="1200" dirty="0" err="1" smtClean="0"/>
              <a:t>puttů</a:t>
            </a:r>
            <a:r>
              <a:rPr lang="cs-CZ" sz="1200" dirty="0" smtClean="0"/>
              <a:t> s delfínem o výšce 1,5 metrů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/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   </a:t>
            </a:r>
            <a:endParaRPr lang="cs-CZ" sz="1200" dirty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F83A110C-B023-483A-BA8D-AF5FE3CBF17D}" type="slidenum">
              <a:rPr lang="cs-CZ" smtClean="0"/>
              <a:pPr eaLnBrk="1" hangingPunct="1"/>
              <a:t>8</a:t>
            </a:fld>
            <a:endParaRPr lang="cs-CZ" smtClean="0"/>
          </a:p>
        </p:txBody>
      </p:sp>
      <p:pic>
        <p:nvPicPr>
          <p:cNvPr id="5" name="Picture 20" descr="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168" y="3501008"/>
            <a:ext cx="3827664" cy="2664296"/>
          </a:xfrm>
          <a:prstGeom prst="rect">
            <a:avLst/>
          </a:prstGeom>
          <a:noFill/>
          <a:ln>
            <a:noFill/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kostel povýšení sv. kříže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postaven zřejmě v období založení Karviné mezi 13. a 14. stoletím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z roku 1377 je existence kostela doložena písemně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dominantou interiéru kostela jsou varhany z roku 1804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v areálu kostela se nachází barokní socha sv. Patrika z roku 1749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nejstarší historická památka města, jako jediná zděná stavba ve městě</a:t>
            </a:r>
            <a:endParaRPr lang="cs-CZ" sz="1200" dirty="0" smtClean="0">
              <a:latin typeface="Courier New" pitchFamily="49" charset="0"/>
            </a:endParaRP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3669D291-9C60-40F8-A725-1DD67F81B74F}" type="slidenum">
              <a:rPr lang="cs-CZ" smtClean="0"/>
              <a:pPr eaLnBrk="1" hangingPunct="1"/>
              <a:t>9</a:t>
            </a:fld>
            <a:endParaRPr lang="cs-CZ" smtClean="0"/>
          </a:p>
        </p:txBody>
      </p:sp>
      <p:pic>
        <p:nvPicPr>
          <p:cNvPr id="5" name="Picture 12" descr="kARVINÁ 08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774" y="3068960"/>
            <a:ext cx="4132452" cy="3096344"/>
          </a:xfrm>
          <a:prstGeom prst="rect">
            <a:avLst/>
          </a:prstGeom>
          <a:effectLst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         Kašna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postavena na náměstí v roce 1900, na místě, kde stála původce kamenná vodní nádrž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>         z konce 18. století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návrh George </a:t>
            </a:r>
            <a:r>
              <a:rPr lang="cs-CZ" sz="1200" dirty="0" err="1" smtClean="0"/>
              <a:t>Wirtha</a:t>
            </a:r>
            <a:r>
              <a:rPr lang="cs-CZ" sz="1200" dirty="0" smtClean="0"/>
              <a:t> z Vídně, je vyrobena z litiny, zdobená plastikami delfínů, lvími hlavami, které slouží jako chrliče vody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sz="800" dirty="0" smtClean="0"/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EE9053F-46B9-4D68-9FB3-8DF2E09FD914}" type="slidenum">
              <a:rPr lang="cs-CZ" smtClean="0"/>
              <a:pPr eaLnBrk="1" hangingPunct="1"/>
              <a:t>10</a:t>
            </a:fld>
            <a:endParaRPr lang="cs-CZ" smtClean="0"/>
          </a:p>
        </p:txBody>
      </p:sp>
      <p:pic>
        <p:nvPicPr>
          <p:cNvPr id="5" name="Picture 8" descr="namesti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/>
          <a:stretch/>
        </p:blipFill>
        <p:spPr>
          <a:xfrm>
            <a:off x="2494736" y="2852936"/>
            <a:ext cx="4154528" cy="3600400"/>
          </a:xfrm>
          <a:prstGeom prst="rect">
            <a:avLst/>
          </a:prstGeom>
          <a:noFill/>
          <a:ln/>
          <a:effectLst>
            <a:outerShdw dist="35921" dir="2700000" algn="ctr" rotWithShape="0">
              <a:srgbClr val="808080"/>
            </a:outerShdw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 </a:t>
            </a:r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měšŤANSKÉ</a:t>
            </a:r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DOMY</a:t>
            </a:r>
            <a:endParaRPr lang="cs-CZ" dirty="0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tvoří základ historického jádra města</a:t>
            </a:r>
          </a:p>
          <a:p>
            <a:pPr eaLnBrk="1" hangingPunct="1"/>
            <a:endParaRPr lang="cs-CZ" sz="900" dirty="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nejcennější dům čp. 9, kde je nyní umístěna naše pobočka Regionální knihovny Karviná</a:t>
            </a:r>
          </a:p>
          <a:p>
            <a:pPr eaLnBrk="1" hangingPunct="1"/>
            <a:endParaRPr lang="cs-CZ" sz="900" dirty="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err="1" smtClean="0"/>
              <a:t>šenkovní</a:t>
            </a:r>
            <a:r>
              <a:rPr lang="cs-CZ" sz="1200" dirty="0" smtClean="0"/>
              <a:t> domy čp. 92, 93, kde se nyní nacházejí restaurační zařízení</a:t>
            </a:r>
          </a:p>
          <a:p>
            <a:pPr eaLnBrk="1" hangingPunct="1"/>
            <a:endParaRPr lang="cs-CZ" sz="1200" dirty="0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36BF3F67-AC69-44F8-BA53-9085115C6168}" type="slidenum">
              <a:rPr lang="cs-CZ" smtClean="0"/>
              <a:pPr eaLnBrk="1" hangingPunct="1"/>
              <a:t>11</a:t>
            </a:fld>
            <a:endParaRPr lang="cs-CZ" smtClean="0"/>
          </a:p>
        </p:txBody>
      </p:sp>
      <p:pic>
        <p:nvPicPr>
          <p:cNvPr id="5" name="Picture 5" descr="du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15716" y="2996952"/>
            <a:ext cx="5112568" cy="3389111"/>
          </a:xfrm>
          <a:prstGeom prst="rect">
            <a:avLst/>
          </a:prstGeom>
          <a:noFill/>
          <a:ln/>
          <a:effectLst>
            <a:outerShdw dist="35921" dir="2700000" algn="ctr" rotWithShape="0">
              <a:srgbClr val="808080"/>
            </a:outerShdw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KOSTEL SV. MARKA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pochází z roku 1774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původně se na tomto místě nacházel dřevěný pohřební kostelík z 16. století, který byl postaven jako protestantský kostel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1628 došlo k obratu v třicetileté válce, kdy byl kostelík na nějakou dobu uzavřen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po požáru v roce 1824 musela být na kostele provedena rekonstrukce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57050BF-5516-4905-8FA1-CAADB27B0915}" type="slidenum">
              <a:rPr lang="cs-CZ" smtClean="0"/>
              <a:pPr eaLnBrk="1" hangingPunct="1"/>
              <a:t>12</a:t>
            </a:fld>
            <a:endParaRPr 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0"/>
          <a:stretch/>
        </p:blipFill>
        <p:spPr>
          <a:xfrm>
            <a:off x="3492828" y="3212976"/>
            <a:ext cx="2158344" cy="3312368"/>
          </a:xfrm>
          <a:prstGeom prst="rect">
            <a:avLst/>
          </a:prstGeom>
          <a:effectLst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 BETONOVÝ MOST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obloukový železobetonový most Sokolovských hrdinů postaven v roce 1925 přes řeku Olši</a:t>
            </a:r>
          </a:p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technická památka postavená podle projektu ing. </a:t>
            </a:r>
            <a:r>
              <a:rPr lang="cs-CZ" sz="1200" dirty="0" err="1" smtClean="0"/>
              <a:t>Rabeho</a:t>
            </a:r>
            <a:endParaRPr lang="cs-CZ" sz="1200" dirty="0" smtClean="0"/>
          </a:p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délka mostu je 56,5 m jeho šířka  9,5 m a výška oblouku je 12,2 m</a:t>
            </a:r>
          </a:p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od r. 2003 procházel most rekonstrukcí</a:t>
            </a:r>
          </a:p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„lázeňské korzo“</a:t>
            </a:r>
          </a:p>
          <a:p>
            <a:pPr eaLnBrk="1" fontAlgn="auto" hangingPunct="1">
              <a:lnSpc>
                <a:spcPct val="125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1200" dirty="0" smtClean="0"/>
              <a:t>slouží k provozu cyklistů a pěších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1200" dirty="0" smtClean="0"/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FC17133E-EE71-4A97-BE26-AF96B0F6A38C}" type="slidenum">
              <a:rPr lang="cs-CZ" smtClean="0"/>
              <a:pPr eaLnBrk="1" hangingPunct="1"/>
              <a:t>13</a:t>
            </a:fld>
            <a:endParaRPr lang="cs-CZ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1"/>
          <a:stretch/>
        </p:blipFill>
        <p:spPr>
          <a:xfrm>
            <a:off x="2667583" y="3427712"/>
            <a:ext cx="3808834" cy="3075959"/>
          </a:xfrm>
          <a:prstGeom prst="rect">
            <a:avLst/>
          </a:prstGeom>
          <a:effectLst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  </a:t>
            </a:r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LÁZEŇský</a:t>
            </a:r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park </a:t>
            </a:r>
            <a:b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společenský dům </a:t>
            </a:r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darkov</a:t>
            </a:r>
            <a:endParaRPr lang="cs-CZ" dirty="0" smtClean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200" b="1" dirty="0" smtClean="0"/>
              <a:t>Lázeňský park</a:t>
            </a:r>
            <a:r>
              <a:rPr lang="cs-CZ" sz="1200" dirty="0" smtClean="0"/>
              <a:t> založen v roce 1895 jako přírodní krajinářský park  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park je oživen řadou fontán a uměleckých děl, z nichž nejvýstižněji charakterizuje lázně plastika "Živý pramen" od Jana Kodeta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rozkládá na ploše s původními porosty dřevin</a:t>
            </a:r>
          </a:p>
          <a:p>
            <a:pPr>
              <a:buFont typeface="Wingdings" pitchFamily="2" charset="2"/>
              <a:buChar char="v"/>
            </a:pPr>
            <a:r>
              <a:rPr lang="cs-CZ" sz="1200" b="1" dirty="0" smtClean="0"/>
              <a:t>Společenský </a:t>
            </a:r>
            <a:r>
              <a:rPr lang="cs-CZ" sz="1200" b="1" dirty="0"/>
              <a:t>dům </a:t>
            </a:r>
            <a:r>
              <a:rPr lang="cs-CZ" sz="1200" dirty="0"/>
              <a:t>je jednou z osmi historických budov umístěných v areálu lázeňského parku v </a:t>
            </a:r>
            <a:r>
              <a:rPr lang="cs-CZ" sz="1200" dirty="0" err="1" smtClean="0"/>
              <a:t>Darkově</a:t>
            </a:r>
            <a:r>
              <a:rPr lang="cs-CZ" sz="12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v </a:t>
            </a:r>
            <a:r>
              <a:rPr lang="cs-CZ" sz="1200" dirty="0"/>
              <a:t>prvním patře </a:t>
            </a:r>
            <a:r>
              <a:rPr lang="cs-CZ" sz="1200" dirty="0" smtClean="0"/>
              <a:t>se </a:t>
            </a:r>
            <a:r>
              <a:rPr lang="cs-CZ" sz="1200" dirty="0"/>
              <a:t>nachází také dvoulůžkové pokoje a apartmá </a:t>
            </a: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1200" dirty="0" smtClean="0"/>
              <a:t>velké </a:t>
            </a:r>
            <a:r>
              <a:rPr lang="cs-CZ" sz="1200" dirty="0"/>
              <a:t>oblibě se těší prostředí venkovní terasy s výhledem do parku, umocněné atmosférou letních promenádních koncertů a zahradních slavností. Pro pořádání společenských akcí, svatebních a jiných slavnostních hostin, plesů, pracovních setkání, školení, obchodních jednání, jsou k dispozici salonky a sál s tanečním </a:t>
            </a:r>
            <a:r>
              <a:rPr lang="cs-CZ" sz="1200" dirty="0" smtClean="0"/>
              <a:t>parketem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D894F9D6-D54F-4B8B-BA59-0C3B741BE814}" type="slidenum">
              <a:rPr lang="cs-CZ" smtClean="0"/>
              <a:pPr eaLnBrk="1" hangingPunct="1"/>
              <a:t>14</a:t>
            </a:fld>
            <a:endParaRPr lang="cs-CZ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74"/>
          <a:stretch/>
        </p:blipFill>
        <p:spPr>
          <a:xfrm>
            <a:off x="2231740" y="3429000"/>
            <a:ext cx="4680520" cy="3051430"/>
          </a:xfrm>
          <a:prstGeom prst="rect">
            <a:avLst/>
          </a:prstGeom>
          <a:effectLst>
            <a:softEdge rad="228600"/>
          </a:effec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VODÁRENSKÁ VĚŽ</a:t>
            </a:r>
            <a:endParaRPr lang="cs-CZ" dirty="0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zajímavá technická památka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postavena pravděpodobně někdy v roku 1928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šestipodlažní kruhová věž má výšku 39,4 metrů a průměru 11,4 metrů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nad posledním podlažím je umístěn vodojem, který ovšem již neslouží svému účelu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1200" dirty="0" smtClean="0"/>
              <a:t>ve věži se dochovala část původního technického zařízení</a:t>
            </a:r>
          </a:p>
          <a:p>
            <a:pPr eaLnBrk="1" hangingPunct="1">
              <a:buFont typeface="Wingdings" pitchFamily="2" charset="2"/>
              <a:buChar char="v"/>
            </a:pPr>
            <a:endParaRPr lang="cs-CZ" sz="1200" dirty="0" smtClean="0"/>
          </a:p>
          <a:p>
            <a:pPr eaLnBrk="1" hangingPunct="1">
              <a:buFont typeface="Wingdings" pitchFamily="2" charset="2"/>
              <a:buChar char="v"/>
            </a:pPr>
            <a:endParaRPr lang="cs-CZ" sz="1200" dirty="0"/>
          </a:p>
          <a:p>
            <a:pPr eaLnBrk="1" hangingPunct="1">
              <a:buFont typeface="Wingdings" pitchFamily="2" charset="2"/>
              <a:buChar char="v"/>
            </a:pPr>
            <a:endParaRPr lang="cs-CZ" sz="1200" dirty="0"/>
          </a:p>
          <a:p>
            <a:pPr eaLnBrk="1" hangingPunct="1">
              <a:buFont typeface="Wingdings" pitchFamily="2" charset="2"/>
              <a:buChar char="v"/>
            </a:pPr>
            <a:endParaRPr lang="cs-CZ" sz="1200" dirty="0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FD36442F-1907-4502-BCFC-E4FA25A5FD1F}" type="slidenum">
              <a:rPr lang="cs-CZ" smtClean="0"/>
              <a:pPr eaLnBrk="1" hangingPunct="1"/>
              <a:t>15</a:t>
            </a:fld>
            <a:endParaRPr lang="cs-CZ" smtClean="0"/>
          </a:p>
        </p:txBody>
      </p:sp>
      <p:pic>
        <p:nvPicPr>
          <p:cNvPr id="5" name="Picture 18" descr="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68960"/>
            <a:ext cx="4176464" cy="2889543"/>
          </a:xfrm>
          <a:prstGeom prst="rect">
            <a:avLst/>
          </a:prstGeom>
          <a:noFill/>
          <a:ln>
            <a:noFill/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KOSTEL SV. PETRA Z ALKANTARY</a:t>
            </a:r>
            <a:endParaRPr lang="cs-CZ" dirty="0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barokní památka z r. 1736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předchůdcem byl dřevěný kostel sv. Martina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pokles terénu o 37 m v důsledku poddolování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nakloněn o 6,8 stupňů na jih oproti původnímu stanovišti, víc nakloněn než šikmá věž v Pise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rekonstrukce v letech 1996 – 1997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Char char="v"/>
            </a:pPr>
            <a:r>
              <a:rPr lang="cs-CZ" sz="1200" dirty="0" smtClean="0"/>
              <a:t>barokní památka z r. 1973</a:t>
            </a:r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1295861C-4A50-40A6-A51A-447E9F3AEC43}" type="slidenum">
              <a:rPr lang="cs-CZ" smtClean="0"/>
              <a:pPr eaLnBrk="1" hangingPunct="1"/>
              <a:t>16</a:t>
            </a:fld>
            <a:endParaRPr lang="cs-CZ" smtClean="0"/>
          </a:p>
        </p:txBody>
      </p:sp>
      <p:pic>
        <p:nvPicPr>
          <p:cNvPr id="1026" name="Picture 2" descr="H:\DCIM\100NIKON\DSCN57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669" y="3573016"/>
            <a:ext cx="3840662" cy="2880319"/>
          </a:xfrm>
          <a:prstGeom prst="rect">
            <a:avLst/>
          </a:prstGeom>
          <a:noFill/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3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POZNEJ PAMÁTKY</a:t>
            </a:r>
            <a:endParaRPr lang="cs-CZ" dirty="0" smtClean="0">
              <a:latin typeface="Comic Sans MS" pitchFamily="66" charset="0"/>
            </a:endParaRPr>
          </a:p>
        </p:txBody>
      </p:sp>
      <p:sp>
        <p:nvSpPr>
          <p:cNvPr id="21508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BB7A70C9-4DE8-496D-BD58-73F737E94B4D}" type="slidenum">
              <a:rPr lang="cs-CZ" smtClean="0"/>
              <a:pPr eaLnBrk="1" hangingPunct="1"/>
              <a:t>17</a:t>
            </a:fld>
            <a:endParaRPr lang="cs-CZ" smtClean="0"/>
          </a:p>
        </p:txBody>
      </p:sp>
      <p:pic>
        <p:nvPicPr>
          <p:cNvPr id="21509" name="Picture 18" descr="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628775"/>
            <a:ext cx="3024188" cy="209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20" descr="downloa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933825"/>
            <a:ext cx="3024187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22" descr="downlo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48" b="-7260"/>
          <a:stretch>
            <a:fillRect/>
          </a:stretch>
        </p:blipFill>
        <p:spPr bwMode="auto">
          <a:xfrm>
            <a:off x="5003800" y="3933826"/>
            <a:ext cx="3024000" cy="2231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namesti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/>
          <a:stretch/>
        </p:blipFill>
        <p:spPr>
          <a:xfrm>
            <a:off x="900113" y="1628775"/>
            <a:ext cx="3024000" cy="206851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3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237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23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37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POZNEJ PAMÁTKY</a:t>
            </a:r>
            <a:endParaRPr lang="cs-CZ" dirty="0" smtClean="0">
              <a:latin typeface="Comic Sans MS" pitchFamily="66" charset="0"/>
            </a:endParaRPr>
          </a:p>
        </p:txBody>
      </p:sp>
      <p:pic>
        <p:nvPicPr>
          <p:cNvPr id="22531" name="Picture 11" descr="kARVINÁ 08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554" y="1601311"/>
            <a:ext cx="2867891" cy="2148840"/>
          </a:xfrm>
          <a:noFill/>
        </p:spPr>
      </p:pic>
      <p:pic>
        <p:nvPicPr>
          <p:cNvPr id="22532" name="Picture 12" descr="kARVINÁ 08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3554" y="1601311"/>
            <a:ext cx="2867891" cy="2148840"/>
          </a:xfrm>
        </p:spPr>
      </p:pic>
      <p:pic>
        <p:nvPicPr>
          <p:cNvPr id="22534" name="Picture 14" descr="kARVINÁ 08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707" y="3903663"/>
            <a:ext cx="2871585" cy="2152650"/>
          </a:xfrm>
        </p:spPr>
      </p:pic>
      <p:pic>
        <p:nvPicPr>
          <p:cNvPr id="1026" name="Picture 2" descr="H:\DCIM\100NIKON\DSCN5780.JPG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43641" y="4137079"/>
            <a:ext cx="220824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595313" y="180975"/>
            <a:ext cx="8089900" cy="1049338"/>
          </a:xfrm>
        </p:spPr>
        <p:txBody>
          <a:bodyPr/>
          <a:lstStyle/>
          <a:p>
            <a:r>
              <a:rPr lang="cs-CZ" sz="48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</a:t>
            </a:r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</a:t>
            </a:r>
            <a:endParaRPr lang="cs-CZ" dirty="0" smtClean="0">
              <a:latin typeface="Comic Sans MS" pitchFamily="66" charset="0"/>
            </a:endParaRPr>
          </a:p>
        </p:txBody>
      </p:sp>
      <p:sp>
        <p:nvSpPr>
          <p:cNvPr id="13363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456113"/>
          </a:xfrm>
        </p:spPr>
        <p:txBody>
          <a:bodyPr/>
          <a:lstStyle/>
          <a:p>
            <a:pPr eaLnBrk="1" hangingPunct="1">
              <a:buClr>
                <a:srgbClr val="000066"/>
              </a:buClr>
              <a:buFont typeface="Wingdings" pitchFamily="2" charset="2"/>
              <a:buNone/>
            </a:pPr>
            <a:r>
              <a:rPr lang="cs-CZ" sz="1200" dirty="0" smtClean="0"/>
              <a:t>www.rkka.cz/KVC/</a:t>
            </a:r>
            <a:r>
              <a:rPr lang="cs-CZ" sz="1200" b="1" dirty="0" smtClean="0"/>
              <a:t>karvina</a:t>
            </a:r>
            <a:r>
              <a:rPr lang="cs-CZ" sz="1200" dirty="0" smtClean="0"/>
              <a:t>.ppt‎</a:t>
            </a:r>
          </a:p>
          <a:p>
            <a:pPr eaLnBrk="1" hangingPunct="1">
              <a:buClr>
                <a:srgbClr val="000066"/>
              </a:buClr>
              <a:buFont typeface="Wingdings" pitchFamily="2" charset="2"/>
              <a:buNone/>
            </a:pPr>
            <a:r>
              <a:rPr lang="cs-CZ" sz="1200" dirty="0" smtClean="0"/>
              <a:t>www.rkka.cz/KVC/</a:t>
            </a:r>
            <a:r>
              <a:rPr lang="cs-CZ" sz="1200" b="1" dirty="0" smtClean="0"/>
              <a:t>karvina</a:t>
            </a:r>
            <a:r>
              <a:rPr lang="cs-CZ" sz="1200" dirty="0" smtClean="0"/>
              <a:t>_kdysi_a_dnes.ppt‎</a:t>
            </a:r>
          </a:p>
          <a:p>
            <a:pPr eaLnBrk="1" hangingPunct="1">
              <a:buClr>
                <a:srgbClr val="000066"/>
              </a:buClr>
              <a:buFont typeface="Wingdings" pitchFamily="2" charset="2"/>
              <a:buNone/>
            </a:pPr>
            <a:r>
              <a:rPr lang="cs-CZ" sz="1200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hlinkClick r:id="rId2"/>
              </a:rPr>
              <a:t>cs.wikipedia.org/wiki/Karvin%C3%A1</a:t>
            </a:r>
            <a:endParaRPr lang="cs-CZ" sz="1200" dirty="0" smtClean="0">
              <a:solidFill>
                <a:srgbClr val="000000"/>
              </a:solidFill>
            </a:endParaRPr>
          </a:p>
          <a:p>
            <a:pPr eaLnBrk="1" hangingPunct="1">
              <a:buClr>
                <a:srgbClr val="000066"/>
              </a:buClr>
              <a:buFont typeface="Wingdings" pitchFamily="2" charset="2"/>
              <a:buNone/>
            </a:pPr>
            <a:r>
              <a:rPr lang="cs-CZ" sz="1200" dirty="0" err="1" smtClean="0">
                <a:solidFill>
                  <a:srgbClr val="000000"/>
                </a:solidFill>
              </a:rPr>
              <a:t>fofo</a:t>
            </a:r>
            <a:r>
              <a:rPr lang="cs-CZ" sz="1200" dirty="0" smtClean="0">
                <a:solidFill>
                  <a:srgbClr val="000000"/>
                </a:solidFill>
              </a:rPr>
              <a:t>: archiv autora</a:t>
            </a:r>
          </a:p>
        </p:txBody>
      </p:sp>
      <p:sp>
        <p:nvSpPr>
          <p:cNvPr id="24580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C60E2D1E-B8E4-4A3C-A9DD-E6BCA8DA38F0}" type="slidenum">
              <a:rPr lang="cs-CZ" smtClean="0"/>
              <a:pPr eaLnBrk="1" hangingPunct="1"/>
              <a:t>19</a:t>
            </a:fld>
            <a:endParaRPr lang="cs-CZ" smtClean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6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33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3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33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33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3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3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632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6515</TotalTime>
  <Words>920</Words>
  <Application>Microsoft Office PowerPoint</Application>
  <PresentationFormat>Předvádění na obrazovce (4:3)</PresentationFormat>
  <Paragraphs>184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Zámecký park</vt:lpstr>
      <vt:lpstr>            kostel povýšení sv. kříže</vt:lpstr>
      <vt:lpstr>                              Kašna</vt:lpstr>
      <vt:lpstr>                      měšŤANSKÉ DOMY</vt:lpstr>
      <vt:lpstr>                    KOSTEL SV. MARKA</vt:lpstr>
      <vt:lpstr>                      BETONOVÝ MOST</vt:lpstr>
      <vt:lpstr>                       LÁZEŇský park                společenský dům darkov</vt:lpstr>
      <vt:lpstr>                    VODÁRENSKÁ VĚŽ</vt:lpstr>
      <vt:lpstr>      KOSTEL SV. PETRA Z ALKANTARY</vt:lpstr>
      <vt:lpstr>                     POZNEJ PAMÁTKY</vt:lpstr>
      <vt:lpstr>                  POZNEJ PAMÁTKY</vt:lpstr>
      <vt:lpstr>            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Zdeněk</dc:creator>
  <cp:lastModifiedBy>Spravce</cp:lastModifiedBy>
  <cp:revision>408</cp:revision>
  <dcterms:created xsi:type="dcterms:W3CDTF">2005-02-12T10:41:20Z</dcterms:created>
  <dcterms:modified xsi:type="dcterms:W3CDTF">2013-05-17T11:28:18Z</dcterms:modified>
</cp:coreProperties>
</file>