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5" r:id="rId2"/>
    <p:sldId id="256" r:id="rId3"/>
    <p:sldId id="257" r:id="rId4"/>
    <p:sldId id="259" r:id="rId5"/>
    <p:sldId id="260" r:id="rId6"/>
    <p:sldId id="261" r:id="rId7"/>
    <p:sldId id="263" r:id="rId8"/>
    <p:sldId id="262" r:id="rId9"/>
    <p:sldId id="264" r:id="rId10"/>
  </p:sldIdLst>
  <p:sldSz cx="9144000" cy="6858000" type="screen4x3"/>
  <p:notesSz cx="6858000" cy="9144000"/>
  <p:defaultTextStyle>
    <a:defPPr>
      <a:defRPr lang="de-DE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44CCC7A4-F078-4992-A28A-4E6CE5C3D4D5}" type="datetimeFigureOut">
              <a:rPr lang="cs-CZ"/>
              <a:pPr>
                <a:defRPr/>
              </a:pPr>
              <a:t>15.5.2013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DD721850-329C-4B24-BEF0-7A2983A4F11E}" type="slidenum">
              <a:rPr lang="cs-CZ"/>
              <a:pPr>
                <a:defRPr/>
              </a:pPr>
              <a:t>‹Nr.›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12498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BCDB5AB4-67BD-42FF-81AF-21BB0BC8927B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htec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Gerade Verbindung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Titel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25" name="Untertitel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de-DE" smtClean="0"/>
              <a:t>Formatvorlage des Untertitelmasters durch Klicken bearbeiten</a:t>
            </a:r>
            <a:endParaRPr lang="en-US"/>
          </a:p>
        </p:txBody>
      </p:sp>
      <p:sp>
        <p:nvSpPr>
          <p:cNvPr id="6" name="Datumsplatzhalter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1A74BE92-E34E-4760-933C-A4BCEBA570A8}" type="datetimeFigureOut">
              <a:rPr lang="de-DE"/>
              <a:pPr>
                <a:defRPr/>
              </a:pPr>
              <a:t>15.05.2013</a:t>
            </a:fld>
            <a:endParaRPr lang="de-DE"/>
          </a:p>
        </p:txBody>
      </p:sp>
      <p:sp>
        <p:nvSpPr>
          <p:cNvPr id="7" name="Fußzeilenplatzhalter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8" name="Foliennummernplatzhalter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8A74109E-F817-4376-BE37-4B4375F4944B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384669-4D98-4264-AE07-82C1B156CFE6}" type="datetimeFigureOut">
              <a:rPr lang="de-DE"/>
              <a:pPr>
                <a:defRPr/>
              </a:pPr>
              <a:t>15.05.2013</a:t>
            </a:fld>
            <a:endParaRPr lang="de-DE"/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150B0A-60BB-44A9-BE59-418A93651A51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BBEE01DC-270F-4EF3-AC76-E435415983F7}" type="datetimeFigureOut">
              <a:rPr lang="de-DE"/>
              <a:pPr>
                <a:defRPr/>
              </a:pPr>
              <a:t>15.05.2013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FE7AD7A-3E82-4969-A212-BA8CD1920099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E6E9A2-840F-4EDC-BBB6-335958168580}" type="datetimeFigureOut">
              <a:rPr lang="de-DE"/>
              <a:pPr>
                <a:defRPr/>
              </a:pPr>
              <a:t>15.05.2013</a:t>
            </a:fld>
            <a:endParaRPr lang="de-DE"/>
          </a:p>
        </p:txBody>
      </p:sp>
      <p:sp>
        <p:nvSpPr>
          <p:cNvPr id="6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A2CABF-9BA6-4F13-93B4-71933C983449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5" name="Inhaltsplatzhalt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7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1A1A66-7392-4F8C-A5B8-8174927B11B3}" type="datetimeFigureOut">
              <a:rPr lang="de-DE"/>
              <a:pPr>
                <a:defRPr/>
              </a:pPr>
              <a:t>15.05.2013</a:t>
            </a:fld>
            <a:endParaRPr lang="de-DE"/>
          </a:p>
        </p:txBody>
      </p:sp>
      <p:sp>
        <p:nvSpPr>
          <p:cNvPr id="8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51C647-A8A8-426D-84E7-76CBCE070B00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3FCC67-237C-48CE-AD74-A188F974C686}" type="datetimeFigureOut">
              <a:rPr lang="de-DE"/>
              <a:pPr>
                <a:defRPr/>
              </a:pPr>
              <a:t>15.05.2013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B2AEC8-E1A1-4B92-96FB-DE69EC7EC61F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9E2723-197D-4663-A96E-5CE798122856}" type="datetimeFigureOut">
              <a:rPr lang="de-DE"/>
              <a:pPr>
                <a:defRPr/>
              </a:pPr>
              <a:t>15.05.2013</a:t>
            </a:fld>
            <a:endParaRPr lang="de-DE"/>
          </a:p>
        </p:txBody>
      </p:sp>
      <p:sp>
        <p:nvSpPr>
          <p:cNvPr id="3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773D6-C971-481A-A6B9-C8526F5981A8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CBA8BC-ABDD-46C7-B320-A075E3979BAA}" type="datetimeFigureOut">
              <a:rPr lang="de-DE"/>
              <a:pPr>
                <a:defRPr/>
              </a:pPr>
              <a:t>15.05.2013</a:t>
            </a:fld>
            <a:endParaRPr lang="de-DE"/>
          </a:p>
        </p:txBody>
      </p:sp>
      <p:sp>
        <p:nvSpPr>
          <p:cNvPr id="6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57D845-E5B1-4BC1-97A3-0918BC78ECC0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Bild mit Überschrift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htec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10" name="Bildplatzhalt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de-DE" noProof="0" smtClean="0"/>
              <a:t>Bild durch Klicken auf Symbol hinzufügen</a:t>
            </a:r>
            <a:endParaRPr lang="en-US" noProof="0" dirty="0"/>
          </a:p>
        </p:txBody>
      </p:sp>
      <p:sp>
        <p:nvSpPr>
          <p:cNvPr id="7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73486BD-AC49-4D6E-B06A-3409E58C3EC2}" type="datetimeFigureOut">
              <a:rPr lang="de-DE"/>
              <a:pPr>
                <a:defRPr/>
              </a:pPr>
              <a:t>15.05.2013</a:t>
            </a:fld>
            <a:endParaRPr lang="de-DE"/>
          </a:p>
        </p:txBody>
      </p:sp>
      <p:sp>
        <p:nvSpPr>
          <p:cNvPr id="8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9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69688F3-A41F-4354-AEBE-48D467ACA471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30D59-3AE3-41BA-8CDB-D508D4510670}" type="datetimeFigureOut">
              <a:rPr lang="de-DE"/>
              <a:pPr>
                <a:defRPr/>
              </a:pPr>
              <a:t>15.05.2013</a:t>
            </a:fld>
            <a:endParaRPr lang="de-DE"/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06825B-5F10-49C2-8FA1-DC3B33BD9070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1570F91-B766-4C74-AB32-0A7752D2D3E9}" type="datetimeFigureOut">
              <a:rPr lang="de-DE"/>
              <a:pPr>
                <a:defRPr/>
              </a:pPr>
              <a:t>15.05.2013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53D7EE72-C9DE-4AD1-81A6-40F7FCBA27F8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htec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Titelplatzhalter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1030" name="Textplatzhalter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smtClean="0"/>
          </a:p>
        </p:txBody>
      </p:sp>
      <p:sp>
        <p:nvSpPr>
          <p:cNvPr id="27" name="Datumsplatzhalter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2DDA7DA1-844B-4FDF-B5D3-7C4E9644C069}" type="datetimeFigureOut">
              <a:rPr lang="de-DE"/>
              <a:pPr>
                <a:defRPr/>
              </a:pPr>
              <a:t>15.05.2013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16" name="Foliennummernplatzhalter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A5BD7217-D590-4570-943E-B6C3AA29FCC2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5" r:id="rId2"/>
    <p:sldLayoutId id="2147483673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4" r:id="rId9"/>
    <p:sldLayoutId id="2147483671" r:id="rId10"/>
    <p:sldLayoutId id="214748367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59" name="Group 23"/>
          <p:cNvGraphicFramePr>
            <a:graphicFrameLocks noGrp="1"/>
          </p:cNvGraphicFramePr>
          <p:nvPr/>
        </p:nvGraphicFramePr>
        <p:xfrm>
          <a:off x="611188" y="1989138"/>
          <a:ext cx="7993062" cy="2003743"/>
        </p:xfrm>
        <a:graphic>
          <a:graphicData uri="http://schemas.openxmlformats.org/drawingml/2006/table">
            <a:tbl>
              <a:tblPr/>
              <a:tblGrid>
                <a:gridCol w="3997325"/>
                <a:gridCol w="3995737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Alena Staníková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VY_32_INOVACE_17_Párové souhlásky_07 Ž-Š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2843808" y="533400"/>
            <a:ext cx="6048672" cy="4839816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/>
              <a:t>výslovnost a psaní </a:t>
            </a:r>
            <a:r>
              <a:rPr lang="cs-CZ" sz="4400" dirty="0"/>
              <a:t>párov</a:t>
            </a:r>
            <a:r>
              <a:rPr lang="de-DE" sz="4400" dirty="0" err="1"/>
              <a:t>ých</a:t>
            </a:r>
            <a:r>
              <a:rPr lang="cs-CZ" sz="4400" dirty="0"/>
              <a:t> </a:t>
            </a:r>
            <a:r>
              <a:rPr lang="cs-CZ" dirty="0"/>
              <a:t>souhlásek uprostřed a na konci slov</a:t>
            </a:r>
            <a:r>
              <a:rPr lang="de-DE" dirty="0"/>
              <a:t/>
            </a:r>
            <a:br>
              <a:rPr lang="de-DE" dirty="0"/>
            </a:br>
            <a:r>
              <a:rPr lang="de-DE" dirty="0"/>
              <a:t/>
            </a:r>
            <a:br>
              <a:rPr lang="de-DE" dirty="0"/>
            </a:br>
            <a:r>
              <a:rPr lang="de-DE" sz="3600" dirty="0" smtClean="0"/>
              <a:t>7</a:t>
            </a:r>
            <a:endParaRPr lang="de-DE" sz="3600" dirty="0"/>
          </a:p>
        </p:txBody>
      </p:sp>
      <p:sp>
        <p:nvSpPr>
          <p:cNvPr id="5" name="Untertitel 4"/>
          <p:cNvSpPr>
            <a:spLocks noGrp="1"/>
          </p:cNvSpPr>
          <p:nvPr>
            <p:ph type="subTitle" idx="1"/>
          </p:nvPr>
        </p:nvSpPr>
        <p:spPr>
          <a:xfrm>
            <a:off x="3347864" y="5589240"/>
            <a:ext cx="5114778" cy="1101248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600" b="1" dirty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</a:rPr>
              <a:t>párové souhlásky </a:t>
            </a:r>
            <a:r>
              <a:rPr lang="cs-CZ" sz="3600" b="1" cap="all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Ž </a:t>
            </a:r>
            <a:r>
              <a:rPr lang="cs-CZ" sz="3600" b="1" cap="all" dirty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- Š</a:t>
            </a:r>
            <a:endParaRPr lang="de-DE" sz="3600" b="1" cap="all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6133296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</a:rPr>
              <a:t>Pravopis těchto slov zdůvodňujeme pomocí jiného tvaru slova nebo slovem příbuzným.</a:t>
            </a:r>
            <a:endParaRPr lang="de-DE" sz="4400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Ž </a:t>
            </a: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- Š</a:t>
            </a:r>
            <a:endParaRPr lang="de-DE" sz="4400" u="sng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2124075" y="3500438"/>
            <a:ext cx="4319588" cy="2808287"/>
          </a:xfrm>
        </p:spPr>
        <p:txBody>
          <a:bodyPr/>
          <a:lstStyle/>
          <a:p>
            <a:pPr eaLnBrk="1" hangingPunct="1"/>
            <a:r>
              <a:rPr lang="cs-CZ" sz="2400" smtClean="0"/>
              <a:t>Malý koš je __________.	</a:t>
            </a:r>
            <a:endParaRPr lang="de-DE" sz="2400" smtClean="0"/>
          </a:p>
          <a:p>
            <a:pPr eaLnBrk="1" hangingPunct="1"/>
            <a:r>
              <a:rPr lang="cs-CZ" sz="2400" smtClean="0"/>
              <a:t>Malá věž je __________.</a:t>
            </a:r>
            <a:endParaRPr lang="de-DE" sz="2400" smtClean="0"/>
          </a:p>
          <a:p>
            <a:pPr eaLnBrk="1" hangingPunct="1"/>
            <a:r>
              <a:rPr lang="cs-CZ" sz="2400" smtClean="0"/>
              <a:t>Malý Tomáš je __________.</a:t>
            </a:r>
            <a:endParaRPr lang="de-DE" sz="2400" smtClean="0"/>
          </a:p>
          <a:p>
            <a:pPr eaLnBrk="1" hangingPunct="1"/>
            <a:r>
              <a:rPr lang="cs-CZ" sz="2400" smtClean="0"/>
              <a:t>Malá myš je __________.</a:t>
            </a:r>
            <a:endParaRPr lang="de-DE" sz="2400" smtClean="0"/>
          </a:p>
          <a:p>
            <a:pPr eaLnBrk="1" hangingPunct="1"/>
            <a:r>
              <a:rPr lang="cs-CZ" sz="2400" smtClean="0"/>
              <a:t>Malá knížka je __________.</a:t>
            </a:r>
            <a:endParaRPr lang="de-DE" sz="2400" smtClean="0"/>
          </a:p>
          <a:p>
            <a:pPr eaLnBrk="1" hangingPunct="1"/>
            <a:r>
              <a:rPr lang="cs-CZ" sz="2400" smtClean="0"/>
              <a:t>Malý Bohouš je __________.</a:t>
            </a:r>
            <a:endParaRPr lang="de-DE" sz="2400" smtClean="0"/>
          </a:p>
          <a:p>
            <a:pPr eaLnBrk="1" hangingPunct="1"/>
            <a:endParaRPr lang="de-DE" sz="2000" smtClean="0"/>
          </a:p>
        </p:txBody>
      </p:sp>
      <p:graphicFrame>
        <p:nvGraphicFramePr>
          <p:cNvPr id="4" name="Inhaltsplatzhalter 6"/>
          <p:cNvGraphicFramePr>
            <a:graphicFrameLocks/>
          </p:cNvGraphicFramePr>
          <p:nvPr/>
        </p:nvGraphicFramePr>
        <p:xfrm>
          <a:off x="611560" y="1772816"/>
          <a:ext cx="7056785" cy="576064"/>
        </p:xfrm>
        <a:graphic>
          <a:graphicData uri="http://schemas.openxmlformats.org/drawingml/2006/table">
            <a:tbl>
              <a:tblPr>
                <a:tableStyleId>{D113A9D2-9D6B-4929-AA2D-F23B5EE8CBE7}</a:tableStyleId>
              </a:tblPr>
              <a:tblGrid>
                <a:gridCol w="1610274"/>
                <a:gridCol w="1420830"/>
                <a:gridCol w="1894438"/>
                <a:gridCol w="2131243"/>
              </a:tblGrid>
              <a:tr h="576064"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cs-CZ" sz="2000" u="sng" kern="1200" dirty="0" smtClean="0">
                          <a:effectLst/>
                        </a:rPr>
                        <a:t>vyslovujeme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err="1">
                          <a:effectLst/>
                        </a:rPr>
                        <a:t>píšeme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err="1">
                          <a:effectLst/>
                        </a:rPr>
                        <a:t>jiný</a:t>
                      </a:r>
                      <a:r>
                        <a:rPr kumimoji="0" lang="de-DE" sz="2000" u="sng" kern="1200" dirty="0">
                          <a:effectLst/>
                        </a:rPr>
                        <a:t> </a:t>
                      </a:r>
                      <a:r>
                        <a:rPr kumimoji="0" lang="de-DE" sz="2000" u="sng" kern="1200" dirty="0" err="1">
                          <a:effectLst/>
                        </a:rPr>
                        <a:t>tvar</a:t>
                      </a:r>
                      <a:r>
                        <a:rPr kumimoji="0" lang="de-DE" sz="2000" u="sng" kern="1200" dirty="0">
                          <a:effectLst/>
                        </a:rPr>
                        <a:t> </a:t>
                      </a:r>
                      <a:r>
                        <a:rPr kumimoji="0" lang="de-DE" sz="2000" u="sng" kern="1200" dirty="0" err="1">
                          <a:effectLst/>
                        </a:rPr>
                        <a:t>slova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err="1" smtClean="0">
                          <a:effectLst/>
                        </a:rPr>
                        <a:t>slovo</a:t>
                      </a:r>
                      <a:r>
                        <a:rPr kumimoji="0" lang="de-DE" sz="2000" u="sng" kern="1200" dirty="0" smtClean="0">
                          <a:effectLst/>
                        </a:rPr>
                        <a:t> </a:t>
                      </a:r>
                      <a:r>
                        <a:rPr kumimoji="0" lang="de-DE" sz="2000" u="sng" kern="1200" dirty="0" err="1" smtClean="0">
                          <a:effectLst/>
                        </a:rPr>
                        <a:t>příbuzné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graphicFrame>
        <p:nvGraphicFramePr>
          <p:cNvPr id="5" name="Tabelle 4"/>
          <p:cNvGraphicFramePr>
            <a:graphicFrameLocks noGrp="1"/>
          </p:cNvGraphicFramePr>
          <p:nvPr/>
        </p:nvGraphicFramePr>
        <p:xfrm>
          <a:off x="611560" y="2780928"/>
          <a:ext cx="7096968" cy="396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3866"/>
                <a:gridCol w="1443418"/>
                <a:gridCol w="1924557"/>
                <a:gridCol w="2165127"/>
              </a:tblGrid>
              <a:tr h="396000">
                <a:tc>
                  <a:txBody>
                    <a:bodyPr/>
                    <a:lstStyle/>
                    <a:p>
                      <a:pPr marL="0" algn="l" rtl="0" eaLnBrk="1" fontAlgn="ctr" latinLnBrk="0" hangingPunct="1"/>
                      <a:r>
                        <a:rPr kumimoji="0" lang="cs-CZ" sz="2400" b="1" kern="120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š</a:t>
                      </a:r>
                      <a:r>
                        <a:rPr kumimoji="0" lang="de-DE" sz="2400" b="1" kern="120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400" b="0" kern="1200" baseline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(nůš)</a:t>
                      </a:r>
                      <a:endParaRPr kumimoji="0" lang="cs-CZ" sz="2400" b="0" kern="1200" baseline="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/>
                      <a:r>
                        <a:rPr kumimoji="0" lang="cs-CZ" sz="2400" b="0" kern="1200" baseline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nů</a:t>
                      </a:r>
                      <a:r>
                        <a:rPr kumimoji="0" lang="cs-CZ" sz="2400" b="1" kern="120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ž</a:t>
                      </a:r>
                      <a:endParaRPr kumimoji="0" lang="de-DE" sz="2400" b="1" kern="1200" baseline="0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gradFill>
                          <a:gsLst>
                            <a:gs pos="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  <a:gs pos="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50000">
                              <a:schemeClr val="accent1">
                                <a:shade val="20000"/>
                                <a:satMod val="300000"/>
                              </a:schemeClr>
                            </a:gs>
                            <a:gs pos="79000">
                              <a:schemeClr val="accent1">
                                <a:tint val="52000"/>
                                <a:satMod val="300000"/>
                              </a:schemeClr>
                            </a:gs>
                            <a:gs pos="100000">
                              <a:schemeClr val="accent1">
                                <a:tint val="40000"/>
                                <a:satMod val="250000"/>
                              </a:schemeClr>
                            </a:gs>
                          </a:gsLst>
                          <a:lin ang="5400000"/>
                        </a:gra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DE" sz="2400" b="0" kern="1200" baseline="0" dirty="0" err="1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</a:t>
                      </a:r>
                      <a:r>
                        <a:rPr kumimoji="0" lang="cs-CZ" sz="2400" b="1" kern="120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ž</a:t>
                      </a:r>
                      <a:r>
                        <a:rPr kumimoji="0" lang="cs-CZ" sz="2400" b="0" kern="1200" baseline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ů</a:t>
                      </a:r>
                      <a:endParaRPr kumimoji="0" lang="de-DE" sz="2400" b="0" kern="1200" baseline="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de-DE" sz="2400" b="0" kern="1200" baseline="0" dirty="0" err="1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no</a:t>
                      </a:r>
                      <a:r>
                        <a:rPr kumimoji="0" lang="cs-CZ" sz="2400" b="1" kern="120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ž</a:t>
                      </a:r>
                      <a:r>
                        <a:rPr kumimoji="0" lang="de-DE" sz="2400" kern="1200" dirty="0" err="1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ík</a:t>
                      </a:r>
                      <a:endParaRPr kumimoji="0" lang="de-DE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</a:t>
            </a: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psaní</a:t>
            </a:r>
            <a:r>
              <a:rPr lang="de-DE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Ž </a:t>
            </a: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- Š</a:t>
            </a:r>
            <a:endParaRPr lang="de-DE" sz="4400" u="sng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773238"/>
            <a:ext cx="7239000" cy="4683125"/>
          </a:xfrm>
        </p:spPr>
        <p:txBody>
          <a:bodyPr anchor="ctr">
            <a:normAutofit/>
          </a:bodyPr>
          <a:lstStyle/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U kostela stál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kří_</a:t>
            </a:r>
            <a:r>
              <a:rPr lang="cs-CZ" sz="2400" dirty="0"/>
              <a:t>.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Ale_ </a:t>
            </a:r>
            <a:r>
              <a:rPr lang="cs-CZ" sz="2400" dirty="0"/>
              <a:t>uvařil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gulá_</a:t>
            </a:r>
            <a:r>
              <a:rPr lang="cs-CZ" sz="2400" dirty="0"/>
              <a:t>.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Usu_</a:t>
            </a:r>
            <a:r>
              <a:rPr lang="cs-CZ" sz="2400" dirty="0"/>
              <a:t> si dobře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pono_ky</a:t>
            </a:r>
            <a:r>
              <a:rPr lang="cs-CZ" sz="2400" dirty="0"/>
              <a:t>. Byla to nebezpečná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loupe_</a:t>
            </a:r>
            <a:r>
              <a:rPr lang="cs-CZ" sz="2400" dirty="0"/>
              <a:t>. Vyšli jsme na vysokou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vě_</a:t>
            </a:r>
            <a:r>
              <a:rPr lang="cs-CZ" sz="2400" dirty="0"/>
              <a:t>. Hlavním městem Francie je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Paří_</a:t>
            </a:r>
            <a:r>
              <a:rPr lang="cs-CZ" sz="2400" dirty="0"/>
              <a:t>. Na šaty si připnula ozdobnou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bro_</a:t>
            </a:r>
            <a:r>
              <a:rPr lang="cs-CZ" sz="2400" dirty="0"/>
              <a:t>.  Okamžítě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polo_</a:t>
            </a:r>
            <a:r>
              <a:rPr lang="cs-CZ" sz="2400" dirty="0"/>
              <a:t> ten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nů_</a:t>
            </a:r>
            <a:r>
              <a:rPr lang="cs-CZ" sz="2400" dirty="0"/>
              <a:t>. </a:t>
            </a:r>
            <a:endParaRPr lang="de-DE" sz="2400" dirty="0" smtClean="0"/>
          </a:p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Po </a:t>
            </a:r>
            <a:r>
              <a:rPr lang="cs-CZ" sz="2400" dirty="0"/>
              <a:t>lesní cestě se plazil neškodný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slepý_</a:t>
            </a:r>
            <a:r>
              <a:rPr lang="cs-CZ" sz="2400" dirty="0"/>
              <a:t>.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Napi_</a:t>
            </a:r>
            <a:r>
              <a:rPr lang="cs-CZ" sz="2400" dirty="0"/>
              <a:t> pečlivě domácí úkol.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Nama_</a:t>
            </a:r>
            <a:r>
              <a:rPr lang="cs-CZ" sz="2400" dirty="0"/>
              <a:t> si na chleba sýr.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Uka_</a:t>
            </a:r>
            <a:r>
              <a:rPr lang="cs-CZ" sz="2400" dirty="0"/>
              <a:t> mi ty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nů_ky</a:t>
            </a:r>
            <a:r>
              <a:rPr lang="cs-CZ" sz="2400" dirty="0"/>
              <a:t>. </a:t>
            </a:r>
            <a:r>
              <a:rPr lang="cs-CZ" sz="2400" dirty="0" smtClean="0"/>
              <a:t>K</a:t>
            </a:r>
            <a:r>
              <a:rPr lang="cs-CZ" sz="2400" dirty="0"/>
              <a:t> výrobě jemných hraček pro děti je třeba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ply_</a:t>
            </a:r>
            <a:r>
              <a:rPr lang="cs-CZ" sz="2400" dirty="0"/>
              <a:t>. </a:t>
            </a:r>
            <a:endParaRPr lang="de-DE" sz="2400" dirty="0" smtClean="0"/>
          </a:p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Šišky </a:t>
            </a:r>
            <a:r>
              <a:rPr lang="cs-CZ" sz="2400" dirty="0"/>
              <a:t>padaly dolů ze smrku. Na hradě stála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strá_</a:t>
            </a:r>
            <a:r>
              <a:rPr lang="cs-CZ" sz="2400" dirty="0"/>
              <a:t>.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Kalu_</a:t>
            </a:r>
            <a:r>
              <a:rPr lang="cs-CZ" sz="2400" dirty="0"/>
              <a:t> byla plná vody. Vyrobím si novou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zálo_ku</a:t>
            </a:r>
            <a:r>
              <a:rPr lang="cs-CZ" sz="2400" dirty="0"/>
              <a:t>. Hajný vystřelil z 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pu_ky</a:t>
            </a:r>
            <a:r>
              <a:rPr lang="cs-CZ" sz="2400" dirty="0" smtClean="0"/>
              <a:t>.</a:t>
            </a:r>
            <a:endParaRPr lang="de-DE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</a:t>
            </a: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psaní Ž - Š</a:t>
            </a:r>
            <a:endParaRPr lang="de-DE" sz="4400" dirty="0"/>
          </a:p>
        </p:txBody>
      </p:sp>
      <p:pic>
        <p:nvPicPr>
          <p:cNvPr id="1027" name="Picture 3" descr="C:\Users\P\AppData\Local\Microsoft\Windows\Temporary Internet Files\Content.IE5\WI92EE08\MC90044173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717" y="1638282"/>
            <a:ext cx="1263686" cy="1263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\AppData\Local\Microsoft\Windows\Temporary Internet Files\Content.IE5\4JEF7Z9T\MC900441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8367" y="1489075"/>
            <a:ext cx="1590045" cy="1562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\AppData\Local\Microsoft\Windows\Temporary Internet Files\Content.IE5\4JEF7Z9T\MC9003048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9868" y="1733264"/>
            <a:ext cx="1312740" cy="1208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\AppData\Local\Microsoft\Windows\Temporary Internet Files\Content.IE5\IRECYEEQ\MC90038427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361" y="3276506"/>
            <a:ext cx="1356399" cy="137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\AppData\Local\Microsoft\Windows\Temporary Internet Files\Content.IE5\P2Y3D1Z5\MC900433859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8503" y="3276506"/>
            <a:ext cx="1489771" cy="1489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\AppData\Local\Microsoft\Windows\Temporary Internet Files\Content.IE5\IRECYEEQ\MC9000131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8143" y="5205901"/>
            <a:ext cx="1650492" cy="1105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\AppData\Local\Microsoft\Windows\Temporary Internet Files\Content.IE5\WI92EE08\MC900432645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988" y="4901406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\AppData\Local\Microsoft\Windows\Temporary Internet Files\Content.IE5\P2Y3D1Z5\MC900407834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5488" y="3331368"/>
            <a:ext cx="1841500" cy="12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\AppData\Local\Microsoft\Windows\Temporary Internet Files\Content.IE5\4JEF7Z9T\MC90034693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63" y="5274957"/>
            <a:ext cx="1835201" cy="8421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23528" y="320040"/>
            <a:ext cx="756084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psaní </a:t>
            </a:r>
            <a:r>
              <a:rPr lang="de-DE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/>
            </a:r>
            <a:br>
              <a:rPr lang="de-DE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r>
              <a:rPr lang="cs-CZ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B–P</a:t>
            </a: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, </a:t>
            </a:r>
            <a:r>
              <a:rPr lang="cs-CZ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D–T</a:t>
            </a: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, </a:t>
            </a:r>
            <a:r>
              <a:rPr lang="cs-CZ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Ď–Ť</a:t>
            </a: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, </a:t>
            </a:r>
            <a:r>
              <a:rPr lang="cs-CZ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V–F</a:t>
            </a:r>
            <a:r>
              <a:rPr lang="de-DE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, Z-S, </a:t>
            </a:r>
            <a:r>
              <a:rPr lang="cs-CZ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Ž-Š</a:t>
            </a:r>
            <a:endParaRPr lang="de-DE" sz="3600" u="sng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628800"/>
            <a:ext cx="7239000" cy="4826936"/>
          </a:xfrm>
        </p:spPr>
        <p:txBody>
          <a:bodyPr numCol="2" anchor="ctr">
            <a:no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sz="2800" dirty="0" smtClean="0"/>
              <a:t>p</a:t>
            </a:r>
            <a:r>
              <a:rPr lang="cs-CZ" sz="2800" dirty="0"/>
              <a:t>ř</a:t>
            </a:r>
            <a:r>
              <a:rPr lang="de-DE" sz="2800" dirty="0" smtClean="0"/>
              <a:t>e</a:t>
            </a:r>
            <a:r>
              <a:rPr lang="cs-CZ" sz="2800" dirty="0" smtClean="0"/>
              <a:t>č</a:t>
            </a:r>
            <a:r>
              <a:rPr lang="de-DE" sz="2800" dirty="0" err="1" smtClean="0"/>
              <a:t>ten</a:t>
            </a:r>
            <a:r>
              <a:rPr lang="cs-CZ" sz="2800" dirty="0" smtClean="0"/>
              <a:t>á kní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ka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napi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</a:t>
            </a:r>
            <a:r>
              <a:rPr lang="cs-CZ" sz="2800" dirty="0" smtClean="0"/>
              <a:t>úkol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zajímavá soutě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8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my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ka </a:t>
            </a:r>
            <a:r>
              <a:rPr lang="cs-CZ" sz="2800" dirty="0"/>
              <a:t>na </a:t>
            </a:r>
            <a:r>
              <a:rPr lang="cs-CZ" sz="2800" dirty="0" smtClean="0"/>
              <a:t>půdě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bě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</a:t>
            </a:r>
            <a:r>
              <a:rPr lang="cs-CZ" sz="2800" dirty="0" smtClean="0"/>
              <a:t>domů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ostré nů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ky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o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ce </a:t>
            </a:r>
            <a:r>
              <a:rPr lang="cs-CZ" sz="2800" dirty="0"/>
              <a:t>na </a:t>
            </a:r>
            <a:r>
              <a:rPr lang="cs-CZ" sz="2800" dirty="0" smtClean="0"/>
              <a:t>louce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smrková ši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ka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hlou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ka  vody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bílé skořá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ky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najít borů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ky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sala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v </a:t>
            </a:r>
            <a:r>
              <a:rPr lang="cs-CZ" sz="2800" dirty="0" smtClean="0"/>
              <a:t>horách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malá je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čata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fotbalové mu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stvo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nehle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</a:t>
            </a:r>
            <a:r>
              <a:rPr lang="cs-CZ" sz="2800" dirty="0" smtClean="0"/>
              <a:t>tam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pi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</a:t>
            </a:r>
            <a:r>
              <a:rPr lang="cs-CZ" sz="2800" dirty="0" smtClean="0"/>
              <a:t>pečlivě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polo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</a:t>
            </a:r>
            <a:r>
              <a:rPr lang="cs-CZ" sz="2800" dirty="0" smtClean="0"/>
              <a:t>nů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8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pe 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 </a:t>
            </a:r>
            <a:r>
              <a:rPr lang="cs-CZ" sz="2800" dirty="0"/>
              <a:t>má </a:t>
            </a:r>
            <a:r>
              <a:rPr lang="cs-CZ" sz="2800" dirty="0" smtClean="0"/>
              <a:t>ble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ky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vá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ka </a:t>
            </a:r>
            <a:r>
              <a:rPr lang="cs-CZ" sz="2800" dirty="0"/>
              <a:t>na </a:t>
            </a:r>
            <a:r>
              <a:rPr lang="cs-CZ" sz="2800" dirty="0" smtClean="0"/>
              <a:t>vodě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bě</a:t>
            </a:r>
            <a:r>
              <a:rPr lang="cs-CZ" sz="28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ky a </a:t>
            </a:r>
            <a:r>
              <a:rPr lang="cs-CZ" sz="2800" dirty="0"/>
              <a:t>hůlky</a:t>
            </a:r>
            <a:endParaRPr lang="de-DE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23528" y="320040"/>
            <a:ext cx="7488832" cy="1143000"/>
          </a:xfrm>
        </p:spPr>
        <p:txBody>
          <a:bodyPr anchor="ctr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psaní </a:t>
            </a:r>
            <a:r>
              <a:rPr lang="de-DE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/>
            </a:r>
            <a:br>
              <a:rPr lang="de-DE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B–P, D–T, Ď–Ť, V–F</a:t>
            </a:r>
            <a:r>
              <a:rPr lang="de-DE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, Z-S, </a:t>
            </a: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Ž-Š</a:t>
            </a:r>
            <a:endParaRPr lang="de-DE" sz="3600" u="sng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251520" y="1609416"/>
            <a:ext cx="7776864" cy="4846320"/>
          </a:xfrm>
        </p:spPr>
        <p:txBody>
          <a:bodyPr numCol="2" anchor="ctr">
            <a:no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plá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 u </a:t>
            </a:r>
            <a:r>
              <a:rPr lang="cs-CZ" sz="2400" dirty="0" smtClean="0"/>
              <a:t>vody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hnízdící vlašto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ka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letící jestřá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láhe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 </a:t>
            </a:r>
            <a:r>
              <a:rPr lang="cs-CZ" sz="2400" dirty="0" smtClean="0"/>
              <a:t>limonády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de-DE" sz="2400" dirty="0" err="1"/>
              <a:t>usmažené</a:t>
            </a:r>
            <a:r>
              <a:rPr lang="de-DE" sz="2400" dirty="0" smtClean="0"/>
              <a:t> </a:t>
            </a:r>
            <a:r>
              <a:rPr lang="cs-CZ" sz="2400" dirty="0" smtClean="0"/>
              <a:t>koblí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ky</a:t>
            </a:r>
            <a:r>
              <a:rPr lang="cs-CZ" sz="2400" dirty="0"/>
              <a:t>	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stono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ka </a:t>
            </a:r>
            <a:r>
              <a:rPr lang="cs-CZ" sz="2400" dirty="0"/>
              <a:t>v </a:t>
            </a:r>
            <a:r>
              <a:rPr lang="cs-CZ" sz="2400" dirty="0" smtClean="0"/>
              <a:t>trávě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nemocniční lů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ko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bílé pono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ky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průtr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 </a:t>
            </a:r>
            <a:r>
              <a:rPr lang="cs-CZ" sz="2400" dirty="0" smtClean="0"/>
              <a:t>mračen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odpově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 na </a:t>
            </a:r>
            <a:r>
              <a:rPr lang="cs-CZ" sz="2400" dirty="0" smtClean="0"/>
              <a:t>otá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ku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vrá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ky </a:t>
            </a:r>
            <a:r>
              <a:rPr lang="cs-CZ" sz="2400" dirty="0"/>
              <a:t>na </a:t>
            </a:r>
            <a:r>
              <a:rPr lang="cs-CZ" sz="2400" dirty="0" smtClean="0"/>
              <a:t>tváři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příko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 u </a:t>
            </a:r>
            <a:r>
              <a:rPr lang="cs-CZ" sz="2400" dirty="0" smtClean="0"/>
              <a:t>cesty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pracovitá slu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ka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krou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ky </a:t>
            </a:r>
            <a:r>
              <a:rPr lang="cs-CZ" sz="2400" dirty="0"/>
              <a:t>pro </a:t>
            </a:r>
            <a:r>
              <a:rPr lang="cs-CZ" sz="2400" dirty="0" smtClean="0"/>
              <a:t>děti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nebezpečná pu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ka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mu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ka </a:t>
            </a:r>
            <a:r>
              <a:rPr lang="cs-CZ" sz="2400" dirty="0"/>
              <a:t>na </a:t>
            </a:r>
            <a:r>
              <a:rPr lang="cs-CZ" sz="2400" dirty="0" smtClean="0"/>
              <a:t>muchola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ce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jít pě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ky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drůbe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/>
              <a:t> na </a:t>
            </a:r>
            <a:r>
              <a:rPr lang="cs-CZ" sz="2400" dirty="0" smtClean="0"/>
              <a:t>dvorku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strašlivá le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hlá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ka salátu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rů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ky </a:t>
            </a:r>
            <a:r>
              <a:rPr lang="cs-CZ" sz="2400" dirty="0"/>
              <a:t>na </a:t>
            </a:r>
            <a:r>
              <a:rPr lang="cs-CZ" sz="2400" dirty="0" smtClean="0"/>
              <a:t>hlavě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l</a:t>
            </a:r>
            <a:r>
              <a:rPr lang="cs-CZ" sz="2400" dirty="0"/>
              <a:t>i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400" dirty="0" smtClean="0"/>
              <a:t>čí </a:t>
            </a:r>
            <a:r>
              <a:rPr lang="cs-CZ" sz="2400" dirty="0"/>
              <a:t>oca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/>
              <a:t>Použitá literatura</a:t>
            </a:r>
            <a:endParaRPr lang="de-DE" dirty="0"/>
          </a:p>
        </p:txBody>
      </p:sp>
      <p:sp>
        <p:nvSpPr>
          <p:cNvPr id="2355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lnSpc>
                <a:spcPct val="80000"/>
              </a:lnSpc>
            </a:pPr>
            <a:r>
              <a:rPr lang="cs-CZ" sz="2200" dirty="0" smtClean="0"/>
              <a:t>Ing</a:t>
            </a:r>
            <a:r>
              <a:rPr lang="cs-CZ" sz="2200" dirty="0" smtClean="0"/>
              <a:t>. J. Potůčková: Pracovní sešit z českého jazyka pro 2.ročník základní školy</a:t>
            </a:r>
            <a:r>
              <a:rPr lang="cs-CZ" sz="2200" dirty="0" smtClean="0"/>
              <a:t>, </a:t>
            </a:r>
            <a:r>
              <a:rPr lang="cs-CZ" sz="2200" dirty="0" smtClean="0"/>
              <a:t>2.díl. Studio 1+1  2000</a:t>
            </a:r>
          </a:p>
          <a:p>
            <a:pPr algn="just" eaLnBrk="1" hangingPunct="1">
              <a:lnSpc>
                <a:spcPct val="80000"/>
              </a:lnSpc>
            </a:pPr>
            <a:r>
              <a:rPr lang="cs-CZ" sz="2200" dirty="0" smtClean="0"/>
              <a:t>Ing. J. Potůčková: Český jazyk pro 2. ročník základní školy</a:t>
            </a:r>
            <a:r>
              <a:rPr lang="cs-CZ" sz="2200" dirty="0" smtClean="0"/>
              <a:t>,</a:t>
            </a:r>
            <a:r>
              <a:rPr lang="de-DE" sz="2200" dirty="0" smtClean="0"/>
              <a:t> </a:t>
            </a:r>
            <a:r>
              <a:rPr lang="cs-CZ" sz="2200" dirty="0" smtClean="0"/>
              <a:t>2.díl</a:t>
            </a:r>
            <a:r>
              <a:rPr lang="cs-CZ" sz="2200" dirty="0" smtClean="0"/>
              <a:t>. Studio 1+1  2000</a:t>
            </a:r>
          </a:p>
          <a:p>
            <a:pPr algn="just" eaLnBrk="1" hangingPunct="1">
              <a:lnSpc>
                <a:spcPct val="80000"/>
              </a:lnSpc>
            </a:pPr>
            <a:r>
              <a:rPr lang="cs-CZ" sz="2200" dirty="0" smtClean="0"/>
              <a:t>Dr. H. Mikulenková a kol.: Český jazyk pro 2. ročník, 2.díl. Prodos 1997 </a:t>
            </a:r>
          </a:p>
          <a:p>
            <a:pPr algn="just" eaLnBrk="1" hangingPunct="1">
              <a:lnSpc>
                <a:spcPct val="80000"/>
              </a:lnSpc>
            </a:pPr>
            <a:r>
              <a:rPr lang="cs-CZ" sz="2200" dirty="0" smtClean="0"/>
              <a:t>H. Burianová, L. Jízdná, M. Tarábková: Český jazyk pro 2. ročník základní školy. DIDAKTIS s.r.o. 2003</a:t>
            </a:r>
          </a:p>
          <a:p>
            <a:pPr algn="just" eaLnBrk="1" hangingPunct="1">
              <a:lnSpc>
                <a:spcPct val="80000"/>
              </a:lnSpc>
            </a:pPr>
            <a:r>
              <a:rPr lang="cs-CZ" sz="2200" dirty="0" smtClean="0"/>
              <a:t>Pětiminutovky z češtiny pro 2</a:t>
            </a:r>
            <a:r>
              <a:rPr lang="cs-CZ" sz="2200" dirty="0" smtClean="0"/>
              <a:t>.</a:t>
            </a:r>
            <a:r>
              <a:rPr lang="de-DE" sz="2200" dirty="0" smtClean="0"/>
              <a:t> </a:t>
            </a:r>
            <a:r>
              <a:rPr lang="cs-CZ" sz="2200" dirty="0" smtClean="0"/>
              <a:t>třídu</a:t>
            </a:r>
            <a:r>
              <a:rPr lang="cs-CZ" sz="2200" dirty="0" smtClean="0"/>
              <a:t>. </a:t>
            </a:r>
            <a:r>
              <a:rPr lang="cs-CZ" sz="2200" dirty="0" smtClean="0"/>
              <a:t>Pierot</a:t>
            </a:r>
            <a:r>
              <a:rPr lang="cs-CZ" sz="2200" dirty="0" smtClean="0"/>
              <a:t>, spol. </a:t>
            </a:r>
            <a:r>
              <a:rPr lang="cs-CZ" sz="2200" dirty="0" smtClean="0"/>
              <a:t>s.r</a:t>
            </a:r>
            <a:r>
              <a:rPr lang="de-DE" sz="2200" dirty="0" smtClean="0"/>
              <a:t>.</a:t>
            </a:r>
            <a:r>
              <a:rPr lang="cs-CZ" sz="2200" dirty="0" smtClean="0"/>
              <a:t>o</a:t>
            </a:r>
            <a:r>
              <a:rPr lang="cs-CZ" sz="2200" dirty="0" smtClean="0"/>
              <a:t>.</a:t>
            </a:r>
          </a:p>
          <a:p>
            <a:pPr algn="just" eaLnBrk="1" hangingPunct="1">
              <a:lnSpc>
                <a:spcPct val="80000"/>
              </a:lnSpc>
            </a:pPr>
            <a:r>
              <a:rPr lang="cs-CZ" sz="2200" dirty="0" smtClean="0"/>
              <a:t>PhDr</a:t>
            </a:r>
            <a:r>
              <a:rPr lang="cs-CZ" sz="2200" dirty="0" smtClean="0"/>
              <a:t>.</a:t>
            </a:r>
            <a:r>
              <a:rPr lang="de-DE" sz="2200" dirty="0" smtClean="0"/>
              <a:t> </a:t>
            </a:r>
            <a:r>
              <a:rPr lang="cs-CZ" sz="2200" dirty="0" smtClean="0"/>
              <a:t>E</a:t>
            </a:r>
            <a:r>
              <a:rPr lang="cs-CZ" sz="2200" dirty="0" smtClean="0"/>
              <a:t>. Hájková</a:t>
            </a:r>
            <a:r>
              <a:rPr lang="cs-CZ" sz="2200" dirty="0" smtClean="0"/>
              <a:t>,</a:t>
            </a:r>
            <a:r>
              <a:rPr lang="de-DE" sz="2200" dirty="0" smtClean="0"/>
              <a:t> </a:t>
            </a:r>
            <a:r>
              <a:rPr lang="cs-CZ" sz="2200" dirty="0" smtClean="0"/>
              <a:t>CSc.,</a:t>
            </a:r>
            <a:r>
              <a:rPr lang="de-DE" sz="2200" dirty="0" smtClean="0"/>
              <a:t> </a:t>
            </a:r>
            <a:r>
              <a:rPr lang="cs-CZ" sz="2200" dirty="0" smtClean="0"/>
              <a:t>PaedDr</a:t>
            </a:r>
            <a:r>
              <a:rPr lang="cs-CZ" sz="2200" dirty="0" smtClean="0"/>
              <a:t>. S. Pišlová, H. Vildová: Český jazyk pro 2. ročník základní školy pracovní sešit. </a:t>
            </a:r>
            <a:r>
              <a:rPr lang="cs-CZ" sz="2200" dirty="0" smtClean="0"/>
              <a:t>JINAN </a:t>
            </a:r>
            <a:r>
              <a:rPr lang="cs-CZ" sz="2200" dirty="0" smtClean="0"/>
              <a:t>1998</a:t>
            </a:r>
          </a:p>
          <a:p>
            <a:pPr algn="just" eaLnBrk="1" hangingPunct="1">
              <a:lnSpc>
                <a:spcPct val="80000"/>
              </a:lnSpc>
            </a:pPr>
            <a:r>
              <a:rPr lang="de-DE" sz="2200" dirty="0" err="1"/>
              <a:t>Obrázky</a:t>
            </a:r>
            <a:r>
              <a:rPr lang="de-DE" sz="2200" dirty="0"/>
              <a:t>: http://</a:t>
            </a:r>
            <a:r>
              <a:rPr lang="de-DE" sz="2200" dirty="0" smtClean="0"/>
              <a:t>office.microsoft.com/cs-cz/images</a:t>
            </a:r>
            <a:r>
              <a:rPr lang="cs-CZ" sz="2200" dirty="0" smtClean="0"/>
              <a:t> </a:t>
            </a:r>
            <a:endParaRPr lang="cs-CZ" sz="2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3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5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5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5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5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35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35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ysithea">
  <a:themeElements>
    <a:clrScheme name="Lysithea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Lysithea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ysithea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ysithea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0</TotalTime>
  <Words>237</Words>
  <Application>Microsoft Office PowerPoint</Application>
  <PresentationFormat>Bildschirmpräsentation (4:3)</PresentationFormat>
  <Paragraphs>87</Paragraphs>
  <Slides>9</Slides>
  <Notes>1</Notes>
  <HiddenSlides>0</HiddenSlides>
  <MMClips>0</MMClips>
  <ScaleCrop>false</ScaleCrop>
  <HeadingPairs>
    <vt:vector size="4" baseType="variant">
      <vt:variant>
        <vt:lpstr>Design</vt:lpstr>
      </vt:variant>
      <vt:variant>
        <vt:i4>1</vt:i4>
      </vt:variant>
      <vt:variant>
        <vt:lpstr>Folientitel</vt:lpstr>
      </vt:variant>
      <vt:variant>
        <vt:i4>9</vt:i4>
      </vt:variant>
    </vt:vector>
  </HeadingPairs>
  <TitlesOfParts>
    <vt:vector size="10" baseType="lpstr">
      <vt:lpstr>Lysithea</vt:lpstr>
      <vt:lpstr>PowerPoint-Präsentation</vt:lpstr>
      <vt:lpstr>výslovnost a psaní párových souhlásek uprostřed a na konci slov  7</vt:lpstr>
      <vt:lpstr>Pravopis těchto slov zdůvodňujeme pomocí jiného tvaru slova nebo slovem příbuzným.</vt:lpstr>
      <vt:lpstr>Ž - Š</vt:lpstr>
      <vt:lpstr>Zdůvodni psaní Ž - Š</vt:lpstr>
      <vt:lpstr>Zdůvodni psaní Ž - Š</vt:lpstr>
      <vt:lpstr>Zdůvodni psaní  B–P, D–T, Ď–Ť, V–F, Z-S, Ž-Š</vt:lpstr>
      <vt:lpstr>Zdůvodni psaní  B–P, D–T, Ď–Ť, V–F, Z-S, Ž-Š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Párové_souhlásky_7</dc:title>
  <dc:creator>Alena Stanikova</dc:creator>
  <cp:lastModifiedBy>P</cp:lastModifiedBy>
  <cp:revision>78</cp:revision>
  <dcterms:created xsi:type="dcterms:W3CDTF">2011-11-08T11:46:51Z</dcterms:created>
  <dcterms:modified xsi:type="dcterms:W3CDTF">2013-05-15T08:10:19Z</dcterms:modified>
</cp:coreProperties>
</file>