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5" r:id="rId2"/>
    <p:sldId id="256" r:id="rId3"/>
    <p:sldId id="257" r:id="rId4"/>
    <p:sldId id="259" r:id="rId5"/>
    <p:sldId id="260" r:id="rId6"/>
    <p:sldId id="261" r:id="rId7"/>
    <p:sldId id="263" r:id="rId8"/>
    <p:sldId id="262" r:id="rId9"/>
    <p:sldId id="264" r:id="rId10"/>
  </p:sldIdLst>
  <p:sldSz cx="9144000" cy="6858000" type="screen4x3"/>
  <p:notesSz cx="6858000" cy="9144000"/>
  <p:defaultTextStyle>
    <a:defPPr>
      <a:defRPr lang="de-DE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C67D4F5D-4B61-420B-8955-6C65F7A6240F}" type="datetimeFigureOut">
              <a:rPr lang="cs-CZ"/>
              <a:pPr>
                <a:defRPr/>
              </a:pPr>
              <a:t>17.5.2013</a:t>
            </a:fld>
            <a:endParaRPr lang="cs-CZ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2663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663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E7804E33-5066-491A-B6C5-F3B8958C4E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973153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B1A15737-9E51-47F3-82AB-E012E3FD2CB9}" type="slidenum">
              <a:rPr lang="cs-CZ" sz="1200">
                <a:latin typeface="Calibri" pitchFamily="34" charset="0"/>
              </a:rPr>
              <a:pPr algn="r"/>
              <a:t>1</a:t>
            </a:fld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elfolie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htec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Gerade Verbindung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Titel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>
            <a:noAutofit/>
          </a:bodyPr>
          <a:lstStyle>
            <a:lvl1pPr algn="r">
              <a:defRPr sz="4200" b="1"/>
            </a:lvl1pPr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25" name="Untertitel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de-DE" smtClean="0"/>
              <a:t>Formatvorlage des Untertitelmasters durch Klicken bearbeiten</a:t>
            </a:r>
            <a:endParaRPr lang="en-US"/>
          </a:p>
        </p:txBody>
      </p:sp>
      <p:sp>
        <p:nvSpPr>
          <p:cNvPr id="6" name="Datumsplatzhalter 30"/>
          <p:cNvSpPr>
            <a:spLocks noGrp="1"/>
          </p:cNvSpPr>
          <p:nvPr>
            <p:ph type="dt" sz="half" idx="10"/>
          </p:nvPr>
        </p:nvSpPr>
        <p:spPr>
          <a:xfrm>
            <a:off x="5870575" y="6557963"/>
            <a:ext cx="2003425" cy="227012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39E928A6-2D7E-43F1-BCF3-4888FCBCFB32}" type="datetimeFigureOut">
              <a:rPr lang="de-DE"/>
              <a:pPr>
                <a:defRPr/>
              </a:pPr>
              <a:t>17.05.2013</a:t>
            </a:fld>
            <a:endParaRPr lang="de-DE"/>
          </a:p>
        </p:txBody>
      </p:sp>
      <p:sp>
        <p:nvSpPr>
          <p:cNvPr id="7" name="Fußzeilenplatzhalter 17"/>
          <p:cNvSpPr>
            <a:spLocks noGrp="1"/>
          </p:cNvSpPr>
          <p:nvPr>
            <p:ph type="ftr" sz="quarter" idx="11"/>
          </p:nvPr>
        </p:nvSpPr>
        <p:spPr>
          <a:xfrm>
            <a:off x="2819400" y="6557963"/>
            <a:ext cx="2927350" cy="228600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de-DE"/>
          </a:p>
        </p:txBody>
      </p:sp>
      <p:sp>
        <p:nvSpPr>
          <p:cNvPr id="8" name="Foliennummernplatzhalter 28"/>
          <p:cNvSpPr>
            <a:spLocks noGrp="1"/>
          </p:cNvSpPr>
          <p:nvPr>
            <p:ph type="sldNum" sz="quarter" idx="12"/>
          </p:nvPr>
        </p:nvSpPr>
        <p:spPr>
          <a:xfrm>
            <a:off x="7880350" y="6556375"/>
            <a:ext cx="588963" cy="228600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BA0510F1-B32C-4EA4-8F0A-2C616E45E2F3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4" name="Datumsplatzhalt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2CD784-0BA2-405E-AB60-DD2BC45089F9}" type="datetimeFigureOut">
              <a:rPr lang="de-DE"/>
              <a:pPr>
                <a:defRPr/>
              </a:pPr>
              <a:t>17.05.2013</a:t>
            </a:fld>
            <a:endParaRPr lang="de-DE"/>
          </a:p>
        </p:txBody>
      </p:sp>
      <p:sp>
        <p:nvSpPr>
          <p:cNvPr id="5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Foliennummernplatzhalt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ADF729-2602-4816-A979-6ACCE71375BC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bschnitts-&#10;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anchor="t"/>
          <a:lstStyle>
            <a:lvl1pPr algn="r">
              <a:buNone/>
              <a:defRPr sz="4200" b="1" cap="all"/>
            </a:lvl1pPr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>
          <a:xfrm>
            <a:off x="4724400" y="6556375"/>
            <a:ext cx="2001838" cy="227013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168C9254-1F92-4B86-9BCC-FD64CB6FE221}" type="datetimeFigureOut">
              <a:rPr lang="de-DE"/>
              <a:pPr>
                <a:defRPr/>
              </a:pPr>
              <a:t>17.05.2013</a:t>
            </a:fld>
            <a:endParaRPr lang="de-DE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>
          <a:xfrm>
            <a:off x="1735138" y="6556375"/>
            <a:ext cx="2895600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de-DE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>
          <a:xfrm>
            <a:off x="6734175" y="6554788"/>
            <a:ext cx="587375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6D2397D-5BE8-4E95-8FEA-E3A7E153D2B8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Zw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Inhaltsplatzhalt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4" name="Inhaltsplatzhalter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5" name="Datumsplatzhalt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F3AD0C-A8E2-465F-B5E3-0D21681B21B8}" type="datetimeFigureOut">
              <a:rPr lang="de-DE"/>
              <a:pPr>
                <a:defRPr/>
              </a:pPr>
              <a:t>17.05.2013</a:t>
            </a:fld>
            <a:endParaRPr lang="de-DE"/>
          </a:p>
        </p:txBody>
      </p:sp>
      <p:sp>
        <p:nvSpPr>
          <p:cNvPr id="6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7" name="Foliennummernplatzhalt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602645-CB88-4152-ABEF-A31466A0B4F6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glei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</p:txBody>
      </p:sp>
      <p:sp>
        <p:nvSpPr>
          <p:cNvPr id="4" name="Textplatzhalter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</p:txBody>
      </p:sp>
      <p:sp>
        <p:nvSpPr>
          <p:cNvPr id="5" name="Inhaltsplatzhalter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6" name="Inhaltsplatzhalter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7" name="Datumsplatzhalt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8B3229-FE01-49A7-ABD5-BFC7A3580D38}" type="datetimeFigureOut">
              <a:rPr lang="de-DE"/>
              <a:pPr>
                <a:defRPr/>
              </a:pPr>
              <a:t>17.05.2013</a:t>
            </a:fld>
            <a:endParaRPr lang="de-DE"/>
          </a:p>
        </p:txBody>
      </p:sp>
      <p:sp>
        <p:nvSpPr>
          <p:cNvPr id="8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9" name="Foliennummernplatzhalt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07C427-C366-4A85-A18F-9099722B21B8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Datumsplatzhalt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856121-380A-4D49-8DD7-EDFA790DEB89}" type="datetimeFigureOut">
              <a:rPr lang="de-DE"/>
              <a:pPr>
                <a:defRPr/>
              </a:pPr>
              <a:t>17.05.2013</a:t>
            </a:fld>
            <a:endParaRPr lang="de-DE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5" name="Foliennummernplatzhalt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ABACCB-70B0-49B4-A7FA-7041005936B0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15772E-DFD5-4830-8855-64473DE5E48D}" type="datetimeFigureOut">
              <a:rPr lang="de-DE"/>
              <a:pPr>
                <a:defRPr/>
              </a:pPr>
              <a:t>17.05.2013</a:t>
            </a:fld>
            <a:endParaRPr lang="de-DE"/>
          </a:p>
        </p:txBody>
      </p:sp>
      <p:sp>
        <p:nvSpPr>
          <p:cNvPr id="3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4" name="Foliennummernplatzhalt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2DB6D4-9667-44AB-8978-3ED80FA880F9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halt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Textplatzhalter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lIns="45720" tIns="0" rIns="0" bIns="0" spcCol="0" rtlCol="0" fromWordArt="0" forceAA="0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</p:txBody>
      </p:sp>
      <p:sp>
        <p:nvSpPr>
          <p:cNvPr id="4" name="Inhaltsplatzhalt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5" name="Datumsplatzhalt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6E0531-5B07-4D04-AC3E-DD6CE0983328}" type="datetimeFigureOut">
              <a:rPr lang="de-DE"/>
              <a:pPr>
                <a:defRPr/>
              </a:pPr>
              <a:t>17.05.2013</a:t>
            </a:fld>
            <a:endParaRPr lang="de-DE"/>
          </a:p>
        </p:txBody>
      </p:sp>
      <p:sp>
        <p:nvSpPr>
          <p:cNvPr id="6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7" name="Foliennummernplatzhalt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463551-FE27-4933-ACE0-A238E9911676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Bild mit Überschrift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7"/>
          <p:cNvSpPr/>
          <p:nvPr/>
        </p:nvSpPr>
        <p:spPr>
          <a:xfrm rot="21240000">
            <a:off x="598488" y="1004888"/>
            <a:ext cx="4319587" cy="4311650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hteck 8"/>
          <p:cNvSpPr/>
          <p:nvPr/>
        </p:nvSpPr>
        <p:spPr>
          <a:xfrm rot="21420000">
            <a:off x="596900" y="998538"/>
            <a:ext cx="4319588" cy="4313237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lang="de-DE" smtClean="0"/>
              <a:t>Titelmasterformat durch Klicken bearbeiten</a:t>
            </a:r>
            <a:endParaRPr lang="en-US" dirty="0"/>
          </a:p>
        </p:txBody>
      </p:sp>
      <p:sp>
        <p:nvSpPr>
          <p:cNvPr id="4" name="Textplatzhalter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lIns="82296" tIns="0" rIns="0" bIns="0" spcCol="0" rtlCol="0" fromWordArt="0" forceAA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</p:txBody>
      </p:sp>
      <p:sp>
        <p:nvSpPr>
          <p:cNvPr id="10" name="Bildplatzhalter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de-DE" noProof="0" smtClean="0"/>
              <a:t>Bild durch Klicken auf Symbol hinzufügen</a:t>
            </a:r>
            <a:endParaRPr lang="en-US" noProof="0" dirty="0"/>
          </a:p>
        </p:txBody>
      </p:sp>
      <p:sp>
        <p:nvSpPr>
          <p:cNvPr id="7" name="Datumsplatzhalt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31C9676-24A5-4BBC-9E86-57D0DB5CDD56}" type="datetimeFigureOut">
              <a:rPr lang="de-DE"/>
              <a:pPr>
                <a:defRPr/>
              </a:pPr>
              <a:t>17.05.2013</a:t>
            </a:fld>
            <a:endParaRPr lang="de-DE"/>
          </a:p>
        </p:txBody>
      </p:sp>
      <p:sp>
        <p:nvSpPr>
          <p:cNvPr id="8" name="Fußzeilenplatzhalt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de-DE"/>
          </a:p>
        </p:txBody>
      </p:sp>
      <p:sp>
        <p:nvSpPr>
          <p:cNvPr id="9" name="Foliennummernplatzhalt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173D84E-919C-41DD-A3E9-911B08A6CEA1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el und vertikal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Vertikaler Textplatzhalt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4" name="Datumsplatzhalt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051214-F94D-4770-9C2C-F2C30ABF616B}" type="datetimeFigureOut">
              <a:rPr lang="de-DE"/>
              <a:pPr>
                <a:defRPr/>
              </a:pPr>
              <a:t>17.05.2013</a:t>
            </a:fld>
            <a:endParaRPr lang="de-DE"/>
          </a:p>
        </p:txBody>
      </p:sp>
      <p:sp>
        <p:nvSpPr>
          <p:cNvPr id="5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Foliennummernplatzhalt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1FE760-21AC-4D28-AFD2-5A7A12CE644F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kaler Titel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kaler Titel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Vertikaler Textplatzhalter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>
          <a:xfrm>
            <a:off x="4243388" y="6557963"/>
            <a:ext cx="2001837" cy="227012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D98D42C-F654-4FEF-A5DC-3DF21EEA7050}" type="datetimeFigureOut">
              <a:rPr lang="de-DE"/>
              <a:pPr>
                <a:defRPr/>
              </a:pPr>
              <a:t>17.05.2013</a:t>
            </a:fld>
            <a:endParaRPr lang="de-DE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>
          <a:xfrm>
            <a:off x="457200" y="6556375"/>
            <a:ext cx="3657600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de-DE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>
          <a:xfrm>
            <a:off x="6254750" y="6553200"/>
            <a:ext cx="587375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9FD6C33B-3F83-4F2F-ABDF-24F2403C40C1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htec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Titelplatzhalter 2"/>
          <p:cNvSpPr>
            <a:spLocks noGrp="1"/>
          </p:cNvSpPr>
          <p:nvPr>
            <p:ph type="title"/>
          </p:nvPr>
        </p:nvSpPr>
        <p:spPr>
          <a:xfrm>
            <a:off x="457200" y="320675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1030" name="Textplatzhalter 30"/>
          <p:cNvSpPr>
            <a:spLocks noGrp="1"/>
          </p:cNvSpPr>
          <p:nvPr>
            <p:ph type="body" idx="1"/>
          </p:nvPr>
        </p:nvSpPr>
        <p:spPr bwMode="auto">
          <a:xfrm>
            <a:off x="457200" y="1609725"/>
            <a:ext cx="7239000" cy="4846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 smtClean="0"/>
          </a:p>
        </p:txBody>
      </p:sp>
      <p:sp>
        <p:nvSpPr>
          <p:cNvPr id="27" name="Datumsplatzhalter 26"/>
          <p:cNvSpPr>
            <a:spLocks noGrp="1"/>
          </p:cNvSpPr>
          <p:nvPr>
            <p:ph type="dt" sz="half" idx="2"/>
          </p:nvPr>
        </p:nvSpPr>
        <p:spPr>
          <a:xfrm>
            <a:off x="4246563" y="6557963"/>
            <a:ext cx="2001837" cy="227012"/>
          </a:xfrm>
          <a:prstGeom prst="rect">
            <a:avLst/>
          </a:prstGeom>
        </p:spPr>
        <p:txBody>
          <a:bodyPr vert="horz" t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3854DCDD-37D2-436E-8E5C-56FC15495D36}" type="datetimeFigureOut">
              <a:rPr lang="de-DE"/>
              <a:pPr>
                <a:defRPr/>
              </a:pPr>
              <a:t>17.05.2013</a:t>
            </a:fld>
            <a:endParaRPr lang="de-DE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3"/>
          </p:nvPr>
        </p:nvSpPr>
        <p:spPr>
          <a:xfrm>
            <a:off x="457200" y="6557963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/>
                </a:solidFill>
                <a:latin typeface="+mn-lt"/>
              </a:defRPr>
            </a:lvl1pPr>
            <a:extLst/>
          </a:lstStyle>
          <a:p>
            <a:pPr>
              <a:defRPr/>
            </a:pPr>
            <a:endParaRPr lang="de-DE"/>
          </a:p>
        </p:txBody>
      </p:sp>
      <p:sp>
        <p:nvSpPr>
          <p:cNvPr id="16" name="Foliennummernplatzhalter 15"/>
          <p:cNvSpPr>
            <a:spLocks noGrp="1"/>
          </p:cNvSpPr>
          <p:nvPr>
            <p:ph type="sldNum" sz="quarter" idx="4"/>
          </p:nvPr>
        </p:nvSpPr>
        <p:spPr>
          <a:xfrm>
            <a:off x="6251575" y="6556375"/>
            <a:ext cx="588963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100">
                <a:solidFill>
                  <a:schemeClr val="tx2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34D37FCE-7741-41A2-9971-B181ACECDB38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65" r:id="rId2"/>
    <p:sldLayoutId id="2147483673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4" r:id="rId9"/>
    <p:sldLayoutId id="2147483671" r:id="rId10"/>
    <p:sldLayoutId id="2147483675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800" b="1" kern="1200" cap="all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9pPr>
      <a:extLst/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tx2"/>
        </a:buClr>
        <a:buSzPct val="73000"/>
        <a:buFont typeface="Wingdings 2" pitchFamily="18" charset="2"/>
        <a:buChar char="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20700" indent="-228600" algn="l" rtl="0" eaLnBrk="0" fontAlgn="base" hangingPunct="0">
        <a:spcBef>
          <a:spcPts val="5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"/>
        <a:defRPr sz="2300" kern="1200">
          <a:solidFill>
            <a:srgbClr val="6C6C6C"/>
          </a:solidFill>
          <a:latin typeface="+mn-lt"/>
          <a:ea typeface="+mn-ea"/>
          <a:cs typeface="+mn-cs"/>
        </a:defRPr>
      </a:lvl2pPr>
      <a:lvl3pPr marL="758825" indent="-228600" algn="l" rtl="0" eaLnBrk="0" fontAlgn="base" hangingPunct="0">
        <a:spcBef>
          <a:spcPts val="400"/>
        </a:spcBef>
        <a:spcAft>
          <a:spcPct val="0"/>
        </a:spcAft>
        <a:buClr>
          <a:srgbClr val="F9B639"/>
        </a:buClr>
        <a:buSzPct val="60000"/>
        <a:buFont typeface="Wingdings" pitchFamily="2" charset="2"/>
        <a:buChar char="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228600" algn="l" rtl="0" eaLnBrk="0" fontAlgn="base" hangingPunct="0">
        <a:spcBef>
          <a:spcPct val="200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"/>
        <a:defRPr sz="2000" kern="1200">
          <a:solidFill>
            <a:srgbClr val="6C6C6C"/>
          </a:solidFill>
          <a:latin typeface="+mn-lt"/>
          <a:ea typeface="+mn-ea"/>
          <a:cs typeface="+mn-cs"/>
        </a:defRPr>
      </a:lvl4pPr>
      <a:lvl5pPr marL="1279525" indent="-228600" algn="l" rtl="0" eaLnBrk="0" fontAlgn="base" hangingPunct="0">
        <a:spcBef>
          <a:spcPts val="400"/>
        </a:spcBef>
        <a:spcAft>
          <a:spcPct val="0"/>
        </a:spcAft>
        <a:buClr>
          <a:srgbClr val="F9B639"/>
        </a:buClr>
        <a:buSzPct val="70000"/>
        <a:buFont typeface="Wingdings" pitchFamily="2" charset="2"/>
        <a:buChar char="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wmf"/><Relationship Id="rId7" Type="http://schemas.openxmlformats.org/officeDocument/2006/relationships/image" Target="../media/image9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wmf"/><Relationship Id="rId10" Type="http://schemas.openxmlformats.org/officeDocument/2006/relationships/image" Target="../media/image12.jpeg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Obrázek 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9" name="Picture 3" descr="LOGO_obdelnik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4359" name="Group 23"/>
          <p:cNvGraphicFramePr>
            <a:graphicFrameLocks noGrp="1"/>
          </p:cNvGraphicFramePr>
          <p:nvPr/>
        </p:nvGraphicFramePr>
        <p:xfrm>
          <a:off x="611188" y="1989138"/>
          <a:ext cx="7993062" cy="2003743"/>
        </p:xfrm>
        <a:graphic>
          <a:graphicData uri="http://schemas.openxmlformats.org/drawingml/2006/table">
            <a:tbl>
              <a:tblPr/>
              <a:tblGrid>
                <a:gridCol w="3997325"/>
                <a:gridCol w="3995737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T. G. Masaryka,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Alena Staníková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VY_32_INOVACE_18_Párové souhlásky_08 H-Ch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Jazyková výchova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ctrTitle"/>
          </p:nvPr>
        </p:nvSpPr>
        <p:spPr>
          <a:xfrm>
            <a:off x="2843808" y="533400"/>
            <a:ext cx="6048672" cy="4839816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/>
              <a:t>výslovnost a psaní </a:t>
            </a:r>
            <a:r>
              <a:rPr lang="cs-CZ" sz="4400" dirty="0"/>
              <a:t>párov</a:t>
            </a:r>
            <a:r>
              <a:rPr lang="de-DE" sz="4400" dirty="0" err="1"/>
              <a:t>ých</a:t>
            </a:r>
            <a:r>
              <a:rPr lang="cs-CZ" sz="4400" dirty="0"/>
              <a:t> </a:t>
            </a:r>
            <a:r>
              <a:rPr lang="cs-CZ" dirty="0"/>
              <a:t>souhlásek uprostřed a na konci slov</a:t>
            </a:r>
            <a:r>
              <a:rPr lang="de-DE" dirty="0"/>
              <a:t/>
            </a:r>
            <a:br>
              <a:rPr lang="de-DE" dirty="0"/>
            </a:br>
            <a:r>
              <a:rPr lang="de-DE" dirty="0"/>
              <a:t/>
            </a:r>
            <a:br>
              <a:rPr lang="de-DE" dirty="0"/>
            </a:br>
            <a:r>
              <a:rPr lang="de-DE" sz="3600" dirty="0" smtClean="0"/>
              <a:t>8</a:t>
            </a:r>
            <a:endParaRPr lang="de-DE" sz="3600" dirty="0"/>
          </a:p>
        </p:txBody>
      </p:sp>
      <p:sp>
        <p:nvSpPr>
          <p:cNvPr id="5" name="Untertitel 4"/>
          <p:cNvSpPr>
            <a:spLocks noGrp="1"/>
          </p:cNvSpPr>
          <p:nvPr>
            <p:ph type="subTitle" idx="1"/>
          </p:nvPr>
        </p:nvSpPr>
        <p:spPr>
          <a:xfrm>
            <a:off x="3203848" y="5589240"/>
            <a:ext cx="5400600" cy="1101248"/>
          </a:xfrm>
        </p:spPr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3600" b="1" dirty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</a:rPr>
              <a:t>párové souhlásky </a:t>
            </a:r>
            <a:r>
              <a:rPr lang="de-DE" sz="3600" b="1" cap="all" dirty="0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latin typeface="+mj-lt"/>
                <a:ea typeface="+mj-ea"/>
                <a:cs typeface="+mj-cs"/>
              </a:rPr>
              <a:t>h</a:t>
            </a:r>
            <a:r>
              <a:rPr lang="cs-CZ" sz="3600" b="1" cap="all" dirty="0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latin typeface="+mj-lt"/>
                <a:ea typeface="+mj-ea"/>
                <a:cs typeface="+mj-cs"/>
              </a:rPr>
              <a:t> </a:t>
            </a:r>
            <a:r>
              <a:rPr lang="cs-CZ" sz="3600" b="1" cap="all" dirty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latin typeface="+mj-lt"/>
                <a:ea typeface="+mj-ea"/>
                <a:cs typeface="+mj-cs"/>
              </a:rPr>
              <a:t>- </a:t>
            </a:r>
            <a:r>
              <a:rPr lang="de-DE" sz="3600" b="1" cap="all" dirty="0" err="1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latin typeface="+mj-lt"/>
                <a:ea typeface="+mj-ea"/>
                <a:cs typeface="+mj-cs"/>
              </a:rPr>
              <a:t>ch</a:t>
            </a:r>
            <a:endParaRPr lang="de-DE" sz="3600" b="1" cap="all" dirty="0">
              <a:ln w="500">
                <a:solidFill>
                  <a:schemeClr val="tx2">
                    <a:shade val="20000"/>
                    <a:satMod val="120000"/>
                  </a:schemeClr>
                </a:solidFill>
              </a:ln>
              <a:gradFill>
                <a:gsLst>
                  <a:gs pos="0">
                    <a:schemeClr val="accent4">
                      <a:tint val="13000"/>
                    </a:schemeClr>
                  </a:gs>
                  <a:gs pos="10000">
                    <a:schemeClr val="accent4">
                      <a:tint val="20000"/>
                    </a:schemeClr>
                  </a:gs>
                  <a:gs pos="49000">
                    <a:schemeClr val="accent4">
                      <a:tint val="70000"/>
                    </a:schemeClr>
                  </a:gs>
                  <a:gs pos="50000">
                    <a:schemeClr val="accent4">
                      <a:tint val="97000"/>
                    </a:schemeClr>
                  </a:gs>
                  <a:gs pos="100000">
                    <a:schemeClr val="accent4">
                      <a:tint val="20000"/>
                    </a:schemeClr>
                  </a:gs>
                </a:gsLst>
                <a:lin ang="5400000" scaled="1"/>
              </a:gradFill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6133296"/>
          </a:xfrm>
        </p:spPr>
        <p:txBody>
          <a:bodyPr anchor="ctr"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400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</a:rPr>
              <a:t>Pravopis těchto slov zdůvodňujeme pomocí jiného tvaru slova nebo slovem příbuzným.</a:t>
            </a:r>
            <a:endParaRPr lang="de-DE" sz="4400" cap="none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 anchor="ctr"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de-DE" sz="44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H</a:t>
            </a:r>
            <a:r>
              <a:rPr lang="cs-CZ" sz="44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  <a:r>
              <a:rPr lang="cs-CZ" sz="44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- </a:t>
            </a:r>
            <a:r>
              <a:rPr lang="de-DE" sz="44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CH</a:t>
            </a:r>
            <a:endParaRPr lang="de-DE" sz="4400" u="sng" cap="none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179388" y="3644900"/>
            <a:ext cx="7993062" cy="2808288"/>
          </a:xfrm>
        </p:spPr>
        <p:txBody>
          <a:bodyPr>
            <a:normAutofit fontScale="92500"/>
          </a:bodyPr>
          <a:lstStyle/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200" dirty="0"/>
              <a:t>Erik našel ořech a já najdu několik __________.		</a:t>
            </a:r>
            <a:endParaRPr lang="de-DE" sz="22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200" dirty="0"/>
              <a:t>Iva </a:t>
            </a:r>
            <a:r>
              <a:rPr lang="cs-CZ" sz="2200" dirty="0" smtClean="0"/>
              <a:t>koupila tvaroh</a:t>
            </a:r>
            <a:r>
              <a:rPr lang="de-DE" sz="2200" dirty="0" smtClean="0"/>
              <a:t>,</a:t>
            </a:r>
            <a:r>
              <a:rPr lang="cs-CZ" sz="2200" dirty="0" smtClean="0"/>
              <a:t> </a:t>
            </a:r>
            <a:r>
              <a:rPr lang="cs-CZ" sz="2200" dirty="0"/>
              <a:t>já koupím několik __________.</a:t>
            </a:r>
            <a:endParaRPr lang="de-DE" sz="22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200" dirty="0"/>
              <a:t>Eliška </a:t>
            </a:r>
            <a:r>
              <a:rPr lang="cs-CZ" sz="2200" dirty="0" smtClean="0"/>
              <a:t>snědla koblih</a:t>
            </a:r>
            <a:r>
              <a:rPr lang="de-DE" sz="2200" dirty="0" smtClean="0"/>
              <a:t>,</a:t>
            </a:r>
            <a:r>
              <a:rPr lang="cs-CZ" sz="2200" dirty="0" smtClean="0"/>
              <a:t> </a:t>
            </a:r>
            <a:r>
              <a:rPr lang="cs-CZ" sz="2200" dirty="0"/>
              <a:t>já sním několik __________.</a:t>
            </a:r>
            <a:endParaRPr lang="de-DE" sz="22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200" dirty="0"/>
              <a:t>První loď měla jednu </a:t>
            </a:r>
            <a:r>
              <a:rPr lang="cs-CZ" sz="2200" dirty="0" smtClean="0"/>
              <a:t>plachtu</a:t>
            </a:r>
            <a:r>
              <a:rPr lang="de-DE" sz="2200" dirty="0" smtClean="0"/>
              <a:t>,</a:t>
            </a:r>
            <a:r>
              <a:rPr lang="cs-CZ" sz="2200" dirty="0" smtClean="0"/>
              <a:t> druhá </a:t>
            </a:r>
            <a:r>
              <a:rPr lang="cs-CZ" sz="2200" dirty="0"/>
              <a:t>měla několik __________.</a:t>
            </a:r>
            <a:endParaRPr lang="de-DE" sz="22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200" dirty="0"/>
              <a:t>Ráno plaval ve </a:t>
            </a:r>
            <a:r>
              <a:rPr lang="cs-CZ" sz="2200" dirty="0" smtClean="0"/>
              <a:t>vodě pstruh</a:t>
            </a:r>
            <a:r>
              <a:rPr lang="de-DE" sz="2200" dirty="0" smtClean="0"/>
              <a:t>,</a:t>
            </a:r>
            <a:r>
              <a:rPr lang="cs-CZ" sz="2200" dirty="0" smtClean="0"/>
              <a:t> </a:t>
            </a:r>
            <a:r>
              <a:rPr lang="cs-CZ" sz="2200" dirty="0"/>
              <a:t>odpoledne několik __________.</a:t>
            </a:r>
            <a:endParaRPr lang="de-DE" sz="22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200" dirty="0"/>
              <a:t>Jana má ve skříni </a:t>
            </a:r>
            <a:r>
              <a:rPr lang="cs-CZ" sz="2200" dirty="0" smtClean="0"/>
              <a:t>kožich</a:t>
            </a:r>
            <a:r>
              <a:rPr lang="de-DE" sz="2200" dirty="0" smtClean="0"/>
              <a:t>,</a:t>
            </a:r>
            <a:r>
              <a:rPr lang="cs-CZ" sz="2200" dirty="0" smtClean="0"/>
              <a:t> </a:t>
            </a:r>
            <a:r>
              <a:rPr lang="cs-CZ" sz="2200" dirty="0"/>
              <a:t>já mám ve skříni několik __________.</a:t>
            </a:r>
            <a:endParaRPr lang="de-DE" sz="22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endParaRPr lang="de-DE" sz="2000" dirty="0"/>
          </a:p>
        </p:txBody>
      </p:sp>
      <p:graphicFrame>
        <p:nvGraphicFramePr>
          <p:cNvPr id="4" name="Inhaltsplatzhalter 6"/>
          <p:cNvGraphicFramePr>
            <a:graphicFrameLocks/>
          </p:cNvGraphicFramePr>
          <p:nvPr/>
        </p:nvGraphicFramePr>
        <p:xfrm>
          <a:off x="611560" y="1772816"/>
          <a:ext cx="7056785" cy="576064"/>
        </p:xfrm>
        <a:graphic>
          <a:graphicData uri="http://schemas.openxmlformats.org/drawingml/2006/table">
            <a:tbl>
              <a:tblPr>
                <a:tableStyleId>{D113A9D2-9D6B-4929-AA2D-F23B5EE8CBE7}</a:tableStyleId>
              </a:tblPr>
              <a:tblGrid>
                <a:gridCol w="1610274"/>
                <a:gridCol w="1420830"/>
                <a:gridCol w="1894438"/>
                <a:gridCol w="2131243"/>
              </a:tblGrid>
              <a:tr h="576064">
                <a:tc>
                  <a:txBody>
                    <a:bodyPr/>
                    <a:lstStyle/>
                    <a:p>
                      <a:pPr algn="ctr" fontAlgn="ctr"/>
                      <a:r>
                        <a:rPr kumimoji="0" lang="cs-CZ" sz="2000" u="sng" kern="1200" dirty="0" smtClean="0">
                          <a:effectLst/>
                        </a:rPr>
                        <a:t>vyslovujeme</a:t>
                      </a:r>
                      <a:endParaRPr kumimoji="0" lang="de-DE" sz="2000" b="1" u="sng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kumimoji="0" lang="de-DE" sz="2000" u="sng" kern="1200" dirty="0" err="1">
                          <a:effectLst/>
                        </a:rPr>
                        <a:t>píšeme</a:t>
                      </a:r>
                      <a:endParaRPr kumimoji="0" lang="de-DE" sz="2000" b="1" u="sng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kumimoji="0" lang="de-DE" sz="2000" u="sng" kern="1200" dirty="0" err="1">
                          <a:effectLst/>
                        </a:rPr>
                        <a:t>jiný</a:t>
                      </a:r>
                      <a:r>
                        <a:rPr kumimoji="0" lang="de-DE" sz="2000" u="sng" kern="1200" dirty="0">
                          <a:effectLst/>
                        </a:rPr>
                        <a:t> </a:t>
                      </a:r>
                      <a:r>
                        <a:rPr kumimoji="0" lang="de-DE" sz="2000" u="sng" kern="1200" dirty="0" err="1">
                          <a:effectLst/>
                        </a:rPr>
                        <a:t>tvar</a:t>
                      </a:r>
                      <a:r>
                        <a:rPr kumimoji="0" lang="de-DE" sz="2000" u="sng" kern="1200" dirty="0">
                          <a:effectLst/>
                        </a:rPr>
                        <a:t> </a:t>
                      </a:r>
                      <a:r>
                        <a:rPr kumimoji="0" lang="de-DE" sz="2000" u="sng" kern="1200" dirty="0" err="1">
                          <a:effectLst/>
                        </a:rPr>
                        <a:t>slova</a:t>
                      </a:r>
                      <a:endParaRPr kumimoji="0" lang="de-DE" sz="2000" b="1" u="sng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kumimoji="0" lang="de-DE" sz="2000" u="sng" kern="1200" dirty="0" err="1" smtClean="0">
                          <a:effectLst/>
                        </a:rPr>
                        <a:t>slovo</a:t>
                      </a:r>
                      <a:r>
                        <a:rPr kumimoji="0" lang="de-DE" sz="2000" u="sng" kern="1200" dirty="0" smtClean="0">
                          <a:effectLst/>
                        </a:rPr>
                        <a:t> </a:t>
                      </a:r>
                      <a:r>
                        <a:rPr kumimoji="0" lang="de-DE" sz="2000" u="sng" kern="1200" dirty="0" err="1" smtClean="0">
                          <a:effectLst/>
                        </a:rPr>
                        <a:t>příbuzné</a:t>
                      </a:r>
                      <a:endParaRPr kumimoji="0" lang="de-DE" sz="2000" b="1" u="sng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</a:tr>
            </a:tbl>
          </a:graphicData>
        </a:graphic>
      </p:graphicFrame>
      <p:graphicFrame>
        <p:nvGraphicFramePr>
          <p:cNvPr id="5" name="Tabelle 4"/>
          <p:cNvGraphicFramePr>
            <a:graphicFrameLocks noGrp="1"/>
          </p:cNvGraphicFramePr>
          <p:nvPr/>
        </p:nvGraphicFramePr>
        <p:xfrm>
          <a:off x="611560" y="2780928"/>
          <a:ext cx="7096968" cy="39600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563866"/>
                <a:gridCol w="1443418"/>
                <a:gridCol w="1924557"/>
                <a:gridCol w="2165127"/>
              </a:tblGrid>
              <a:tr h="396000">
                <a:tc>
                  <a:txBody>
                    <a:bodyPr/>
                    <a:lstStyle/>
                    <a:p>
                      <a:pPr marL="0" algn="l" rtl="0" eaLnBrk="1" fontAlgn="ctr" latinLnBrk="0" hangingPunct="1"/>
                      <a:r>
                        <a:rPr kumimoji="0" lang="de-DE" sz="2400" b="1" kern="1200" baseline="0" dirty="0" err="1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latin typeface="+mn-lt"/>
                          <a:ea typeface="+mn-ea"/>
                          <a:cs typeface="+mn-cs"/>
                        </a:rPr>
                        <a:t>ch</a:t>
                      </a:r>
                      <a:r>
                        <a:rPr kumimoji="0" lang="de-DE" sz="2400" b="1" kern="1200" baseline="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400" b="0" kern="1200" baseline="0" dirty="0" smtClean="0">
                          <a:ln>
                            <a:noFill/>
                          </a:ln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</a:t>
                      </a:r>
                      <a:r>
                        <a:rPr kumimoji="0" lang="de-DE" sz="2400" b="0" kern="1200" baseline="0" dirty="0" err="1" smtClean="0">
                          <a:ln>
                            <a:noFill/>
                          </a:ln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sních</a:t>
                      </a:r>
                      <a:r>
                        <a:rPr kumimoji="0" lang="cs-CZ" sz="2400" b="0" kern="1200" baseline="0" dirty="0" smtClean="0">
                          <a:ln>
                            <a:noFill/>
                          </a:ln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)</a:t>
                      </a:r>
                      <a:endParaRPr kumimoji="0" lang="cs-CZ" sz="2400" b="0" kern="1200" baseline="0" dirty="0">
                        <a:ln>
                          <a:noFill/>
                        </a:ln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ctr" latinLnBrk="0" hangingPunct="1"/>
                      <a:r>
                        <a:rPr kumimoji="0" lang="de-DE" sz="2400" b="0" kern="1200" baseline="0" dirty="0" err="1" smtClean="0">
                          <a:ln>
                            <a:noFill/>
                          </a:ln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sní</a:t>
                      </a:r>
                      <a:r>
                        <a:rPr kumimoji="0" lang="de-DE" sz="2400" b="1" kern="1200" baseline="0" dirty="0" err="1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latin typeface="+mn-lt"/>
                          <a:ea typeface="+mn-ea"/>
                          <a:cs typeface="+mn-cs"/>
                        </a:rPr>
                        <a:t>h</a:t>
                      </a:r>
                      <a:endParaRPr kumimoji="0" lang="de-DE" sz="2400" b="1" kern="1200" baseline="0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1">
                                <a:tint val="40000"/>
                                <a:satMod val="250000"/>
                              </a:schemeClr>
                            </a:gs>
                            <a:gs pos="9000">
                              <a:schemeClr val="accent1">
                                <a:tint val="52000"/>
                                <a:satMod val="300000"/>
                              </a:schemeClr>
                            </a:gs>
                            <a:gs pos="50000">
                              <a:schemeClr val="accent1">
                                <a:shade val="20000"/>
                                <a:satMod val="300000"/>
                              </a:schemeClr>
                            </a:gs>
                            <a:gs pos="79000">
                              <a:schemeClr val="accent1">
                                <a:tint val="52000"/>
                                <a:satMod val="300000"/>
                              </a:schemeClr>
                            </a:gs>
                            <a:gs pos="100000">
                              <a:schemeClr val="accent1">
                                <a:tint val="40000"/>
                                <a:satMod val="250000"/>
                              </a:schemeClr>
                            </a:gs>
                          </a:gsLst>
                          <a:lin ang="5400000"/>
                        </a:gra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de-DE" sz="2400" b="0" kern="1200" baseline="0" dirty="0" err="1" smtClean="0">
                          <a:ln>
                            <a:noFill/>
                          </a:ln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sn</a:t>
                      </a:r>
                      <a:r>
                        <a:rPr kumimoji="0" lang="cs-CZ" sz="2400" b="0" kern="1200" baseline="0" dirty="0" smtClean="0">
                          <a:ln>
                            <a:noFill/>
                          </a:ln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ě</a:t>
                      </a:r>
                      <a:r>
                        <a:rPr kumimoji="0" lang="de-DE" sz="2400" b="1" kern="1200" baseline="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latin typeface="+mn-lt"/>
                          <a:ea typeface="+mn-ea"/>
                          <a:cs typeface="+mn-cs"/>
                        </a:rPr>
                        <a:t>h</a:t>
                      </a:r>
                      <a:r>
                        <a:rPr kumimoji="0" lang="de-DE" sz="2400" b="0" kern="1200" baseline="0" dirty="0" smtClean="0">
                          <a:ln>
                            <a:noFill/>
                          </a:ln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</a:t>
                      </a:r>
                      <a:endParaRPr kumimoji="0" lang="de-DE" sz="2400" b="0" kern="1200" baseline="0" dirty="0">
                        <a:ln>
                          <a:noFill/>
                        </a:ln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de-DE" sz="2400" b="0" kern="1200" baseline="0" dirty="0" err="1" smtClean="0">
                          <a:ln>
                            <a:noFill/>
                          </a:ln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sn</a:t>
                      </a:r>
                      <a:r>
                        <a:rPr kumimoji="0" lang="cs-CZ" sz="2400" b="0" kern="1200" baseline="0" dirty="0" smtClean="0">
                          <a:ln>
                            <a:noFill/>
                          </a:ln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ě</a:t>
                      </a:r>
                      <a:r>
                        <a:rPr kumimoji="0" lang="de-DE" sz="2400" b="1" kern="1200" baseline="0" dirty="0" err="1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  <a:latin typeface="+mn-lt"/>
                          <a:ea typeface="+mn-ea"/>
                          <a:cs typeface="+mn-cs"/>
                        </a:rPr>
                        <a:t>h</a:t>
                      </a:r>
                      <a:r>
                        <a:rPr kumimoji="0" lang="de-DE" sz="24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ulák</a:t>
                      </a:r>
                      <a:endParaRPr kumimoji="0" lang="de-DE" sz="24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 anchor="ctr"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4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Zdůvodni </a:t>
            </a:r>
            <a:r>
              <a:rPr lang="cs-CZ" sz="44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psaní</a:t>
            </a:r>
            <a:r>
              <a:rPr lang="de-DE" sz="44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H</a:t>
            </a:r>
            <a:r>
              <a:rPr lang="cs-CZ" sz="44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- </a:t>
            </a:r>
            <a:r>
              <a:rPr lang="de-DE" sz="44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CH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457200" y="1773238"/>
            <a:ext cx="7239000" cy="4683125"/>
          </a:xfrm>
        </p:spPr>
        <p:txBody>
          <a:bodyPr anchor="ctr">
            <a:noAutofit/>
          </a:bodyPr>
          <a:lstStyle/>
          <a:p>
            <a:pPr marL="274320" indent="-274320" algn="just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/>
              <a:t>Pavouk má osm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no_</a:t>
            </a:r>
            <a:r>
              <a:rPr lang="cs-CZ" sz="2400" dirty="0"/>
              <a:t>. Lidka má nos plný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pi_</a:t>
            </a:r>
            <a:r>
              <a:rPr lang="cs-CZ" sz="2400" dirty="0"/>
              <a:t>. Jakub nemá rád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spě_</a:t>
            </a:r>
            <a:r>
              <a:rPr lang="cs-CZ" sz="2400" dirty="0"/>
              <a:t>. David už přečetl hodně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kni_</a:t>
            </a:r>
            <a:r>
              <a:rPr lang="cs-CZ" sz="2400" dirty="0"/>
              <a:t>.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Vojtě_</a:t>
            </a:r>
            <a:r>
              <a:rPr lang="cs-CZ" sz="2400" dirty="0"/>
              <a:t> si vyšel  na výlet. Mám plný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bato_</a:t>
            </a:r>
            <a:r>
              <a:rPr lang="cs-CZ" sz="2400" dirty="0"/>
              <a:t> a v něm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bu_ty</a:t>
            </a:r>
            <a:r>
              <a:rPr lang="cs-CZ" sz="2400" dirty="0"/>
              <a:t>. Zamluvili jsme si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nocle</a:t>
            </a:r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400" dirty="0" smtClean="0"/>
              <a:t>.</a:t>
            </a:r>
            <a:endParaRPr lang="de-DE" sz="2400" dirty="0" smtClean="0"/>
          </a:p>
          <a:p>
            <a:pPr marL="274320" indent="-274320" algn="just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 smtClean="0"/>
              <a:t>Posadili </a:t>
            </a:r>
            <a:r>
              <a:rPr lang="cs-CZ" sz="2400" dirty="0"/>
              <a:t>jsme se na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vl_ký</a:t>
            </a:r>
            <a:r>
              <a:rPr lang="cs-CZ" sz="2400" dirty="0"/>
              <a:t>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me_</a:t>
            </a:r>
            <a:r>
              <a:rPr lang="cs-CZ" sz="2400" dirty="0"/>
              <a:t>. Půjdeme koupit jablka na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tr_</a:t>
            </a:r>
            <a:r>
              <a:rPr lang="cs-CZ" sz="2400" dirty="0"/>
              <a:t>. Neokusuj si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ne_ty</a:t>
            </a:r>
            <a:r>
              <a:rPr lang="cs-CZ" sz="2400" dirty="0"/>
              <a:t>. Maminka utírá na nábytku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pra_</a:t>
            </a:r>
            <a:r>
              <a:rPr lang="cs-CZ" sz="2400" dirty="0"/>
              <a:t>. Překročil </a:t>
            </a:r>
            <a:r>
              <a:rPr lang="cs-CZ" sz="2400" b="1" dirty="0" err="1" smtClean="0">
                <a:solidFill>
                  <a:schemeClr val="accent5">
                    <a:lumMod val="75000"/>
                  </a:schemeClr>
                </a:solidFill>
              </a:rPr>
              <a:t>prá</a:t>
            </a:r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400" dirty="0" smtClean="0"/>
              <a:t> </a:t>
            </a:r>
            <a:r>
              <a:rPr lang="cs-CZ" sz="2400" dirty="0" smtClean="0"/>
              <a:t>domu</a:t>
            </a:r>
            <a:r>
              <a:rPr lang="cs-CZ" sz="2400" dirty="0"/>
              <a:t>. </a:t>
            </a:r>
            <a:endParaRPr lang="de-DE" sz="2400" dirty="0" smtClean="0"/>
          </a:p>
          <a:p>
            <a:pPr marL="274320" indent="-274320" algn="just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 smtClean="0"/>
              <a:t>Šlechtic </a:t>
            </a:r>
            <a:r>
              <a:rPr lang="cs-CZ" sz="2400" dirty="0"/>
              <a:t>zatroubil na lesní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ro_</a:t>
            </a:r>
            <a:r>
              <a:rPr lang="cs-CZ" sz="2400" dirty="0"/>
              <a:t>. Za vesnicí stojí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sto_</a:t>
            </a:r>
            <a:r>
              <a:rPr lang="cs-CZ" sz="2400" dirty="0"/>
              <a:t> slámy. Tažní ptáci odlétají v září na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ji_</a:t>
            </a:r>
            <a:r>
              <a:rPr lang="cs-CZ" sz="2400" dirty="0"/>
              <a:t>. Vozidlo zvířilo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pra_</a:t>
            </a:r>
            <a:r>
              <a:rPr lang="cs-CZ" sz="2400" dirty="0"/>
              <a:t> na silnici. Půjdeme koupit jablka na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tr_</a:t>
            </a:r>
            <a:r>
              <a:rPr lang="cs-CZ" sz="2400" dirty="0"/>
              <a:t>. Zaplatíš náš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dlu_</a:t>
            </a:r>
            <a:r>
              <a:rPr lang="cs-CZ" sz="2400" dirty="0"/>
              <a:t>? Běž za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ro_</a:t>
            </a:r>
            <a:r>
              <a:rPr lang="cs-CZ" sz="2400" dirty="0"/>
              <a:t>.</a:t>
            </a:r>
            <a:endParaRPr lang="de-DE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 anchor="ctr"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4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Zdůvodni </a:t>
            </a:r>
            <a:r>
              <a:rPr lang="cs-CZ" sz="44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psaní </a:t>
            </a:r>
            <a:r>
              <a:rPr lang="de-DE" sz="44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H</a:t>
            </a:r>
            <a:r>
              <a:rPr lang="cs-CZ" sz="44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- </a:t>
            </a:r>
            <a:r>
              <a:rPr lang="de-DE" sz="44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CH</a:t>
            </a:r>
            <a:endParaRPr lang="de-DE" sz="4400" dirty="0"/>
          </a:p>
        </p:txBody>
      </p:sp>
      <p:pic>
        <p:nvPicPr>
          <p:cNvPr id="21" name="Picture 3" descr="C:\Users\P\AppData\Local\Microsoft\Windows\Temporary Internet Files\Content.IE5\4DCRSM5V\MC9003837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51655" y="3332163"/>
            <a:ext cx="967210" cy="1272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5" descr="C:\Users\P\AppData\Local\Microsoft\Windows\Temporary Internet Files\Content.IE5\VELEO4L9\MC9001932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16814" y="5070552"/>
            <a:ext cx="1628461" cy="1309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P\AppData\Local\Microsoft\Windows\Temporary Internet Files\Content.IE5\WI92EE08\MC90021551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37107" y="3344378"/>
            <a:ext cx="1587873" cy="1247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\AppData\Local\Microsoft\Windows\Temporary Internet Files\Content.IE5\P2Y3D1Z5\MC90033235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4832" y="5206029"/>
            <a:ext cx="1827886" cy="1038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\AppData\Local\Microsoft\Windows\Temporary Internet Files\Content.IE5\IRECYEEQ\MP90040690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4832" y="3451775"/>
            <a:ext cx="1905414" cy="1269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Users\P\AppData\Local\Microsoft\Windows\Temporary Internet Files\Content.IE5\4JEF7Z9T\MP90043926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0691" y="1607594"/>
            <a:ext cx="2133695" cy="1601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P\AppData\Local\Microsoft\Windows\Temporary Internet Files\Content.IE5\WI92EE08\MP900425269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838146"/>
            <a:ext cx="2662825" cy="1774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\AppData\Local\Microsoft\Windows\Temporary Internet Files\Content.IE5\4JEF7Z9T\MC90035499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99335" y="1789645"/>
            <a:ext cx="1826971" cy="1237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C:\Users\P\AppData\Local\Microsoft\Windows\Temporary Internet Files\Content.IE5\4JEF7Z9T\MP900439038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44896" y="1917873"/>
            <a:ext cx="980728" cy="980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00"/>
                            </p:stCondLst>
                            <p:childTnLst>
                              <p:par>
                                <p:cTn id="3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500"/>
                            </p:stCondLst>
                            <p:childTnLst>
                              <p:par>
                                <p:cTn id="3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4000"/>
                            </p:stCondLst>
                            <p:childTnLst>
                              <p:par>
                                <p:cTn id="4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323528" y="320040"/>
            <a:ext cx="7560840" cy="1143000"/>
          </a:xfrm>
        </p:spPr>
        <p:txBody>
          <a:bodyPr anchor="ctr"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36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Zdůvodni psaní </a:t>
            </a:r>
            <a:r>
              <a:rPr lang="de-DE" sz="36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/>
            </a:r>
            <a:br>
              <a:rPr lang="de-DE" sz="36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</a:br>
            <a:r>
              <a:rPr lang="cs-CZ" sz="36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B–P</a:t>
            </a:r>
            <a:r>
              <a:rPr lang="cs-CZ" sz="36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, </a:t>
            </a:r>
            <a:r>
              <a:rPr lang="cs-CZ" sz="36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D–T</a:t>
            </a:r>
            <a:r>
              <a:rPr lang="cs-CZ" sz="36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, </a:t>
            </a:r>
            <a:r>
              <a:rPr lang="cs-CZ" sz="36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Ď–Ť</a:t>
            </a:r>
            <a:r>
              <a:rPr lang="cs-CZ" sz="36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, </a:t>
            </a:r>
            <a:r>
              <a:rPr lang="cs-CZ" sz="36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V–F</a:t>
            </a:r>
            <a:r>
              <a:rPr lang="de-DE" sz="36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, Z-S, </a:t>
            </a:r>
            <a:r>
              <a:rPr lang="cs-CZ" sz="36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Ž-Š</a:t>
            </a:r>
            <a:r>
              <a:rPr lang="de-DE" sz="36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, H</a:t>
            </a:r>
            <a:r>
              <a:rPr lang="cs-CZ" sz="36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-</a:t>
            </a:r>
            <a:r>
              <a:rPr lang="de-DE" sz="36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CH</a:t>
            </a:r>
            <a:endParaRPr lang="de-DE" sz="3600" u="sng" cap="none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457200" y="1628800"/>
            <a:ext cx="7355160" cy="4826936"/>
          </a:xfrm>
        </p:spPr>
        <p:txBody>
          <a:bodyPr numCol="2" anchor="ctr">
            <a:normAutofit lnSpcReduction="10000"/>
          </a:bodyPr>
          <a:lstStyle/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de-DE" sz="2800" dirty="0" smtClean="0"/>
              <a:t>upravené</a:t>
            </a:r>
            <a:r>
              <a:rPr lang="cs-CZ" sz="2800" dirty="0" smtClean="0"/>
              <a:t> </a:t>
            </a:r>
            <a:r>
              <a:rPr lang="de-DE" sz="2800" dirty="0" smtClean="0"/>
              <a:t>ne</a:t>
            </a:r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de-DE" sz="2800" dirty="0" smtClean="0"/>
              <a:t>ty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poj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 smtClean="0"/>
              <a:t> na bře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sz="2400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několik kni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sz="2400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zaseli jsme hrá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sz="2400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le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 smtClean="0"/>
              <a:t>ký úkol</a:t>
            </a:r>
            <a:endParaRPr lang="de-DE" sz="28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sla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 smtClean="0"/>
              <a:t>ký tvaro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sz="2400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výborný či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 smtClean="0"/>
              <a:t> a slu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sz="2400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oře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 smtClean="0"/>
              <a:t> us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 smtClean="0"/>
              <a:t>l</a:t>
            </a:r>
            <a:endParaRPr lang="de-DE" sz="28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namalovat kru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sz="2400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jít pě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 smtClean="0"/>
              <a:t>ky</a:t>
            </a:r>
            <a:endParaRPr lang="de-DE" sz="28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nepla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/>
              <a:t> </a:t>
            </a:r>
            <a:r>
              <a:rPr lang="cs-CZ" sz="2800" dirty="0" smtClean="0"/>
              <a:t>ptáky</a:t>
            </a:r>
            <a:endParaRPr lang="de-DE" sz="28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Martinova kolobě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 smtClean="0"/>
              <a:t>ka</a:t>
            </a:r>
            <a:endParaRPr lang="de-DE" sz="28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soustru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/>
              <a:t> v </a:t>
            </a:r>
            <a:r>
              <a:rPr lang="cs-CZ" sz="2800" dirty="0" smtClean="0"/>
              <a:t>továrně</a:t>
            </a:r>
            <a:endParaRPr lang="de-DE" sz="28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ženi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/>
              <a:t> a </a:t>
            </a:r>
            <a:r>
              <a:rPr lang="cs-CZ" sz="2800" dirty="0" smtClean="0"/>
              <a:t>nevěsta</a:t>
            </a:r>
            <a:endParaRPr lang="de-DE" sz="28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sobotní tr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sz="2400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ku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/>
              <a:t> </a:t>
            </a:r>
            <a:r>
              <a:rPr lang="cs-CZ" sz="2800" dirty="0" smtClean="0"/>
              <a:t>tvaro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sz="2400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ucho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/>
              <a:t> </a:t>
            </a:r>
            <a:r>
              <a:rPr lang="cs-CZ" sz="2800" dirty="0" smtClean="0"/>
              <a:t>popru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sz="2400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čerstvý </a:t>
            </a:r>
            <a:r>
              <a:rPr lang="cs-CZ" sz="2800" dirty="0"/>
              <a:t>vzdu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/>
              <a:t> </a:t>
            </a:r>
            <a:endParaRPr lang="de-DE" sz="28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dobrá skrý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sz="2400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de-DE" sz="2800" dirty="0" smtClean="0"/>
              <a:t>n</a:t>
            </a:r>
            <a:r>
              <a:rPr lang="cs-CZ" sz="2800" dirty="0"/>
              <a:t>ě</a:t>
            </a:r>
            <a:r>
              <a:rPr lang="de-DE" sz="2800" dirty="0" err="1" smtClean="0"/>
              <a:t>kolik</a:t>
            </a:r>
            <a:r>
              <a:rPr lang="cs-CZ" sz="2800" dirty="0" smtClean="0"/>
              <a:t> </a:t>
            </a:r>
            <a:r>
              <a:rPr lang="cs-CZ" sz="2800" dirty="0"/>
              <a:t>stu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sz="2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323528" y="320040"/>
            <a:ext cx="7488832" cy="1143000"/>
          </a:xfrm>
        </p:spPr>
        <p:txBody>
          <a:bodyPr anchor="ctr"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36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Zdůvodni psaní </a:t>
            </a:r>
            <a:r>
              <a:rPr lang="de-DE" sz="36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/>
            </a:r>
            <a:br>
              <a:rPr lang="de-DE" sz="36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</a:br>
            <a:r>
              <a:rPr lang="cs-CZ" sz="36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B–P, D–T, Ď–Ť, V–F</a:t>
            </a:r>
            <a:r>
              <a:rPr lang="de-DE" sz="36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, Z-S, </a:t>
            </a:r>
            <a:r>
              <a:rPr lang="cs-CZ" sz="36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Ž-Š</a:t>
            </a:r>
            <a:r>
              <a:rPr lang="de-DE" sz="36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, H</a:t>
            </a:r>
            <a:r>
              <a:rPr lang="cs-CZ" sz="36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-</a:t>
            </a:r>
            <a:r>
              <a:rPr lang="de-DE" sz="36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CH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251520" y="1609416"/>
            <a:ext cx="7776864" cy="4846320"/>
          </a:xfrm>
        </p:spPr>
        <p:txBody>
          <a:bodyPr numCol="2" anchor="ctr">
            <a:normAutofit/>
          </a:bodyPr>
          <a:lstStyle/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/>
              <a:t>ku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400" dirty="0"/>
              <a:t>tík měl </a:t>
            </a:r>
            <a:r>
              <a:rPr lang="cs-CZ" sz="2400" dirty="0" smtClean="0"/>
              <a:t>stra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sz="2400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 smtClean="0"/>
              <a:t>posle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400" dirty="0"/>
              <a:t> </a:t>
            </a:r>
            <a:r>
              <a:rPr lang="cs-CZ" sz="2400" dirty="0" smtClean="0"/>
              <a:t>hu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400" dirty="0" smtClean="0"/>
              <a:t>by</a:t>
            </a:r>
            <a:endParaRPr lang="de-DE" sz="24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 smtClean="0"/>
              <a:t>koropte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400" dirty="0"/>
              <a:t> </a:t>
            </a:r>
            <a:r>
              <a:rPr lang="cs-CZ" sz="2400" dirty="0" smtClean="0"/>
              <a:t>vylétla</a:t>
            </a:r>
            <a:endParaRPr lang="de-DE" sz="24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 smtClean="0"/>
              <a:t>veselý smí</a:t>
            </a:r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sz="2400" b="1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de-DE" sz="2400" dirty="0" smtClean="0"/>
              <a:t>usazený </a:t>
            </a:r>
            <a:r>
              <a:rPr lang="de-DE" sz="2400" dirty="0"/>
              <a:t>pra</a:t>
            </a:r>
            <a:r>
              <a:rPr lang="de-DE" sz="2400" b="1" dirty="0" smtClean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sz="2400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 smtClean="0"/>
              <a:t>ple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400" dirty="0"/>
              <a:t> na </a:t>
            </a:r>
            <a:r>
              <a:rPr lang="cs-CZ" sz="2400" dirty="0" smtClean="0"/>
              <a:t>střeše</a:t>
            </a:r>
            <a:endParaRPr lang="de-DE" sz="24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 smtClean="0"/>
              <a:t>pru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400" dirty="0" smtClean="0"/>
              <a:t>ký sva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sz="2400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 smtClean="0"/>
              <a:t>úzký cho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400" dirty="0" smtClean="0"/>
              <a:t>ník</a:t>
            </a:r>
            <a:endParaRPr lang="de-DE" sz="24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 smtClean="0"/>
              <a:t>zahni </a:t>
            </a:r>
            <a:r>
              <a:rPr lang="cs-CZ" sz="2400" dirty="0"/>
              <a:t>za </a:t>
            </a:r>
            <a:r>
              <a:rPr lang="cs-CZ" sz="2400" dirty="0" smtClean="0"/>
              <a:t>ro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sz="2400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 smtClean="0"/>
              <a:t>modrý kru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sz="2400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 smtClean="0"/>
              <a:t>velký leno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sz="2400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 smtClean="0"/>
              <a:t>několik úlo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sz="2400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 smtClean="0"/>
              <a:t>dobrodru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400" dirty="0"/>
              <a:t> </a:t>
            </a:r>
            <a:r>
              <a:rPr lang="cs-CZ" sz="2400" dirty="0" smtClean="0"/>
              <a:t>Davi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sz="2400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 smtClean="0"/>
              <a:t>nepla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400" dirty="0"/>
              <a:t> </a:t>
            </a:r>
            <a:r>
              <a:rPr lang="cs-CZ" sz="2400" dirty="0" smtClean="0"/>
              <a:t>ptáky</a:t>
            </a:r>
            <a:endParaRPr lang="de-DE" sz="24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de-DE" sz="2400" dirty="0"/>
              <a:t>c</a:t>
            </a:r>
            <a:r>
              <a:rPr lang="de-DE" sz="2400" dirty="0" smtClean="0"/>
              <a:t>hytrá </a:t>
            </a:r>
            <a:r>
              <a:rPr lang="cs-CZ" sz="2400" dirty="0" smtClean="0"/>
              <a:t>li</a:t>
            </a:r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400" dirty="0" smtClean="0"/>
              <a:t>ka </a:t>
            </a:r>
            <a:endParaRPr lang="de-DE" sz="24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de-DE" sz="2400" dirty="0" smtClean="0"/>
              <a:t>hol</a:t>
            </a:r>
            <a:r>
              <a:rPr lang="cs-CZ" sz="2400" dirty="0"/>
              <a:t>č</a:t>
            </a:r>
            <a:r>
              <a:rPr lang="de-DE" sz="2400" dirty="0" smtClean="0"/>
              <a:t>i</a:t>
            </a:r>
            <a:r>
              <a:rPr lang="cs-CZ" sz="2400" dirty="0"/>
              <a:t>č</a:t>
            </a:r>
            <a:r>
              <a:rPr lang="de-DE" sz="2400" dirty="0" smtClean="0"/>
              <a:t>ka v </a:t>
            </a:r>
            <a:r>
              <a:rPr lang="cs-CZ" sz="2400" dirty="0" smtClean="0"/>
              <a:t>koží</a:t>
            </a:r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400" dirty="0" smtClean="0"/>
              <a:t>ku</a:t>
            </a:r>
            <a:endParaRPr lang="de-DE" sz="24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 smtClean="0"/>
              <a:t>vá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400" dirty="0" smtClean="0"/>
              <a:t>ka </a:t>
            </a:r>
            <a:r>
              <a:rPr lang="cs-CZ" sz="2400" dirty="0"/>
              <a:t>na </a:t>
            </a:r>
            <a:r>
              <a:rPr lang="cs-CZ" sz="2400" dirty="0" smtClean="0"/>
              <a:t>ry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400" dirty="0" smtClean="0"/>
              <a:t>níku</a:t>
            </a:r>
            <a:endParaRPr lang="de-DE" sz="24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 smtClean="0"/>
              <a:t>čerstvé</a:t>
            </a:r>
            <a:r>
              <a:rPr lang="de-DE" sz="2400" dirty="0" smtClean="0"/>
              <a:t> </a:t>
            </a:r>
            <a:r>
              <a:rPr lang="cs-CZ" sz="2400" dirty="0" smtClean="0"/>
              <a:t>tvarů</a:t>
            </a:r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400" dirty="0" smtClean="0"/>
              <a:t>ky</a:t>
            </a:r>
            <a:endParaRPr lang="de-DE" sz="24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de-DE" sz="2400" dirty="0"/>
              <a:t>p</a:t>
            </a:r>
            <a:r>
              <a:rPr lang="cs-CZ" sz="2400" dirty="0" smtClean="0"/>
              <a:t>ř</a:t>
            </a:r>
            <a:r>
              <a:rPr lang="de-DE" sz="2400" dirty="0" smtClean="0"/>
              <a:t>ekro</a:t>
            </a:r>
            <a:r>
              <a:rPr lang="cs-CZ" sz="2400" dirty="0" smtClean="0"/>
              <a:t>č</a:t>
            </a:r>
            <a:r>
              <a:rPr lang="de-DE" sz="2400" dirty="0" smtClean="0"/>
              <a:t> pra</a:t>
            </a:r>
            <a:r>
              <a:rPr lang="de-DE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de-DE" sz="2400" dirty="0" err="1" smtClean="0"/>
              <a:t>Ne</a:t>
            </a:r>
            <a:r>
              <a:rPr lang="de-DE" sz="2400" b="1" dirty="0" err="1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de-DE" sz="2400" dirty="0" err="1" smtClean="0"/>
              <a:t>tové</a:t>
            </a:r>
            <a:r>
              <a:rPr lang="de-DE" sz="2400" dirty="0" smtClean="0"/>
              <a:t> l</a:t>
            </a:r>
            <a:r>
              <a:rPr lang="cs-CZ" sz="2400" dirty="0"/>
              <a:t>ů</a:t>
            </a:r>
            <a:r>
              <a:rPr lang="de-DE" sz="2400" dirty="0" smtClean="0"/>
              <a:t>žko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/>
              <a:t>Použitá literatura</a:t>
            </a:r>
            <a:endParaRPr lang="de-DE" dirty="0"/>
          </a:p>
        </p:txBody>
      </p:sp>
      <p:sp>
        <p:nvSpPr>
          <p:cNvPr id="2355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2200" dirty="0" smtClean="0"/>
              <a:t>Ing. J. Potůčková: Pracovní sešit z českého jazyka pro 2.ročník základní školy, 2.díl. Studio 1+1  2000</a:t>
            </a:r>
          </a:p>
          <a:p>
            <a:pPr eaLnBrk="1" hangingPunct="1">
              <a:lnSpc>
                <a:spcPct val="80000"/>
              </a:lnSpc>
            </a:pPr>
            <a:r>
              <a:rPr lang="cs-CZ" sz="2200" dirty="0" smtClean="0"/>
              <a:t>Ing. J. Potůčková: Český jazyk pro 2. ročník základní školy,</a:t>
            </a:r>
            <a:r>
              <a:rPr lang="de-DE" sz="2200" dirty="0" smtClean="0"/>
              <a:t> </a:t>
            </a:r>
            <a:r>
              <a:rPr lang="cs-CZ" sz="2200" dirty="0" smtClean="0"/>
              <a:t>2.díl. Studio 1+1  2000</a:t>
            </a:r>
          </a:p>
          <a:p>
            <a:pPr eaLnBrk="1" hangingPunct="1">
              <a:lnSpc>
                <a:spcPct val="80000"/>
              </a:lnSpc>
            </a:pPr>
            <a:r>
              <a:rPr lang="cs-CZ" sz="2200" dirty="0" smtClean="0"/>
              <a:t>Dr. H. Mikulenková a kol.: Český jazyk pro 2. ročník, 2.díl. Prodos 1997 </a:t>
            </a:r>
          </a:p>
          <a:p>
            <a:pPr eaLnBrk="1" hangingPunct="1">
              <a:lnSpc>
                <a:spcPct val="80000"/>
              </a:lnSpc>
            </a:pPr>
            <a:r>
              <a:rPr lang="cs-CZ" sz="2200" dirty="0" smtClean="0"/>
              <a:t>H. Burianová, L. Jízdná, M. Tarábková: Český jazyk pro 2. ročník základní školy. DIDAKTIS s.r.o. 2003</a:t>
            </a:r>
          </a:p>
          <a:p>
            <a:pPr eaLnBrk="1" hangingPunct="1">
              <a:lnSpc>
                <a:spcPct val="80000"/>
              </a:lnSpc>
            </a:pPr>
            <a:r>
              <a:rPr lang="cs-CZ" sz="2200" dirty="0" smtClean="0"/>
              <a:t>Pětiminutovky z češtiny pro 2.</a:t>
            </a:r>
            <a:r>
              <a:rPr lang="de-DE" sz="2200" dirty="0" smtClean="0"/>
              <a:t> </a:t>
            </a:r>
            <a:r>
              <a:rPr lang="cs-CZ" sz="2200" dirty="0" smtClean="0"/>
              <a:t>třídu. Pierot, spol. s.r</a:t>
            </a:r>
            <a:r>
              <a:rPr lang="de-DE" sz="2200" dirty="0" smtClean="0"/>
              <a:t>.</a:t>
            </a:r>
            <a:r>
              <a:rPr lang="cs-CZ" sz="2200" dirty="0" smtClean="0"/>
              <a:t>o.</a:t>
            </a:r>
          </a:p>
          <a:p>
            <a:pPr eaLnBrk="1" hangingPunct="1">
              <a:lnSpc>
                <a:spcPct val="80000"/>
              </a:lnSpc>
            </a:pPr>
            <a:r>
              <a:rPr lang="cs-CZ" sz="2200" dirty="0" smtClean="0"/>
              <a:t>PhDr.</a:t>
            </a:r>
            <a:r>
              <a:rPr lang="de-DE" sz="2200" dirty="0" smtClean="0"/>
              <a:t> </a:t>
            </a:r>
            <a:r>
              <a:rPr lang="cs-CZ" sz="2200" dirty="0" smtClean="0"/>
              <a:t>E. Hájková,CSc.,</a:t>
            </a:r>
            <a:r>
              <a:rPr lang="de-DE" sz="2200" dirty="0" smtClean="0"/>
              <a:t> </a:t>
            </a:r>
            <a:r>
              <a:rPr lang="cs-CZ" sz="2200" dirty="0" smtClean="0"/>
              <a:t>PaedDr. S. Pišlová, H. Vildová: Český jazyk pro 2. ročník základní školy pracovní sešit. JINAN 1998</a:t>
            </a:r>
          </a:p>
          <a:p>
            <a:pPr algn="just" eaLnBrk="1" hangingPunct="1">
              <a:lnSpc>
                <a:spcPct val="80000"/>
              </a:lnSpc>
            </a:pPr>
            <a:r>
              <a:rPr lang="de-DE" sz="2200" dirty="0" err="1"/>
              <a:t>Obrázky</a:t>
            </a:r>
            <a:r>
              <a:rPr lang="de-DE" sz="2200" dirty="0"/>
              <a:t>: http://office.microsoft.com/cs-cz/images</a:t>
            </a:r>
            <a:endParaRPr lang="cs-CZ" sz="2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35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35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35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355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355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355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355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ysithea">
  <a:themeElements>
    <a:clrScheme name="Lysithea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Lysithea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Lysithea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Lysithea">
    <a:dk1>
      <a:sysClr val="windowText" lastClr="000000"/>
    </a:dk1>
    <a:lt1>
      <a:sysClr val="window" lastClr="FFFFFF"/>
    </a:lt1>
    <a:dk2>
      <a:srgbClr val="B13F9A"/>
    </a:dk2>
    <a:lt2>
      <a:srgbClr val="F4E7ED"/>
    </a:lt2>
    <a:accent1>
      <a:srgbClr val="B83D68"/>
    </a:accent1>
    <a:accent2>
      <a:srgbClr val="AC66BB"/>
    </a:accent2>
    <a:accent3>
      <a:srgbClr val="DE6C36"/>
    </a:accent3>
    <a:accent4>
      <a:srgbClr val="F9B639"/>
    </a:accent4>
    <a:accent5>
      <a:srgbClr val="CF6DA4"/>
    </a:accent5>
    <a:accent6>
      <a:srgbClr val="FA8D3D"/>
    </a:accent6>
    <a:hlink>
      <a:srgbClr val="FFDE66"/>
    </a:hlink>
    <a:folHlink>
      <a:srgbClr val="D490C5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0</TotalTime>
  <Words>266</Words>
  <Application>Microsoft Office PowerPoint</Application>
  <PresentationFormat>Předvádění na obrazovce (4:3)</PresentationFormat>
  <Paragraphs>85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Lysithea</vt:lpstr>
      <vt:lpstr>Snímek 1</vt:lpstr>
      <vt:lpstr>výslovnost a psaní párových souhlásek uprostřed a na konci slov  8</vt:lpstr>
      <vt:lpstr>Pravopis těchto slov zdůvodňujeme pomocí jiného tvaru slova nebo slovem příbuzným.</vt:lpstr>
      <vt:lpstr>H - CH</vt:lpstr>
      <vt:lpstr>Zdůvodni psaní H - CH</vt:lpstr>
      <vt:lpstr>Zdůvodni psaní H - CH</vt:lpstr>
      <vt:lpstr>Zdůvodni psaní  B–P, D–T, Ď–Ť, V–F, Z-S, Ž-Š, H-CH</vt:lpstr>
      <vt:lpstr>Zdůvodni psaní  B–P, D–T, Ď–Ť, V–F, Z-S, Ž-Š, H-CH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Párové_souhlásky_8</dc:title>
  <dc:creator>Alena Stanikova</dc:creator>
  <cp:lastModifiedBy>Dum</cp:lastModifiedBy>
  <cp:revision>90</cp:revision>
  <dcterms:created xsi:type="dcterms:W3CDTF">2011-11-08T11:46:51Z</dcterms:created>
  <dcterms:modified xsi:type="dcterms:W3CDTF">2013-05-17T11:53:31Z</dcterms:modified>
</cp:coreProperties>
</file>