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5"/>
  </p:notesMasterIdLst>
  <p:sldIdLst>
    <p:sldId id="274" r:id="rId2"/>
    <p:sldId id="260" r:id="rId3"/>
    <p:sldId id="256" r:id="rId4"/>
    <p:sldId id="261" r:id="rId5"/>
    <p:sldId id="257" r:id="rId6"/>
    <p:sldId id="262" r:id="rId7"/>
    <p:sldId id="264" r:id="rId8"/>
    <p:sldId id="258" r:id="rId9"/>
    <p:sldId id="263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59" r:id="rId19"/>
    <p:sldId id="265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59" autoAdjust="0"/>
    <p:restoredTop sz="94660"/>
  </p:normalViewPr>
  <p:slideViewPr>
    <p:cSldViewPr>
      <p:cViewPr>
        <p:scale>
          <a:sx n="108" d="100"/>
          <a:sy n="108" d="100"/>
        </p:scale>
        <p:origin x="-9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DB136E-F196-4845-A70B-CE3DCF5101C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5E95EB-832C-489C-BF73-E4D7C74580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898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5E95EB-832C-489C-BF73-E4D7C745800F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4940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21D9BD-332C-411D-8848-3F970D7BA4F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34639-FA9D-44A1-A35A-013AB72DEC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VY_32_INOVACE_10_SPOLE&#268;ENSTVA%20VOD.pptx#-1,9,Prezentace aplikace PowerPoint" TargetMode="External"/><Relationship Id="rId3" Type="http://schemas.openxmlformats.org/officeDocument/2006/relationships/hyperlink" Target="VY_32_INOVACE_10_SPOLE&#268;ENSTVA%20VOD.pptx#-1,4,Prezentace aplikace PowerPoint" TargetMode="External"/><Relationship Id="rId7" Type="http://schemas.openxmlformats.org/officeDocument/2006/relationships/hyperlink" Target="VY_32_INOVACE_10_SPOLE&#268;ENSTVA%20VOD.pptx#-1,8,Prezentace aplikace PowerPoint" TargetMode="External"/><Relationship Id="rId2" Type="http://schemas.openxmlformats.org/officeDocument/2006/relationships/hyperlink" Target="VY_32_INOVACE_10_SPOLE&#268;ENSTVA%20VOD.pptx#-1,2,Prezentace aplikace PowerPo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10_SPOLE&#268;ENSTVA%20VOD.pptx#-1,7,Prezentace aplikace PowerPoint" TargetMode="External"/><Relationship Id="rId5" Type="http://schemas.openxmlformats.org/officeDocument/2006/relationships/hyperlink" Target="VY_32_INOVACE_10_SPOLE&#268;ENSTVA%20VOD.pptx#-1,6,Prezentace aplikace PowerPoint" TargetMode="External"/><Relationship Id="rId4" Type="http://schemas.openxmlformats.org/officeDocument/2006/relationships/hyperlink" Target="VY_32_INOVACE_10_SPOLE&#268;ENSTVA%20VOD.pptx#-1,5,Prezentace aplikace PowerPoint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0_SPOLE&#268;ENSTVA%20VOD.pptx#-1,11,Prezentace aplikace PowerPoint" TargetMode="External"/><Relationship Id="rId7" Type="http://schemas.openxmlformats.org/officeDocument/2006/relationships/hyperlink" Target="VY_32_INOVACE_10_SPOLE&#268;ENSTVA%20VOD.pptx#-1,15,Prezentace aplikace PowerPoint" TargetMode="External"/><Relationship Id="rId2" Type="http://schemas.openxmlformats.org/officeDocument/2006/relationships/hyperlink" Target="VY_32_INOVACE_10_SPOLE&#268;ENSTVA%20VOD.pptx#-1,10,Prezentace aplikace PowerPo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10_SPOLE&#268;ENSTVA%20VOD.pptx#-1,14,Prezentace aplikace PowerPoint" TargetMode="External"/><Relationship Id="rId5" Type="http://schemas.openxmlformats.org/officeDocument/2006/relationships/hyperlink" Target="VY_32_INOVACE_10_SPOLE&#268;ENSTVA%20VOD.pptx#-1,13,Prezentace aplikace PowerPoint" TargetMode="External"/><Relationship Id="rId4" Type="http://schemas.openxmlformats.org/officeDocument/2006/relationships/hyperlink" Target="VY_32_INOVACE_10_SPOLE&#268;ENSTVA%20VOD.pptx#-1,12,Prezentace aplikace PowerPoint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0_SPOLE&#268;ENSTVA%20VOD.pptx#-1,16,Prezentace aplikace PowerPoint" TargetMode="External"/><Relationship Id="rId2" Type="http://schemas.openxmlformats.org/officeDocument/2006/relationships/hyperlink" Target="VY_32_INOVACE_10_SPOLE&#268;ENSTVA%20VOD.pptx#-1,15,Prezentace aplikace PowerPo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6.ggpht.com/Ba1vgekBPGhVk3aTMps-j_6fmlUcD8TNlUClR00WWW-59cT0NDPOdF3zSXb0QzHg5iEmWQ=s128" TargetMode="External"/><Relationship Id="rId5" Type="http://schemas.openxmlformats.org/officeDocument/2006/relationships/hyperlink" Target="http://lh5.ggpht.com/fwTK2beTls_E_Z1jYEW6iQNLQ20nMmD06Th_54n3kRDODMU01vcYzW_0WBwTM0O3FiUwLg=s102" TargetMode="External"/><Relationship Id="rId4" Type="http://schemas.openxmlformats.org/officeDocument/2006/relationships/hyperlink" Target="http://lh3.ggpht.com/346r4Ard9Yp94Gziuxj7yfvlfbzJhRrxFIyyQD3aSJsVwol-ensf4g9v2Ta_BJQsotJm_g=s12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4348761"/>
              </p:ext>
            </p:extLst>
          </p:nvPr>
        </p:nvGraphicFramePr>
        <p:xfrm>
          <a:off x="1274763" y="976313"/>
          <a:ext cx="6423025" cy="4811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33" name="Prezentace" r:id="rId3" imgW="2580283" imgH="1934120" progId="PowerPoint.Show.8">
                  <p:embed/>
                </p:oleObj>
              </mc:Choice>
              <mc:Fallback>
                <p:oleObj name="Prezentace" r:id="rId3" imgW="2580283" imgH="1934120" progId="PowerPoint.Show.8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74763" y="976313"/>
                        <a:ext cx="6423025" cy="48117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0608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2224028"/>
            <a:ext cx="6480720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r>
              <a:rPr lang="cs-CZ" sz="2400" dirty="0">
                <a:solidFill>
                  <a:schemeClr val="bg1"/>
                </a:solidFill>
              </a:rPr>
              <a:t>Program slouží </a:t>
            </a:r>
            <a:r>
              <a:rPr lang="cs-CZ" sz="2400" dirty="0" smtClean="0">
                <a:solidFill>
                  <a:schemeClr val="bg1"/>
                </a:solidFill>
              </a:rPr>
              <a:t>k procvičování </a:t>
            </a:r>
            <a:r>
              <a:rPr lang="cs-CZ" sz="2400" dirty="0">
                <a:solidFill>
                  <a:schemeClr val="bg1"/>
                </a:solidFill>
              </a:rPr>
              <a:t>a opakování </a:t>
            </a:r>
            <a:r>
              <a:rPr lang="cs-CZ" sz="2400" dirty="0" smtClean="0">
                <a:solidFill>
                  <a:schemeClr val="bg1"/>
                </a:solidFill>
              </a:rPr>
              <a:t>přírodovědného učiva ve 4. ročníku. </a:t>
            </a:r>
            <a:endParaRPr lang="cs-CZ" sz="2400" dirty="0">
              <a:solidFill>
                <a:schemeClr val="bg1"/>
              </a:solidFill>
            </a:endParaRP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700808"/>
            <a:ext cx="15584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Anotace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06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9110" y="0"/>
            <a:ext cx="9463109" cy="6817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706687"/>
            <a:ext cx="6400800" cy="174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8273" y="5492545"/>
            <a:ext cx="7035800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39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43304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2276872"/>
            <a:ext cx="8424935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Ve stojatých vodách (rybnících, </a:t>
            </a:r>
            <a:r>
              <a:rPr lang="cs-CZ" sz="32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jezerech a </a:t>
            </a:r>
            <a:r>
              <a:rPr lang="cs-CZ" sz="32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přehradách) i v tekoucích vodách (potocích, </a:t>
            </a:r>
            <a:r>
              <a:rPr lang="cs-CZ" sz="32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řekách</a:t>
            </a:r>
            <a:r>
              <a:rPr lang="cs-CZ" sz="32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 žijí různá společenstva vodních </a:t>
            </a:r>
            <a:r>
              <a:rPr lang="cs-CZ" sz="32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organizmů. Můžeme je pozorovat nejen na hladině vody nebo u břehu, ale také pod vodou a na </a:t>
            </a:r>
            <a:r>
              <a:rPr lang="cs-CZ" sz="32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dně.</a:t>
            </a:r>
            <a:endParaRPr lang="cs-CZ" sz="3200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52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784" y="3573016"/>
            <a:ext cx="2752146" cy="302433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sp>
        <p:nvSpPr>
          <p:cNvPr id="5" name="TextovéPole 4"/>
          <p:cNvSpPr txBox="1"/>
          <p:nvPr/>
        </p:nvSpPr>
        <p:spPr>
          <a:xfrm>
            <a:off x="179512" y="796314"/>
            <a:ext cx="51125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Vrba bílá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400" b="1" dirty="0">
                <a:solidFill>
                  <a:schemeClr val="bg1">
                    <a:lumMod val="50000"/>
                  </a:schemeClr>
                </a:solidFill>
              </a:rPr>
              <a:t>m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á 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pružné a ohebné větve, používají se na pletení košíků.</a:t>
            </a:r>
          </a:p>
          <a:p>
            <a:r>
              <a:rPr lang="cs-CZ" sz="2400" b="1" dirty="0">
                <a:solidFill>
                  <a:schemeClr val="bg1">
                    <a:lumMod val="50000"/>
                  </a:schemeClr>
                </a:solidFill>
              </a:rPr>
              <a:t>L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isty jsou na líci tmavě zelené,</a:t>
            </a:r>
          </a:p>
          <a:p>
            <a:r>
              <a:rPr lang="cs-CZ" sz="2400" b="1" dirty="0">
                <a:solidFill>
                  <a:schemeClr val="bg1">
                    <a:lumMod val="50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a rubu šedivé.</a:t>
            </a:r>
          </a:p>
          <a:p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Svými kořeny zpevňuje břehy vod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. 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69161"/>
            <a:ext cx="1972258" cy="1710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29622"/>
            <a:ext cx="9036496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Rostliny našich vod </a:t>
            </a:r>
          </a:p>
          <a:p>
            <a:pPr algn="ctr"/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stromy</a:t>
            </a:r>
            <a:endParaRPr lang="cs-CZ" sz="32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369" y="2545506"/>
            <a:ext cx="3254547" cy="2539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90878" y="2088976"/>
            <a:ext cx="23743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Vrba košíkářská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35354" y="5765793"/>
            <a:ext cx="31277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Dalšími stromy jsou 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například topol a olše.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12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18297"/>
            <a:ext cx="3798887" cy="3330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1"/>
            <a:ext cx="4151313" cy="284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48064" y="2060848"/>
            <a:ext cx="3408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Orobinec širokolistý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828" y="3318297"/>
            <a:ext cx="2187439" cy="3365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8729" y="2708920"/>
            <a:ext cx="2506974" cy="3939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130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79" y="1963675"/>
            <a:ext cx="2936478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3536" y="1448562"/>
            <a:ext cx="2608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Blatouch bahenní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56563" y="1442175"/>
            <a:ext cx="2334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Podběl lékařský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144217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Kosatec žlutý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4237" y="404664"/>
            <a:ext cx="18053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byliny</a:t>
            </a:r>
            <a:endParaRPr lang="cs-CZ" sz="4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4869160"/>
            <a:ext cx="27815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Roste na březích </a:t>
            </a: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vodních ploch, </a:t>
            </a: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v bažinatých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místech.</a:t>
            </a: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63675"/>
            <a:ext cx="2341288" cy="269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56563" y="4869160"/>
            <a:ext cx="2348613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  <a:latin typeface="+mj-lt"/>
                <a:cs typeface="Arial" pitchFamily="34" charset="0"/>
              </a:rPr>
              <a:t>Je užíván při astmatu, zánětu průdušek, zánětu hrtanu a černém kašli..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39379" y="4907330"/>
            <a:ext cx="266429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Roste na </a:t>
            </a:r>
            <a:r>
              <a:rPr lang="cs-CZ" sz="2000" b="1" dirty="0">
                <a:solidFill>
                  <a:schemeClr val="bg1"/>
                </a:solidFill>
              </a:rPr>
              <a:t>podmáčených stanovištích od nížin do hor.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1979739"/>
            <a:ext cx="2005596" cy="2674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788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779851"/>
            <a:ext cx="61926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e naše největší vodní rostlina. Má </a:t>
            </a:r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silný plazivý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oddenek, zakotvený v bahnitém dně, široké listy, velké, bílé, krásně vonící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květy. </a:t>
            </a:r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e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jedovatý, kvete od května  do srpna.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Je to chráněná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rostlina.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cs-CZ" sz="2400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5856" y="300827"/>
            <a:ext cx="1967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Leknín bílý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020" y="3140968"/>
            <a:ext cx="4829944" cy="3622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964" y="2114945"/>
            <a:ext cx="2052046" cy="2052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299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404664"/>
            <a:ext cx="7771679" cy="76944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ŽIVOČICHOVÉ NAŠICH VOD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758167" y="1348892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Do společenstva živočichů našich vod patří</a:t>
            </a:r>
          </a:p>
          <a:p>
            <a:pPr algn="ctr"/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Ryby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4048" y="4869160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Štika obecná</a:t>
            </a:r>
            <a:endParaRPr lang="cs-CZ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81226"/>
            <a:ext cx="7632848" cy="4594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043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759" y="4725143"/>
            <a:ext cx="2358443" cy="1921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021288"/>
            <a:ext cx="808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jikry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74579" y="476672"/>
            <a:ext cx="6663300" cy="769441"/>
          </a:xfrm>
          <a:prstGeom prst="rect">
            <a:avLst/>
          </a:prstGeom>
          <a:ln>
            <a:solidFill>
              <a:schemeClr val="tx1">
                <a:lumMod val="95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4400" dirty="0" smtClean="0">
                <a:ln>
                  <a:solidFill>
                    <a:schemeClr val="bg2">
                      <a:lumMod val="60000"/>
                      <a:lumOff val="40000"/>
                    </a:schemeClr>
                  </a:solidFill>
                </a:ln>
                <a:solidFill>
                  <a:schemeClr val="bg1"/>
                </a:solidFill>
              </a:rPr>
              <a:t>Vývojové stádium ryb</a:t>
            </a:r>
            <a:endParaRPr lang="cs-CZ" sz="4400" dirty="0">
              <a:ln>
                <a:solidFill>
                  <a:schemeClr val="bg2">
                    <a:lumMod val="60000"/>
                    <a:lumOff val="40000"/>
                  </a:schemeClr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1684518"/>
            <a:ext cx="8136903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bg1">
                    <a:lumMod val="75000"/>
                  </a:schemeClr>
                </a:solidFill>
              </a:rPr>
              <a:t>Rozmnožování </a:t>
            </a:r>
            <a:r>
              <a:rPr lang="cs-CZ" sz="3200" dirty="0" smtClean="0">
                <a:solidFill>
                  <a:schemeClr val="bg1">
                    <a:lumMod val="75000"/>
                  </a:schemeClr>
                </a:solidFill>
              </a:rPr>
              <a:t>ryb:</a:t>
            </a:r>
            <a:endParaRPr lang="cs-CZ" sz="3200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3200" dirty="0">
                <a:solidFill>
                  <a:schemeClr val="bg1">
                    <a:lumMod val="75000"/>
                  </a:schemeClr>
                </a:solidFill>
              </a:rPr>
              <a:t>Samička může naklást do vody až milion vajíček – jiker. Samec vypouští do vody mlíčí, kterým se vajíčko oplodní. Říkáme, že ryby se třou.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463534"/>
            <a:ext cx="547260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Vajíčko     plůdek       dospělá ryba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804290" y="4744847"/>
            <a:ext cx="357429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584" y="4565732"/>
            <a:ext cx="628650" cy="43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547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548680"/>
            <a:ext cx="4564070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OBOJŽIVELNÍCI</a:t>
            </a:r>
            <a:endParaRPr lang="cs-CZ" sz="4400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42" y="4063687"/>
            <a:ext cx="3063454" cy="2522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7427" y="1674673"/>
            <a:ext cx="839839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Rozmnožování žab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Na jaře klade samička do prohřátých mělčin až 4000 vajíček. Z vajíček se líhnou malí pulci, kteří nemají nohy, pohyb jim umožňuje ocásek .Teprve později se vyvíjejí končetiny.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24383" y="412478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Pulci dýchají jen žábrami, dospělé žáby dýchají 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většinou plícemi a </a:t>
            </a:r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kůží.</a:t>
            </a:r>
          </a:p>
        </p:txBody>
      </p:sp>
    </p:spTree>
    <p:extLst>
      <p:ext uri="{BB962C8B-B14F-4D97-AF65-F5344CB8AC3E}">
        <p14:creationId xmlns:p14="http://schemas.microsoft.com/office/powerpoint/2010/main" val="397987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01" y="937678"/>
            <a:ext cx="3668030" cy="2973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130" y="4095815"/>
            <a:ext cx="4020832" cy="236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52671" y="447055"/>
            <a:ext cx="27991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Ropucha obecná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6414" y="476013"/>
            <a:ext cx="2416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Skokan hnědý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326" y="6396335"/>
            <a:ext cx="2736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Rosnička zelená</a:t>
            </a:r>
            <a:endParaRPr lang="cs-CZ" sz="24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6442501"/>
            <a:ext cx="2375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Mlok skvrnitý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130" y="937678"/>
            <a:ext cx="4020832" cy="2973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01" y="4113564"/>
            <a:ext cx="3708501" cy="2356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2664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40555" y="332656"/>
            <a:ext cx="1806905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PLAZI</a:t>
            </a:r>
            <a:endParaRPr lang="cs-CZ" sz="4400" dirty="0">
              <a:solidFill>
                <a:schemeClr val="bg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375" y="1412776"/>
            <a:ext cx="4191991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0819" y="1263870"/>
            <a:ext cx="3773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</a:rPr>
              <a:t>Užovka obojková</a:t>
            </a:r>
            <a:endParaRPr lang="cs-CZ" sz="32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421" y="1848646"/>
            <a:ext cx="435258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Nejedovatý had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Za hlavou má výrazné žluté 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   půlměsíčky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Živí se žábami, hmyzem i rybami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Kořist polyká vcelku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Přezimuje ve stavu strnulosti pod kameny, stromy, často i v kompostu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557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17323" y="477423"/>
            <a:ext cx="1718740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RACI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910712"/>
            <a:ext cx="18357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Rak říční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4643485"/>
            <a:ext cx="641858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Žije jen v čistých vodách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Živí se rostlinami i drobnými uhynulými živočichy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tělo má kryto krunýřem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solidFill>
                  <a:schemeClr val="bg1"/>
                </a:solidFill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</a:rPr>
              <a:t>atří mezi bezobratlé živočichy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926" y="1472488"/>
            <a:ext cx="5983982" cy="318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150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150" y="3985457"/>
            <a:ext cx="4474303" cy="2762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87" y="3994525"/>
            <a:ext cx="3652863" cy="276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325" y="1041462"/>
            <a:ext cx="4462129" cy="2881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86" y="1030887"/>
            <a:ext cx="3652864" cy="2891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46540" y="96675"/>
            <a:ext cx="3047629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>
                    <a:lumMod val="50000"/>
                  </a:schemeClr>
                </a:solidFill>
              </a:rPr>
              <a:t>Vodní ptáci</a:t>
            </a:r>
            <a:endParaRPr lang="cs-CZ" sz="4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030887"/>
            <a:ext cx="25362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Ledňáček říční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58633" y="3401775"/>
            <a:ext cx="2020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Labuť velká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3194" y="6347220"/>
            <a:ext cx="2525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Kachna divoká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39301" y="6138855"/>
            <a:ext cx="2076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Lyska černá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23272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35" y="3980036"/>
            <a:ext cx="4081442" cy="2802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594" y="1247694"/>
            <a:ext cx="4065210" cy="2708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35" y="1291852"/>
            <a:ext cx="4081441" cy="266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332656"/>
            <a:ext cx="1837362" cy="7694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>
                    <a:lumMod val="50000"/>
                  </a:schemeClr>
                </a:solidFill>
              </a:rPr>
              <a:t>SAVCI</a:t>
            </a:r>
            <a:endParaRPr lang="cs-CZ" sz="44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66884"/>
            <a:ext cx="3384376" cy="260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7664" y="6320868"/>
            <a:ext cx="2505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bobr evropský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30565" y="1262153"/>
            <a:ext cx="1713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n</a:t>
            </a:r>
            <a:r>
              <a:rPr lang="cs-CZ" sz="2400" dirty="0" smtClean="0">
                <a:solidFill>
                  <a:schemeClr val="bg1"/>
                </a:solidFill>
              </a:rPr>
              <a:t>utrie říční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1241196"/>
            <a:ext cx="19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</a:t>
            </a:r>
            <a:r>
              <a:rPr lang="cs-CZ" sz="2400" b="1" dirty="0" smtClean="0">
                <a:solidFill>
                  <a:schemeClr val="bg1"/>
                </a:solidFill>
              </a:rPr>
              <a:t>ydra říční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10989" y="6290101"/>
            <a:ext cx="22028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</a:rPr>
              <a:t>h</a:t>
            </a:r>
            <a:r>
              <a:rPr lang="cs-CZ" sz="2400" b="1" dirty="0" smtClean="0">
                <a:solidFill>
                  <a:srgbClr val="FFFF00"/>
                </a:solidFill>
              </a:rPr>
              <a:t>ryzec vodní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589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68851"/>
            <a:ext cx="4392488" cy="415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65" y="1736362"/>
            <a:ext cx="3801971" cy="4068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86053" y="548680"/>
            <a:ext cx="1854995" cy="76944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dirty="0" smtClean="0"/>
              <a:t>HMYZ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1231" y="5805264"/>
            <a:ext cx="22397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Šidélko </a:t>
            </a:r>
          </a:p>
          <a:p>
            <a:r>
              <a:rPr lang="cs-CZ" sz="2400" b="1" dirty="0" smtClean="0"/>
              <a:t>kroužkované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41048" y="5830668"/>
            <a:ext cx="2255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Vážka ploská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85290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2276872"/>
            <a:ext cx="763284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Do společenstva vod patří: </a:t>
            </a:r>
            <a:endParaRPr lang="cs-CZ" sz="2400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ZHYM………………………………………..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ZILAP…………………………………………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ŽÍLIJOBONVEC…………………………..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TIPÁC…………………………………………..</a:t>
            </a:r>
          </a:p>
          <a:p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YBYR…………………………………………….</a:t>
            </a:r>
          </a:p>
          <a:p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	</a:t>
            </a:r>
          </a:p>
          <a:p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Nabídka slov:  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komár, štika, užovka, vážka, vydra, kachna, bobr, mlok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, ledňáček</a:t>
            </a:r>
            <a:endParaRPr lang="cs-CZ" sz="2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684584" y="908720"/>
            <a:ext cx="10585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Vylušti přesmyčku, řešení napiš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a pak doplň správné slovo.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74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1268760"/>
            <a:ext cx="6032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Seřaď správně vývojové stádium ryb: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212976"/>
            <a:ext cx="1704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j</a:t>
            </a:r>
            <a:r>
              <a:rPr lang="cs-CZ" sz="2400" dirty="0" smtClean="0">
                <a:solidFill>
                  <a:schemeClr val="bg1"/>
                </a:solidFill>
              </a:rPr>
              <a:t>ikry</a:t>
            </a:r>
            <a:r>
              <a:rPr lang="cs-CZ" sz="2400" dirty="0" smtClean="0">
                <a:solidFill>
                  <a:schemeClr val="bg1"/>
                </a:solidFill>
              </a:rPr>
              <a:t>/ mlíčí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4365104"/>
            <a:ext cx="1116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plůdek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3212976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vajíčko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53838" y="2471503"/>
            <a:ext cx="1911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d</a:t>
            </a:r>
            <a:r>
              <a:rPr lang="cs-CZ" sz="2400" dirty="0" smtClean="0">
                <a:solidFill>
                  <a:schemeClr val="bg1"/>
                </a:solidFill>
              </a:rPr>
              <a:t>ospělá ryba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5589240"/>
            <a:ext cx="7066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………………………………………………………………………………………………….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18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98964" y="816343"/>
            <a:ext cx="56813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Které byliny rostou v okolí vod?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Kde v okolí vod hnízdí nejvíce ptáků?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Poznáš tyto rostliny?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420888"/>
            <a:ext cx="424847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Má pružné a ohebné větve, používají se na pletení košíků.</a:t>
            </a:r>
          </a:p>
          <a:p>
            <a:r>
              <a:rPr lang="cs-CZ" sz="2000" dirty="0">
                <a:solidFill>
                  <a:schemeClr val="bg1"/>
                </a:solidFill>
              </a:rPr>
              <a:t>Listy jsou na líci tmavě </a:t>
            </a:r>
            <a:r>
              <a:rPr lang="cs-CZ" sz="2000" dirty="0" smtClean="0">
                <a:solidFill>
                  <a:schemeClr val="bg1"/>
                </a:solidFill>
              </a:rPr>
              <a:t>zelené,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na rubu šedivé.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Svými </a:t>
            </a:r>
            <a:r>
              <a:rPr lang="cs-CZ" sz="2000" dirty="0">
                <a:solidFill>
                  <a:schemeClr val="bg1"/>
                </a:solidFill>
              </a:rPr>
              <a:t>kořeny zpevňuje břehy vod.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72000" y="2276872"/>
            <a:ext cx="432048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J</a:t>
            </a:r>
            <a:r>
              <a:rPr lang="cs-CZ" dirty="0" smtClean="0">
                <a:solidFill>
                  <a:schemeClr val="bg1"/>
                </a:solidFill>
              </a:rPr>
              <a:t>e </a:t>
            </a:r>
            <a:r>
              <a:rPr lang="cs-CZ" dirty="0">
                <a:solidFill>
                  <a:schemeClr val="bg1"/>
                </a:solidFill>
              </a:rPr>
              <a:t>naše největší vodní rostlina. Má silný plazivý oddenek, zakotvený v bahnitém dně, </a:t>
            </a:r>
            <a:r>
              <a:rPr lang="cs-CZ" dirty="0" smtClean="0">
                <a:solidFill>
                  <a:schemeClr val="bg1"/>
                </a:solidFill>
              </a:rPr>
              <a:t>široké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listy, velké, bílé, krásně vonící květy, je jedovatý, kvete od května  do srpna.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Je </a:t>
            </a:r>
            <a:r>
              <a:rPr lang="cs-CZ" dirty="0">
                <a:solidFill>
                  <a:schemeClr val="bg1"/>
                </a:solidFill>
              </a:rPr>
              <a:t>to chráněná </a:t>
            </a:r>
            <a:r>
              <a:rPr lang="cs-CZ" dirty="0" smtClean="0">
                <a:solidFill>
                  <a:schemeClr val="bg1"/>
                </a:solidFill>
              </a:rPr>
              <a:t>rostlina.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72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23528" y="260648"/>
            <a:ext cx="8352928" cy="10081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Použitá literatura: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Přírodověda 4 ( učebnice pro 4. ročník základní školy) Nová škola</a:t>
            </a:r>
          </a:p>
        </p:txBody>
      </p:sp>
      <p:sp>
        <p:nvSpPr>
          <p:cNvPr id="3" name="Obdélník 2">
            <a:hlinkClick r:id="rId2" action="ppaction://hlinkpres?slideindex=2&amp;slidetitle=Prezentace aplikace PowerPoint"/>
          </p:cNvPr>
          <p:cNvSpPr/>
          <p:nvPr/>
        </p:nvSpPr>
        <p:spPr>
          <a:xfrm>
            <a:off x="539552" y="1124744"/>
            <a:ext cx="73448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http://www.taggmanager.cz/poi_images/1270/2361_prurez_ryb_thumb.jpg</a:t>
            </a:r>
          </a:p>
        </p:txBody>
      </p:sp>
      <p:sp>
        <p:nvSpPr>
          <p:cNvPr id="4" name="Obdélník 3">
            <a:hlinkClick r:id="rId3" action="ppaction://hlinkpres?slideindex=4&amp;slidetitle=Prezentace aplikace PowerPoint"/>
          </p:cNvPr>
          <p:cNvSpPr/>
          <p:nvPr/>
        </p:nvSpPr>
        <p:spPr>
          <a:xfrm>
            <a:off x="579612" y="1477727"/>
            <a:ext cx="646246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http://www.uspza.cz/obrazky5/14-vrba_01_small.jpg</a:t>
            </a:r>
          </a:p>
        </p:txBody>
      </p:sp>
      <p:sp>
        <p:nvSpPr>
          <p:cNvPr id="5" name="Obdélník 4">
            <a:hlinkClick r:id="rId3" action="ppaction://hlinkpres?slideindex=4&amp;slidetitle=Prezentace aplikace PowerPoint"/>
          </p:cNvPr>
          <p:cNvSpPr/>
          <p:nvPr/>
        </p:nvSpPr>
        <p:spPr>
          <a:xfrm>
            <a:off x="539552" y="1821717"/>
            <a:ext cx="703852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http://nd03.jxs.cz/276/589/bc38f67e27_63935849_u.jpg</a:t>
            </a:r>
          </a:p>
        </p:txBody>
      </p:sp>
      <p:sp>
        <p:nvSpPr>
          <p:cNvPr id="7" name="Obdélník 6">
            <a:hlinkClick r:id="rId4" action="ppaction://hlinkpres?slideindex=5&amp;slidetitle=Prezentace aplikace PowerPoint"/>
          </p:cNvPr>
          <p:cNvSpPr/>
          <p:nvPr/>
        </p:nvSpPr>
        <p:spPr>
          <a:xfrm>
            <a:off x="539552" y="2276872"/>
            <a:ext cx="752745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http://files.ucivo.webnode.cz/system_preview_detail_200007999-8fd5390cfa-public/lipnicovité%20rákos%20obecný.jpg</a:t>
            </a:r>
          </a:p>
        </p:txBody>
      </p:sp>
      <p:sp>
        <p:nvSpPr>
          <p:cNvPr id="9" name="Obdélník 8">
            <a:hlinkClick r:id="rId4" action="ppaction://hlinkpres?slideindex=5&amp;slidetitle=Prezentace aplikace PowerPoint"/>
          </p:cNvPr>
          <p:cNvSpPr/>
          <p:nvPr/>
        </p:nvSpPr>
        <p:spPr>
          <a:xfrm>
            <a:off x="539552" y="2904465"/>
            <a:ext cx="800291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http://www.guh.cz/edu/bi/biologie_rostliny/foto04/foto_043.jpg</a:t>
            </a:r>
          </a:p>
        </p:txBody>
      </p:sp>
      <p:sp>
        <p:nvSpPr>
          <p:cNvPr id="10" name="Obdélník 9">
            <a:hlinkClick r:id="rId4" action="ppaction://hlinkpres?slideindex=5&amp;slidetitle=Prezentace aplikace PowerPoint"/>
          </p:cNvPr>
          <p:cNvSpPr/>
          <p:nvPr/>
        </p:nvSpPr>
        <p:spPr>
          <a:xfrm>
            <a:off x="523855" y="3284984"/>
            <a:ext cx="749885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http://www.guh.cz/edu/bi/biologie_rostliny/foto04/foto_058.jpg</a:t>
            </a:r>
          </a:p>
        </p:txBody>
      </p:sp>
      <p:sp>
        <p:nvSpPr>
          <p:cNvPr id="11" name="Obdélník 10">
            <a:hlinkClick r:id="rId4" action="ppaction://hlinkpres?slideindex=5&amp;slidetitle=Prezentace aplikace PowerPoint"/>
          </p:cNvPr>
          <p:cNvSpPr/>
          <p:nvPr/>
        </p:nvSpPr>
        <p:spPr>
          <a:xfrm>
            <a:off x="523855" y="3643685"/>
            <a:ext cx="339708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http://leccos.com/pics/pic/orobinec.jpg</a:t>
            </a:r>
          </a:p>
        </p:txBody>
      </p:sp>
      <p:sp>
        <p:nvSpPr>
          <p:cNvPr id="8" name="Obdélník 7">
            <a:hlinkClick r:id="rId5" action="ppaction://hlinkpres?slideindex=6&amp;slidetitle=Prezentace aplikace PowerPoint"/>
          </p:cNvPr>
          <p:cNvSpPr/>
          <p:nvPr/>
        </p:nvSpPr>
        <p:spPr>
          <a:xfrm>
            <a:off x="539552" y="4081288"/>
            <a:ext cx="749885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http://www.kibitz.estranky.cz/img/mid/238/blatouch-bahenni.jpg</a:t>
            </a:r>
          </a:p>
        </p:txBody>
      </p:sp>
      <p:sp>
        <p:nvSpPr>
          <p:cNvPr id="13" name="Obdélník 12">
            <a:hlinkClick r:id="rId5" action="ppaction://hlinkpres?slideindex=6&amp;slidetitle=Prezentace aplikace PowerPoint"/>
          </p:cNvPr>
          <p:cNvSpPr/>
          <p:nvPr/>
        </p:nvSpPr>
        <p:spPr>
          <a:xfrm>
            <a:off x="523855" y="4433240"/>
            <a:ext cx="655251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http://www.avicenna.cz/media/4/20040916-Tussilago-farfara.jpg</a:t>
            </a:r>
          </a:p>
        </p:txBody>
      </p:sp>
      <p:sp>
        <p:nvSpPr>
          <p:cNvPr id="14" name="Obdélník 13">
            <a:hlinkClick r:id="rId5" action="ppaction://hlinkpres?slideindex=6&amp;slidetitle=Prezentace aplikace PowerPoint"/>
          </p:cNvPr>
          <p:cNvSpPr/>
          <p:nvPr/>
        </p:nvSpPr>
        <p:spPr>
          <a:xfrm>
            <a:off x="527194" y="4744232"/>
            <a:ext cx="795477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http://www.guh.cz/edu/bi/biologie_rostliny/foto04/foto_021.jpg</a:t>
            </a:r>
          </a:p>
        </p:txBody>
      </p:sp>
      <p:sp>
        <p:nvSpPr>
          <p:cNvPr id="15" name="Obdélník 14">
            <a:hlinkClick r:id="rId6" action="ppaction://hlinkpres?slideindex=7&amp;slidetitle=Prezentace aplikace PowerPoint"/>
          </p:cNvPr>
          <p:cNvSpPr/>
          <p:nvPr/>
        </p:nvSpPr>
        <p:spPr>
          <a:xfrm>
            <a:off x="579612" y="5196866"/>
            <a:ext cx="813668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http://www.gadar.cz/fotky6629/fotos/_vyrd12_440lekninwhiteday3.jpg</a:t>
            </a:r>
          </a:p>
        </p:txBody>
      </p:sp>
      <p:sp>
        <p:nvSpPr>
          <p:cNvPr id="16" name="Obdélník 15">
            <a:hlinkClick r:id="rId6" action="ppaction://hlinkpres?slideindex=7&amp;slidetitle=Prezentace aplikace PowerPoint"/>
          </p:cNvPr>
          <p:cNvSpPr/>
          <p:nvPr/>
        </p:nvSpPr>
        <p:spPr>
          <a:xfrm>
            <a:off x="570711" y="5517448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http://www.kvetenacr.cz/obrazky/katalog/_2/169.jpg</a:t>
            </a:r>
          </a:p>
        </p:txBody>
      </p:sp>
      <p:sp>
        <p:nvSpPr>
          <p:cNvPr id="17" name="Obdélník 16">
            <a:hlinkClick r:id="rId7" action="ppaction://hlinkpres?slideindex=8&amp;slidetitle=Prezentace aplikace PowerPoint"/>
          </p:cNvPr>
          <p:cNvSpPr/>
          <p:nvPr/>
        </p:nvSpPr>
        <p:spPr>
          <a:xfrm>
            <a:off x="599041" y="5838383"/>
            <a:ext cx="462014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http://fispa.hustej.net/rybareni/naseryby.jpg</a:t>
            </a:r>
          </a:p>
        </p:txBody>
      </p:sp>
      <p:sp>
        <p:nvSpPr>
          <p:cNvPr id="18" name="Obdélník 17">
            <a:hlinkClick r:id="rId8" action="ppaction://hlinkpres?slideindex=9&amp;slidetitle=Prezentace aplikace PowerPoint"/>
          </p:cNvPr>
          <p:cNvSpPr/>
          <p:nvPr/>
        </p:nvSpPr>
        <p:spPr>
          <a:xfrm>
            <a:off x="605776" y="623731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http://www.catfish.cz/fotky/macropodus/jikry.jpg</a:t>
            </a:r>
          </a:p>
        </p:txBody>
      </p:sp>
    </p:spTree>
    <p:extLst>
      <p:ext uri="{BB962C8B-B14F-4D97-AF65-F5344CB8AC3E}">
        <p14:creationId xmlns:p14="http://schemas.microsoft.com/office/powerpoint/2010/main" val="229102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10&amp;slidetitle=Prezentace aplikace PowerPoint"/>
          </p:cNvPr>
          <p:cNvSpPr/>
          <p:nvPr/>
        </p:nvSpPr>
        <p:spPr>
          <a:xfrm>
            <a:off x="611560" y="332656"/>
            <a:ext cx="669674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http://media1.webgarden.cz/</a:t>
            </a:r>
            <a:r>
              <a:rPr lang="cs-CZ" sz="1400" dirty="0" err="1"/>
              <a:t>images</a:t>
            </a:r>
            <a:r>
              <a:rPr lang="cs-CZ" sz="1400" dirty="0"/>
              <a:t>/media1:5103e2cc887be.jpg/vývoj%20žab.jpg</a:t>
            </a:r>
          </a:p>
        </p:txBody>
      </p:sp>
      <p:sp>
        <p:nvSpPr>
          <p:cNvPr id="5" name="Obdélník 4">
            <a:hlinkClick r:id="rId3" action="ppaction://hlinkpres?slideindex=11&amp;slidetitle=Prezentace aplikace PowerPoint"/>
          </p:cNvPr>
          <p:cNvSpPr/>
          <p:nvPr/>
        </p:nvSpPr>
        <p:spPr>
          <a:xfrm>
            <a:off x="611560" y="640433"/>
            <a:ext cx="58326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http://nd01.jxs.cz/266/553/4a5e5d4697_8403459_o2.jpg</a:t>
            </a:r>
          </a:p>
        </p:txBody>
      </p:sp>
      <p:sp>
        <p:nvSpPr>
          <p:cNvPr id="6" name="Obdélník 5">
            <a:hlinkClick r:id="rId3" action="ppaction://hlinkpres?slideindex=11&amp;slidetitle=Prezentace aplikace PowerPoint"/>
          </p:cNvPr>
          <p:cNvSpPr/>
          <p:nvPr/>
        </p:nvSpPr>
        <p:spPr>
          <a:xfrm>
            <a:off x="611560" y="1074875"/>
            <a:ext cx="603041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http://upload.wikimedia.org/wikipedia/commons/thumb/b/be/European_Common_Frog_Rana_temporaria_(cropped).jpg/265px-European_Common_Frog_Rana_temporaria_(cropped).jpg</a:t>
            </a:r>
          </a:p>
        </p:txBody>
      </p:sp>
      <p:sp>
        <p:nvSpPr>
          <p:cNvPr id="7" name="Obdélník 6">
            <a:hlinkClick r:id="rId3" action="ppaction://hlinkpres?slideindex=11&amp;slidetitle=Prezentace aplikace PowerPoint"/>
          </p:cNvPr>
          <p:cNvSpPr/>
          <p:nvPr/>
        </p:nvSpPr>
        <p:spPr>
          <a:xfrm>
            <a:off x="641017" y="1831197"/>
            <a:ext cx="78488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http://zivotniprostredi.koprivnice.org/image.php?au=&amp;idx=560&amp;di=1&amp;sh=&amp;mw=&amp;mh=</a:t>
            </a:r>
          </a:p>
        </p:txBody>
      </p:sp>
      <p:sp>
        <p:nvSpPr>
          <p:cNvPr id="8" name="Obdélník 7">
            <a:hlinkClick r:id="rId3" action="ppaction://hlinkpres?slideindex=11&amp;slidetitle=Prezentace aplikace PowerPoint"/>
          </p:cNvPr>
          <p:cNvSpPr/>
          <p:nvPr/>
        </p:nvSpPr>
        <p:spPr>
          <a:xfrm>
            <a:off x="641016" y="2138974"/>
            <a:ext cx="753138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http://nature.hyperlink.cz/photos/Obrany/mloci_05-10-2002.jpg</a:t>
            </a:r>
          </a:p>
        </p:txBody>
      </p:sp>
      <p:sp>
        <p:nvSpPr>
          <p:cNvPr id="9" name="Obdélník 8">
            <a:hlinkClick r:id="rId4" action="ppaction://hlinkpres?slideindex=12&amp;slidetitle=Prezentace aplikace PowerPoint"/>
          </p:cNvPr>
          <p:cNvSpPr/>
          <p:nvPr/>
        </p:nvSpPr>
        <p:spPr>
          <a:xfrm>
            <a:off x="611560" y="248292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http://www.priroda.cz/clanky/foto/uzovka2.jpg</a:t>
            </a:r>
          </a:p>
        </p:txBody>
      </p:sp>
      <p:sp>
        <p:nvSpPr>
          <p:cNvPr id="10" name="Obdélník 9">
            <a:hlinkClick r:id="rId5" action="ppaction://hlinkpres?slideindex=13&amp;slidetitle=Prezentace aplikace PowerPoint"/>
          </p:cNvPr>
          <p:cNvSpPr/>
          <p:nvPr/>
        </p:nvSpPr>
        <p:spPr>
          <a:xfrm>
            <a:off x="611560" y="2828873"/>
            <a:ext cx="619791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http://prirodakarlovarska.cz/images/carousel/rak-ricni-astacus-astacus.png</a:t>
            </a:r>
          </a:p>
        </p:txBody>
      </p:sp>
      <p:sp>
        <p:nvSpPr>
          <p:cNvPr id="11" name="Obdélník 10">
            <a:hlinkClick r:id="rId6" action="ppaction://hlinkpres?slideindex=14&amp;slidetitle=Prezentace aplikace PowerPoint"/>
          </p:cNvPr>
          <p:cNvSpPr/>
          <p:nvPr/>
        </p:nvSpPr>
        <p:spPr>
          <a:xfrm>
            <a:off x="617599" y="3352093"/>
            <a:ext cx="687078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http://data6.superhry.cz/TSO_40e1f8z/1024/017/17711-1024.jpg</a:t>
            </a:r>
          </a:p>
        </p:txBody>
      </p:sp>
      <p:sp>
        <p:nvSpPr>
          <p:cNvPr id="12" name="Obdélník 11">
            <a:hlinkClick r:id="rId6" action="ppaction://hlinkpres?slideindex=14&amp;slidetitle=Prezentace aplikace PowerPoint"/>
          </p:cNvPr>
          <p:cNvSpPr/>
          <p:nvPr/>
        </p:nvSpPr>
        <p:spPr>
          <a:xfrm>
            <a:off x="611560" y="3704233"/>
            <a:ext cx="655415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http://upload.wikimedia.org/wikipedia/commons/thumb/a/a2/CygneVaires.jpg/800px-CygneVaires.jpg</a:t>
            </a:r>
          </a:p>
        </p:txBody>
      </p:sp>
      <p:sp>
        <p:nvSpPr>
          <p:cNvPr id="13" name="Obdélník 12">
            <a:hlinkClick r:id="rId6" action="ppaction://hlinkpres?slideindex=14&amp;slidetitle=Prezentace aplikace PowerPoint"/>
          </p:cNvPr>
          <p:cNvSpPr/>
          <p:nvPr/>
        </p:nvSpPr>
        <p:spPr>
          <a:xfrm>
            <a:off x="617599" y="4188082"/>
            <a:ext cx="751230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http://upload.wikimedia.org/wikipedia/commons/thumb/b/bf/Anas_platyrhynchos_male_female_quadrat.jpg/600px-Anas_platyrhynchos_male_female_quadrat.jpg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66188" y="4693405"/>
            <a:ext cx="746371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http://upload.wikimedia.org/wikipedia/commons/thumb/6/6d/Bl%C3%A4sshuhn_Fulica_atra_Richard_Bartz.jpg/800px-Bl%C3%A4sshuhn_Fulica_atra_Richard_Bartz.jpg</a:t>
            </a:r>
          </a:p>
        </p:txBody>
      </p:sp>
      <p:sp>
        <p:nvSpPr>
          <p:cNvPr id="16" name="Obdélník 15">
            <a:hlinkClick r:id="rId7" action="ppaction://hlinkpres?slideindex=15&amp;slidetitle=Prezentace aplikace PowerPoint"/>
          </p:cNvPr>
          <p:cNvSpPr/>
          <p:nvPr/>
        </p:nvSpPr>
        <p:spPr>
          <a:xfrm>
            <a:off x="631236" y="5222321"/>
            <a:ext cx="76502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http://upload.wikimedia.org/wikipedia/commons/thumb/8/89/Loutre2.jpg/260px-Loutre2.jpg</a:t>
            </a:r>
          </a:p>
        </p:txBody>
      </p:sp>
      <p:sp>
        <p:nvSpPr>
          <p:cNvPr id="17" name="Obdélník 16">
            <a:hlinkClick r:id="rId7" action="ppaction://hlinkpres?slideindex=15&amp;slidetitle=Prezentace aplikace PowerPoint"/>
          </p:cNvPr>
          <p:cNvSpPr/>
          <p:nvPr/>
        </p:nvSpPr>
        <p:spPr>
          <a:xfrm>
            <a:off x="631236" y="5746918"/>
            <a:ext cx="746371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http://wiki.rvp.cz/@api/deki/files/26199/=800px-myocastor-coypus-ragondin.jpg</a:t>
            </a:r>
          </a:p>
        </p:txBody>
      </p:sp>
      <p:sp>
        <p:nvSpPr>
          <p:cNvPr id="18" name="Obdélník 17">
            <a:hlinkClick r:id="rId7" action="ppaction://hlinkpres?slideindex=15&amp;slidetitle=Prezentace aplikace PowerPoint"/>
          </p:cNvPr>
          <p:cNvSpPr/>
          <p:nvPr/>
        </p:nvSpPr>
        <p:spPr>
          <a:xfrm>
            <a:off x="605691" y="6054695"/>
            <a:ext cx="307488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http://leccos.com/pics/pic/bobr.jpg</a:t>
            </a:r>
          </a:p>
        </p:txBody>
      </p:sp>
    </p:spTree>
    <p:extLst>
      <p:ext uri="{BB962C8B-B14F-4D97-AF65-F5344CB8AC3E}">
        <p14:creationId xmlns:p14="http://schemas.microsoft.com/office/powerpoint/2010/main" val="54117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15&amp;slidetitle=Prezentace aplikace PowerPoint"/>
          </p:cNvPr>
          <p:cNvSpPr/>
          <p:nvPr/>
        </p:nvSpPr>
        <p:spPr>
          <a:xfrm>
            <a:off x="971600" y="332656"/>
            <a:ext cx="73448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http://upload.wikimedia.org/wikipedia/commons/thumb/8/8e/Water.vole.arp.jpg/250px-Water.vole.arp.jpg</a:t>
            </a:r>
          </a:p>
        </p:txBody>
      </p:sp>
      <p:sp>
        <p:nvSpPr>
          <p:cNvPr id="5" name="Obdélník 4">
            <a:hlinkClick r:id="rId3" action="ppaction://hlinkpres?slideindex=16&amp;slidetitle=Prezentace aplikace PowerPoint"/>
          </p:cNvPr>
          <p:cNvSpPr/>
          <p:nvPr/>
        </p:nvSpPr>
        <p:spPr>
          <a:xfrm>
            <a:off x="987204" y="980728"/>
            <a:ext cx="668113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http://martinpustelnik.com/wp-content/uploads/enallagma-cyathigerum-1.jpg</a:t>
            </a:r>
          </a:p>
        </p:txBody>
      </p:sp>
      <p:sp>
        <p:nvSpPr>
          <p:cNvPr id="6" name="Obdélník 5">
            <a:hlinkClick r:id="rId3" action="ppaction://hlinkpres?slideindex=16&amp;slidetitle=Prezentace aplikace PowerPoint"/>
          </p:cNvPr>
          <p:cNvSpPr/>
          <p:nvPr/>
        </p:nvSpPr>
        <p:spPr>
          <a:xfrm>
            <a:off x="997608" y="1311927"/>
            <a:ext cx="753483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lh3.ggpht.com/346r4Ard9Yp94Gziuxj7yfvlfbzJhRrxFIyyQD3aSJsVwol-ensf4g9v2Ta_BJQsotJm_g=s127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lh5.ggpht.com/fwTK2beTls_E_Z1jYEW6iQNLQ20nMmD06Th_54n3kRDODMU01vcYzW_0WBwTM0O3FiUwLg=s102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lh6.ggpht.com/Ba1vgekBPGhVk3aTMps-j_6fmlUcD8TNlUClR00WWW-59cT0NDPOdF3zSXb0QzHg5iEmWQ=s128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8076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1090</TotalTime>
  <Words>650</Words>
  <Application>Microsoft Office PowerPoint</Application>
  <PresentationFormat>Předvádění na obrazovce (4:3)</PresentationFormat>
  <Paragraphs>140</Paragraphs>
  <Slides>23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Tradeshow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SPOLEČENSTVA VOD</dc:title>
  <dc:creator>Ucebna 105</dc:creator>
  <cp:lastModifiedBy>User</cp:lastModifiedBy>
  <cp:revision>88</cp:revision>
  <dcterms:created xsi:type="dcterms:W3CDTF">2012-05-21T19:21:13Z</dcterms:created>
  <dcterms:modified xsi:type="dcterms:W3CDTF">2013-05-18T09:11:50Z</dcterms:modified>
</cp:coreProperties>
</file>