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B6E1FE8-0B33-43E6-BC2D-FF870F5DCD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47E5BC2-926E-4D92-8599-78465EE70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img.vo.msecnd.net/en-us/images/MB900383026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5873080" cy="942256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6894"/>
            <a:ext cx="7467600" cy="525705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7416824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132512"/>
            <a:ext cx="4792663" cy="725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3763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124744"/>
            <a:ext cx="6172200" cy="3096344"/>
          </a:xfrm>
        </p:spPr>
        <p:txBody>
          <a:bodyPr>
            <a:normAutofit/>
          </a:bodyPr>
          <a:lstStyle/>
          <a:p>
            <a:r>
              <a:rPr lang="cs-CZ" sz="8000" i="1" dirty="0">
                <a:solidFill>
                  <a:srgbClr val="00B050"/>
                </a:solidFill>
                <a:latin typeface="Algerian" pitchFamily="82" charset="0"/>
              </a:rPr>
              <a:t>OVOCE </a:t>
            </a:r>
            <a:br>
              <a:rPr lang="cs-CZ" sz="8000" i="1" dirty="0">
                <a:solidFill>
                  <a:srgbClr val="00B050"/>
                </a:solidFill>
                <a:latin typeface="Algerian" pitchFamily="82" charset="0"/>
              </a:rPr>
            </a:br>
            <a:r>
              <a:rPr lang="cs-CZ" sz="8000" i="1" dirty="0">
                <a:solidFill>
                  <a:srgbClr val="00B050"/>
                </a:solidFill>
                <a:latin typeface="Algerian" pitchFamily="82" charset="0"/>
              </a:rPr>
              <a:t>       DOMÁCÍ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7127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00B050"/>
                </a:solidFill>
                <a:latin typeface="Algerian" pitchFamily="82" charset="0"/>
              </a:rPr>
              <a:t>VÝZNAM  OVOCE  VE  VÝŽIVĚ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>
            <a:norm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OBSAHUJE: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VITAMÍNY – C, B¹, B² a provitamín 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MINERÁLNÍ LÁTKY – draslík, fosfor, hořčík, železo, sodík a mangan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SACHARIDY – cukry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TUKY – u skořápkového ovoce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ORGANICKÉ KYSELINY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CELULÓZA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PEKTIN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BARVIVA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715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solidFill>
                  <a:srgbClr val="00B050"/>
                </a:solidFill>
                <a:latin typeface="Algerian" pitchFamily="82" charset="0"/>
              </a:rPr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752528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řadí k potravinám rostlinného původu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 naši výživu nepostradatelné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 zpestření jídelníčku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Nejvýznamnější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složka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CELULÓZA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/podporuje správnou funkci zažívací soustavy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600" cap="small" dirty="0">
                <a:solidFill>
                  <a:srgbClr val="00206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OVOCE  SI   CENÍME  PRO  JEHO AROMATIČNOST  A  </a:t>
            </a:r>
            <a:r>
              <a:rPr lang="cs-CZ" sz="3600" cap="small" dirty="0" smtClean="0">
                <a:solidFill>
                  <a:srgbClr val="00206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ŠŤAVNATOST.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265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rgbClr val="00B050"/>
                </a:solidFill>
                <a:latin typeface="Algerian" pitchFamily="82" charset="0"/>
                <a:cs typeface="Times New Roman" pitchFamily="18" charset="0"/>
              </a:rPr>
              <a:t>ROZDĚLENÍ  DOMÁCÍHO  OVOCE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457200" lvl="0" indent="-457200">
              <a:buClr>
                <a:srgbClr val="FE8637"/>
              </a:buClr>
              <a:buFont typeface="+mj-lt"/>
              <a:buAutoNum type="arabicPeriod"/>
              <a:defRPr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JÁDROVÉ</a:t>
            </a: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JABLKA, HRUŠKY, MIŠPULE, KDOULE, JEŘABINY, ČERNÝ JEŘÁB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  <a:defRPr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BOBULOVÉ :</a:t>
            </a:r>
          </a:p>
          <a:p>
            <a:pPr marL="457200" lvl="0" indent="-45720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PRAVÉ –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ANGREŠT, RYBÍZ, VINNÉ HROZNY, HROZNOVÉ VÍNO, BORŮVKY, BRUSINKY, ŠÍPKY</a:t>
            </a:r>
          </a:p>
          <a:p>
            <a:pPr marL="457200" lvl="0" indent="-45720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NEPRAVÉ –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JAHODY ZAHRADNÍ A LESNÍ</a:t>
            </a:r>
          </a:p>
          <a:p>
            <a:pPr marL="457200" lvl="0" indent="-45720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SLOŽENÉ –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OSTRUŽINY, MALINY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 startAt="3"/>
              <a:defRPr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PECKOVÉ:</a:t>
            </a:r>
          </a:p>
          <a:p>
            <a:pPr marL="457200" lvl="0" indent="-45720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OJÍNĚNÉ –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ŠVESTKY, SLÍVY, MIRABELKY, ŠPENDLÍKY, RENKLÓDY, RYNGLE, POLOŠVESTKY</a:t>
            </a:r>
          </a:p>
          <a:p>
            <a:pPr marL="457200" lvl="0" indent="-45720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NEOJÍNĚNÉ –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TŘEŠNĚ, VIŠNĚ</a:t>
            </a:r>
          </a:p>
          <a:p>
            <a:pPr marL="457200" lvl="0" indent="-45720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PLSTNATÉ –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MERUŇKY,  BROSKVE</a:t>
            </a:r>
          </a:p>
          <a:p>
            <a:pPr marL="457200" lvl="0" indent="-45720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0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LYSÉ –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NEKTARINKY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 startAt="4"/>
              <a:defRPr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SKOŘÁPKOVÉ </a:t>
            </a:r>
            <a:r>
              <a:rPr lang="cs-CZ" sz="20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VLAŠSKÉ OŘECHY, LÍSKOVÉ OŘÍŠKY</a:t>
            </a:r>
            <a:endParaRPr lang="cs-CZ" sz="2000" b="1" i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9162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sz="40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Význam ovoce ve výživě.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Čeho si ceníme u ovoce?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Rozdělení domácího ovoce.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091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ZDROJE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 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officeimg.vo.msecnd.net/en-us/images/MB900383026.jpg</a:t>
            </a:r>
            <a:endParaRPr lang="cs-CZ" sz="1600" dirty="0" smtClean="0"/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4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ZBOŽÍZNALSTVÍ potravinářského zboží pro </a:t>
            </a:r>
            <a:r>
              <a:rPr lang="cs-CZ" sz="1400" i="1" dirty="0" smtClean="0">
                <a:solidFill>
                  <a:prstClr val="black"/>
                </a:solidFill>
                <a:latin typeface="Georgia"/>
              </a:rPr>
              <a:t>2.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ročník středních odborných učilišť  a   integrovaných středních škol učebního oboru prodavač – prodavačka, zaměření pro potravinářské zboží a pro smíšené zboží, 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Praha: nakladatelství IQ, 1996,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31645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KONEC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xmlns="" val="338650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</TotalTime>
  <Words>241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Střední průmyslová škola a Střední odborná škola gastronomie a služeb, Most, příspěvková organizace</vt:lpstr>
      <vt:lpstr>OVOCE         DOMÁCÍ</vt:lpstr>
      <vt:lpstr>VÝZNAM  OVOCE  VE  VÝŽIVĚ</vt:lpstr>
      <vt:lpstr>CHARAKTERISTIKA</vt:lpstr>
      <vt:lpstr>ROZDĚLENÍ  DOMÁCÍHO  OVOCE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6</cp:revision>
  <dcterms:created xsi:type="dcterms:W3CDTF">2013-05-16T20:15:44Z</dcterms:created>
  <dcterms:modified xsi:type="dcterms:W3CDTF">2013-05-18T06:13:18Z</dcterms:modified>
</cp:coreProperties>
</file>