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B512A6F-21B8-41BF-8AD5-068224F447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3319906-57F6-4F81-B881-0E398A14D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e-tradice.cz/deploy/img/fck/Image/tradice/podzim/jablko1.jpg" TargetMode="External"/><Relationship Id="rId3" Type="http://schemas.openxmlformats.org/officeDocument/2006/relationships/hyperlink" Target="http://officeimg.vo.msecnd.net/en-us/images/MH900382820.jpg" TargetMode="External"/><Relationship Id="rId7" Type="http://schemas.openxmlformats.org/officeDocument/2006/relationships/hyperlink" Target="http://officeimg.vo.msecnd.net/en-us/images/MB900426232.jpg" TargetMode="External"/><Relationship Id="rId2" Type="http://schemas.openxmlformats.org/officeDocument/2006/relationships/hyperlink" Target="http://officeimg.vo.msecnd.net/en-us/images/MH90042387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432421.jpg" TargetMode="External"/><Relationship Id="rId5" Type="http://schemas.openxmlformats.org/officeDocument/2006/relationships/hyperlink" Target="http://officeimg.vo.msecnd.net/en-us/images/MH900382802.jpg" TargetMode="External"/><Relationship Id="rId10" Type="http://schemas.openxmlformats.org/officeDocument/2006/relationships/hyperlink" Target="http://www.stareodrudy.org/img/photo/72.jpg" TargetMode="External"/><Relationship Id="rId4" Type="http://schemas.openxmlformats.org/officeDocument/2006/relationships/hyperlink" Target="http://officeimg.vo.msecnd.net/en-us/images/MH900387877.jpg" TargetMode="External"/><Relationship Id="rId9" Type="http://schemas.openxmlformats.org/officeDocument/2006/relationships/hyperlink" Target="http://www.jukka.cz/data/images/220_1_tn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161112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133056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949280"/>
            <a:ext cx="38227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763284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366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764704"/>
            <a:ext cx="6172200" cy="2592288"/>
          </a:xfrm>
        </p:spPr>
        <p:txBody>
          <a:bodyPr>
            <a:noAutofit/>
          </a:bodyPr>
          <a:lstStyle/>
          <a:p>
            <a:r>
              <a:rPr lang="cs-CZ" sz="7200" b="0" dirty="0">
                <a:solidFill>
                  <a:srgbClr val="00B050"/>
                </a:solidFill>
                <a:latin typeface="Algerian" pitchFamily="82" charset="0"/>
              </a:rPr>
              <a:t>JÁDROVÉ  OVOCE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289421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PATŘÍ SEM: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JABLKA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HRUŠKY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MIŠPULE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KDOULE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JEŘABINY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3600" i="1" dirty="0">
                <a:solidFill>
                  <a:srgbClr val="002060"/>
                </a:solidFill>
              </a:rPr>
              <a:t>ČERNÝ JEŘÁB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6961" y="1628800"/>
            <a:ext cx="3103563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5190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0"/>
            <a:ext cx="2261939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JABLKA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003232" cy="5517232"/>
          </a:xfrm>
        </p:spPr>
        <p:txBody>
          <a:bodyPr>
            <a:normAutofit/>
          </a:bodyPr>
          <a:lstStyle/>
          <a:p>
            <a:pPr lvl="0">
              <a:buClr>
                <a:srgbClr val="FE8637"/>
              </a:buClr>
              <a:buNone/>
              <a:defRPr/>
            </a:pPr>
            <a:r>
              <a:rPr lang="cs-CZ" sz="19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plody různých odrůd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19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DOBY ZRÁNÍ ROZEZNÁVÁME ODRŮDY: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2200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200" u="sng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rané-letní</a:t>
            </a:r>
            <a:r>
              <a:rPr lang="cs-CZ" sz="2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Průsvitné žluté, </a:t>
            </a:r>
            <a:r>
              <a:rPr lang="cs-CZ" sz="22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Astrachám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červený….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polorané –podzimní –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James </a:t>
            </a:r>
            <a:r>
              <a:rPr lang="cs-CZ" sz="22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grieve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podzimní – zimní –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Jonathan, </a:t>
            </a:r>
            <a:r>
              <a:rPr lang="cs-CZ" sz="22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Golden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delicious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Reneta…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2200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JAKOST</a:t>
            </a:r>
            <a:r>
              <a:rPr lang="cs-CZ" sz="3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7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hodnotí se podle odrůdy, stupně zralosti,     velikostní a odrůdové vyrovnanosti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VADY</a:t>
            </a:r>
            <a:r>
              <a:rPr lang="cs-CZ" sz="37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2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nedozrálost, červivost, strupovitost, hnědnutí jadřince, skvrnitost, hniloba, plíseň, skvrnitost</a:t>
            </a:r>
            <a:endParaRPr lang="cs-CZ" sz="37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463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HRUŠKY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219256" cy="5112568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FE8637"/>
              </a:buClr>
              <a:buNone/>
              <a:defRPr/>
            </a:pPr>
            <a:r>
              <a:rPr lang="cs-CZ" sz="3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plody různých odrůd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2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0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DOBY ZRÁNÍ ROZEZNÁVÁME ODRŮDY: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2000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000" u="sng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rané-letní</a:t>
            </a:r>
            <a:r>
              <a:rPr lang="cs-CZ" sz="20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Clappova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….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0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polorané –podzimní –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Boscova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lahvice, Konference…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20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podzimní – zimní –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Lucasova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….</a:t>
            </a:r>
          </a:p>
          <a:p>
            <a:pPr lvl="0">
              <a:buClr>
                <a:srgbClr val="FE8637"/>
              </a:buClr>
              <a:buNone/>
              <a:defRPr/>
            </a:pPr>
            <a:endParaRPr lang="cs-CZ" sz="2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endParaRPr lang="cs-CZ" sz="2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3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JAKOST</a:t>
            </a:r>
            <a:r>
              <a:rPr lang="cs-CZ" sz="3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hodnotí se podle odrůdy, stupně zralosti,  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velikostní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odrůdové vyrovnanosti</a:t>
            </a:r>
          </a:p>
          <a:p>
            <a:pPr lvl="0">
              <a:buClr>
                <a:srgbClr val="FE8637"/>
              </a:buClr>
              <a:buNone/>
              <a:defRPr/>
            </a:pPr>
            <a:r>
              <a:rPr lang="cs-CZ" sz="3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VADY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nedozrálost, červivost, strupovitost, hnědnutí jadřince, skvrnitost, hniloba, plíseň, skvrnitost</a:t>
            </a:r>
            <a:endParaRPr lang="cs-CZ" sz="3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879601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118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7467600" cy="1296144"/>
          </a:xfrm>
        </p:spPr>
        <p:txBody>
          <a:bodyPr>
            <a:normAutofit fontScale="90000"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5400" b="1" i="1" cap="none" dirty="0">
                <a:solidFill>
                  <a:srgbClr val="00B05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MIŠPULE</a:t>
            </a:r>
            <a:r>
              <a:rPr lang="cs-CZ" sz="5400" cap="none" dirty="0">
                <a:solidFill>
                  <a:srgbClr val="00B05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cs-CZ" sz="3600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jedlé až po přejití mrazem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kompoty, rosoly, marmelády, džemy,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povidla,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ovocné pasty, k výrobě likérů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3824" y="441373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84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KDOULE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6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jedí se sušené nebo vařené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Tx/>
              <a:buChar char="-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chutnají suše, drsně a špatně se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polykají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jsou nepoživatelné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Tx/>
              <a:buChar char="-"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mají výrazné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aroma,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proto se přidávají k zavařeninám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kompoty, rosoly,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marmelády, želé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08823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709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JEŘABINY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6872"/>
            <a:ext cx="7467600" cy="4197080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jedlé mají pilovité zakončení listů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poměr jedovatých látek  klesá sušením nebo tepelným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zpracováním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arva oranžová až červená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 džemy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0109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98178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5400" b="1" i="1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ČERNÝ  JEŘÁB </a:t>
            </a:r>
            <a:r>
              <a:rPr lang="cs-CZ" sz="3600" b="1" i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ČERNÁ JEŘABINA – ARONIA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plody jsou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sladkokyselé,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nepatrně nahořklé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čím později se sklidí, tím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sladší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na výrobu šťáv, kompotu, likérů, sušení,  čaje, džemy i čerstvé, kandované ovoce, limonády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93096"/>
            <a:ext cx="4762500" cy="1811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845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ovoce patří do skupiny jádrového ovoce?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jablka a hrušky podle doby zrání?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je použití mišpulí a kdoulí?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5 vad u ovoce.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430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00B050"/>
                </a:solidFill>
                <a:latin typeface="Algerian" pitchFamily="82" charset="0"/>
              </a:rPr>
              <a:t>ZDROJE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officeimg.vo.msecnd.net/en-us/images/MH900423878.jpg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officeimg.vo.msecnd.net/en-us/images/MH900382820.jpg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officeimg.vo.msecnd.net/en-us/images/MH900387877.jpg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officeimg.vo.msecnd.net/en-us/images/MH900382802.jpg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officeimg.vo.msecnd.net/en-us/images/MB900432421.jpg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officeimg.vo.msecnd.net/en-us/images/MB900426232.jpg</a:t>
            </a:r>
            <a:endParaRPr lang="cs-CZ" sz="1600" dirty="0" smtClean="0"/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  integrovaných 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www.ceske-tradice.cz/deploy/img/fck/Image/tradice/podzim/jablko1.jpg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www.jukka.cz/data/images/220_1_tn1.jpg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www.stareodrudy.org/img/photo/72.jpg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360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2825080"/>
          </a:xfrm>
        </p:spPr>
        <p:txBody>
          <a:bodyPr>
            <a:normAutofit/>
          </a:bodyPr>
          <a:lstStyle/>
          <a:p>
            <a:r>
              <a:rPr lang="cs-CZ" sz="8000" b="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8000" b="0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06084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90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978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379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Střední průmyslová škola a Střední odborná škola gastronomie a služeb, Most, příspěvková organizace</vt:lpstr>
      <vt:lpstr>JÁDROVÉ  OVOCE</vt:lpstr>
      <vt:lpstr>PATŘÍ SEM:</vt:lpstr>
      <vt:lpstr>JABLKA</vt:lpstr>
      <vt:lpstr>HRUŠKY</vt:lpstr>
      <vt:lpstr>MIŠPULE  </vt:lpstr>
      <vt:lpstr>KDOULE</vt:lpstr>
      <vt:lpstr>JEŘABINY</vt:lpstr>
      <vt:lpstr>ČERNÝ  JEŘÁB  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10</cp:revision>
  <dcterms:created xsi:type="dcterms:W3CDTF">2013-05-16T20:23:42Z</dcterms:created>
  <dcterms:modified xsi:type="dcterms:W3CDTF">2013-05-18T06:41:41Z</dcterms:modified>
</cp:coreProperties>
</file>