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7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2880E1E-4C6B-401E-9FFB-01B7868756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DC3BF2D-8DDC-4E0C-9A51-B8861CC415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2880E1E-4C6B-401E-9FFB-01B7868756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DC3BF2D-8DDC-4E0C-9A51-B8861CC415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2880E1E-4C6B-401E-9FFB-01B7868756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DC3BF2D-8DDC-4E0C-9A51-B8861CC415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80E1E-4C6B-401E-9FFB-01B7868756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3BF2D-8DDC-4E0C-9A51-B8861CC415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80E1E-4C6B-401E-9FFB-01B7868756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3BF2D-8DDC-4E0C-9A51-B8861CC415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880E1E-4C6B-401E-9FFB-01B7868756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DC3BF2D-8DDC-4E0C-9A51-B8861CC415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80E1E-4C6B-401E-9FFB-01B7868756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3BF2D-8DDC-4E0C-9A51-B8861CC415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2880E1E-4C6B-401E-9FFB-01B7868756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DC3BF2D-8DDC-4E0C-9A51-B8861CC415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880E1E-4C6B-401E-9FFB-01B7868756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DC3BF2D-8DDC-4E0C-9A51-B8861CC415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80E1E-4C6B-401E-9FFB-01B7868756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3BF2D-8DDC-4E0C-9A51-B8861CC415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80E1E-4C6B-401E-9FFB-01B7868756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3BF2D-8DDC-4E0C-9A51-B8861CC415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2880E1E-4C6B-401E-9FFB-01B7868756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DC3BF2D-8DDC-4E0C-9A51-B8861CC415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static.akcniceny.cz/foto/vyrobky/846250/846172.jpg" TargetMode="External"/><Relationship Id="rId13" Type="http://schemas.openxmlformats.org/officeDocument/2006/relationships/hyperlink" Target="http://www.pestovani.in/galerie/novinky/min_1292700561.jpg" TargetMode="External"/><Relationship Id="rId3" Type="http://schemas.openxmlformats.org/officeDocument/2006/relationships/hyperlink" Target="http://officeimg.vo.msecnd.net/en-us/images/MH900387870.jpg" TargetMode="External"/><Relationship Id="rId7" Type="http://schemas.openxmlformats.org/officeDocument/2006/relationships/hyperlink" Target="http://www.vylecime.cz/default/photo/view?id=1378" TargetMode="External"/><Relationship Id="rId12" Type="http://schemas.openxmlformats.org/officeDocument/2006/relationships/hyperlink" Target="http://www.duhovacajovna.com/img/picture/266/obr_sipky.jpeg" TargetMode="External"/><Relationship Id="rId2" Type="http://schemas.openxmlformats.org/officeDocument/2006/relationships/hyperlink" Target="http://officeimg.vo.msecnd.net/en-us/images/MH90038786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hempoint.cz/data/imgs/01553s.jpg" TargetMode="External"/><Relationship Id="rId11" Type="http://schemas.openxmlformats.org/officeDocument/2006/relationships/hyperlink" Target="http://www.obraznastenu.cz/fotky15064/fotos/_vyrn_1470O30.jpg" TargetMode="External"/><Relationship Id="rId5" Type="http://schemas.openxmlformats.org/officeDocument/2006/relationships/hyperlink" Target="http://www.chempoint.cz/data/imgs/01552m.jpg" TargetMode="External"/><Relationship Id="rId10" Type="http://schemas.openxmlformats.org/officeDocument/2006/relationships/hyperlink" Target="http://www.gastronutris.cz/img/original/6/bobulove-ovoce.jpg" TargetMode="External"/><Relationship Id="rId4" Type="http://schemas.openxmlformats.org/officeDocument/2006/relationships/hyperlink" Target="http://static.akcniceny.cz/foto/vyrobky/1015250/1015184.jpg" TargetMode="External"/><Relationship Id="rId9" Type="http://schemas.openxmlformats.org/officeDocument/2006/relationships/hyperlink" Target="http://www.ssss.cz/files/kpucebnice/images/pv/kopie/13.jp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274638"/>
            <a:ext cx="6233120" cy="1143000"/>
          </a:xfrm>
        </p:spPr>
        <p:txBody>
          <a:bodyPr/>
          <a:lstStyle/>
          <a:p>
            <a:r>
              <a:rPr lang="cs-CZ" sz="16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75240" cy="4205064"/>
          </a:xfrm>
        </p:spPr>
        <p:txBody>
          <a:bodyPr/>
          <a:lstStyle/>
          <a:p>
            <a:pPr marL="0" lvl="0" indent="0" algn="ctr"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buClr>
                <a:srgbClr val="B13F9A"/>
              </a:buClr>
              <a:buSzPct val="73000"/>
              <a:buNone/>
            </a:pPr>
            <a:endParaRPr lang="cs-CZ" sz="4400" dirty="0" smtClean="0">
              <a:solidFill>
                <a:prstClr val="black"/>
              </a:solidFill>
              <a:latin typeface="Calibri"/>
            </a:endParaRPr>
          </a:p>
          <a:p>
            <a:pPr marL="0" lvl="0" indent="0" algn="ctr">
              <a:buClr>
                <a:srgbClr val="B13F9A"/>
              </a:buClr>
              <a:buSzPct val="73000"/>
              <a:buNone/>
            </a:pPr>
            <a:endParaRPr lang="cs-CZ" sz="4400" dirty="0" smtClean="0">
              <a:solidFill>
                <a:prstClr val="black"/>
              </a:solidFill>
              <a:latin typeface="Calibri"/>
            </a:endParaRPr>
          </a:p>
          <a:p>
            <a:pPr marL="0" lvl="0" indent="0" algn="ctr">
              <a:buClr>
                <a:srgbClr val="B13F9A"/>
              </a:buClr>
              <a:buSzPct val="73000"/>
              <a:buNone/>
            </a:pPr>
            <a:endParaRPr lang="cs-CZ" sz="4400" dirty="0">
              <a:solidFill>
                <a:prstClr val="black"/>
              </a:solidFill>
              <a:latin typeface="Calibri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0172" y="6162675"/>
            <a:ext cx="382270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75" y="2492896"/>
            <a:ext cx="7639050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57121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692696"/>
            <a:ext cx="6172200" cy="2664296"/>
          </a:xfrm>
        </p:spPr>
        <p:txBody>
          <a:bodyPr>
            <a:noAutofit/>
          </a:bodyPr>
          <a:lstStyle/>
          <a:p>
            <a:r>
              <a:rPr lang="cs-CZ" sz="8000" b="0" dirty="0">
                <a:solidFill>
                  <a:srgbClr val="00B050"/>
                </a:solidFill>
                <a:latin typeface="Algerian" pitchFamily="82" charset="0"/>
              </a:rPr>
              <a:t>BOBULOVÉ OVOCE</a:t>
            </a:r>
            <a:endParaRPr lang="cs-CZ" sz="80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2788" y="3746409"/>
            <a:ext cx="4381500" cy="273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01327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rmAutofit/>
          </a:bodyPr>
          <a:lstStyle/>
          <a:p>
            <a:pPr marL="274320" lvl="0" indent="-274320">
              <a:spcBef>
                <a:spcPts val="600"/>
              </a:spcBef>
              <a:defRPr/>
            </a:pP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ROZDĚLENÍ :</a:t>
            </a:r>
            <a:r>
              <a:rPr lang="cs-CZ" sz="3600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/>
          <a:lstStyle/>
          <a:p>
            <a:pPr marL="457200" lvl="0" indent="-457200">
              <a:buClr>
                <a:srgbClr val="FE8637"/>
              </a:buClr>
              <a:buFont typeface="+mj-lt"/>
              <a:buAutoNum type="alphaLcParenR"/>
              <a:defRPr/>
            </a:pPr>
            <a:r>
              <a:rPr lang="cs-CZ" sz="3600" b="1" i="1" u="sng" dirty="0">
                <a:solidFill>
                  <a:prstClr val="black"/>
                </a:solidFill>
              </a:rPr>
              <a:t>pravé</a:t>
            </a:r>
            <a:r>
              <a:rPr lang="cs-CZ" b="1" i="1" dirty="0">
                <a:solidFill>
                  <a:prstClr val="black"/>
                </a:solidFill>
              </a:rPr>
              <a:t> – angrešt, rybíz, vinné hrozny, hroznové víno, borůvky, brusinky, šípky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lphaLcParenR"/>
              <a:defRPr/>
            </a:pPr>
            <a:endParaRPr lang="cs-CZ" b="1" i="1" dirty="0">
              <a:solidFill>
                <a:prstClr val="black"/>
              </a:solidFill>
            </a:endParaRPr>
          </a:p>
          <a:p>
            <a:pPr marL="457200" lvl="0" indent="-457200">
              <a:buClr>
                <a:srgbClr val="FE8637"/>
              </a:buClr>
              <a:buFont typeface="+mj-lt"/>
              <a:buAutoNum type="alphaLcParenR"/>
              <a:defRPr/>
            </a:pPr>
            <a:r>
              <a:rPr lang="cs-CZ" sz="3600" b="1" i="1" u="sng" dirty="0">
                <a:solidFill>
                  <a:prstClr val="black"/>
                </a:solidFill>
              </a:rPr>
              <a:t>nepravé </a:t>
            </a:r>
            <a:r>
              <a:rPr lang="cs-CZ" sz="3200" b="1" i="1" u="sng" dirty="0">
                <a:solidFill>
                  <a:prstClr val="black"/>
                </a:solidFill>
              </a:rPr>
              <a:t>-</a:t>
            </a:r>
            <a:r>
              <a:rPr lang="cs-CZ" b="1" i="1" dirty="0">
                <a:solidFill>
                  <a:prstClr val="black"/>
                </a:solidFill>
              </a:rPr>
              <a:t> jahody zahradní, lesní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lphaLcParenR"/>
              <a:defRPr/>
            </a:pPr>
            <a:endParaRPr lang="cs-CZ" b="1" i="1" dirty="0">
              <a:solidFill>
                <a:prstClr val="black"/>
              </a:solidFill>
            </a:endParaRPr>
          </a:p>
          <a:p>
            <a:pPr marL="457200" lvl="0" indent="-457200">
              <a:buClr>
                <a:srgbClr val="FE8637"/>
              </a:buClr>
              <a:buFont typeface="+mj-lt"/>
              <a:buAutoNum type="alphaLcParenR"/>
              <a:defRPr/>
            </a:pPr>
            <a:r>
              <a:rPr lang="cs-CZ" sz="3200" b="1" i="1" u="sng" dirty="0">
                <a:solidFill>
                  <a:prstClr val="black"/>
                </a:solidFill>
              </a:rPr>
              <a:t>složené -</a:t>
            </a:r>
            <a:r>
              <a:rPr lang="cs-CZ" b="1" i="1" dirty="0">
                <a:solidFill>
                  <a:prstClr val="black"/>
                </a:solidFill>
              </a:rPr>
              <a:t> maliny, ostružiny</a:t>
            </a:r>
            <a:endParaRPr lang="cs-CZ" sz="3200" b="1" i="1" u="sng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1110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002234"/>
          </a:xfrm>
        </p:spPr>
        <p:txBody>
          <a:bodyPr>
            <a:normAutofit/>
          </a:bodyPr>
          <a:lstStyle/>
          <a:p>
            <a:pPr marL="914400" lvl="0" indent="-91440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/>
            </a:pPr>
            <a:r>
              <a:rPr lang="cs-CZ" sz="5400" cap="none" dirty="0" smtClean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  PRAVÉ - </a:t>
            </a:r>
            <a:r>
              <a:rPr lang="cs-CZ" sz="60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ANGREŠT</a:t>
            </a:r>
            <a:r>
              <a:rPr lang="cs-CZ" sz="3600" b="1" u="sng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b="1" u="sng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sz="54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892480" cy="4873752"/>
          </a:xfrm>
        </p:spPr>
        <p:txBody>
          <a:bodyPr>
            <a:normAutofit/>
          </a:bodyPr>
          <a:lstStyle/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32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POUŽITÍ  </a:t>
            </a: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čerstvý, kompot,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džem, marmeláda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endParaRPr lang="cs-CZ" sz="3600" b="1" u="sng" dirty="0">
              <a:solidFill>
                <a:srgbClr val="002060"/>
              </a:solidFill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32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Rozdělení angreštu - 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čtyři </a:t>
            </a:r>
            <a:endParaRPr lang="cs-CZ" sz="3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skupiny 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podle barvy: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q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bílý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q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červený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q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zelený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q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žlutý 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04864"/>
            <a:ext cx="2857500" cy="3781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97560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914400" lvl="0" indent="-91440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/>
            </a:pPr>
            <a:r>
              <a:rPr lang="cs-CZ" sz="5400" cap="none" dirty="0" smtClean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  PRAVÉ </a:t>
            </a: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– RYBÍZ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32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POUŽITÍ</a:t>
            </a: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čerstvý, kompot,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džem, marmeláda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ROZDĚLENÍ –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čtyři skupiny </a:t>
            </a:r>
            <a:endParaRPr lang="cs-CZ" sz="28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podle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barvy: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bílý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žlutý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červený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černý     </a:t>
            </a:r>
          </a:p>
          <a:p>
            <a:endParaRPr lang="cs-CZ" sz="2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67874"/>
            <a:ext cx="203835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62196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570186"/>
          </a:xfrm>
        </p:spPr>
        <p:txBody>
          <a:bodyPr>
            <a:normAutofit/>
          </a:bodyPr>
          <a:lstStyle/>
          <a:p>
            <a:pPr marL="1143000" lvl="0" indent="-114300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/>
            </a:pPr>
            <a:r>
              <a:rPr lang="cs-CZ" sz="60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PRAVÉ –VINNÉ  HROZNY</a:t>
            </a:r>
            <a:r>
              <a:rPr lang="cs-CZ" sz="3600" b="1" u="sng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b="1" u="sng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7715200" cy="5373216"/>
          </a:xfrm>
        </p:spPr>
        <p:txBody>
          <a:bodyPr/>
          <a:lstStyle/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používají se na výrobu vína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36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36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ODRŮDY :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Rulandské šedé, bílé, červené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Müller </a:t>
            </a:r>
            <a:r>
              <a:rPr lang="cs-CZ" b="1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Thurgau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Ryzlink rýnský, vlašský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Pálava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Tramín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Veltlínské červené, zelené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Modrý Portugal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Cabernet  </a:t>
            </a:r>
            <a:r>
              <a:rPr lang="cs-CZ" b="1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sauvignon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717032"/>
            <a:ext cx="2396083" cy="1701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471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pPr marL="914400" lvl="0" indent="-914400">
              <a:spcBef>
                <a:spcPts val="600"/>
              </a:spcBef>
              <a:buFont typeface="+mj-lt"/>
              <a:buAutoNum type="alphaLcParenR"/>
              <a:defRPr/>
            </a:pPr>
            <a:r>
              <a:rPr lang="cs-CZ" sz="48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PRAVÉ – HROZNOVÉ  VÍNO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742950" lvl="0" indent="-742950">
              <a:buClr>
                <a:srgbClr val="FE8637"/>
              </a:buClr>
              <a:buNone/>
              <a:defRPr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Podle barvy:</a:t>
            </a:r>
          </a:p>
          <a:p>
            <a:pPr marL="742950" lvl="0" indent="-74295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28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žluté</a:t>
            </a:r>
          </a:p>
          <a:p>
            <a:pPr marL="742950" lvl="0" indent="-74295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28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modré</a:t>
            </a:r>
          </a:p>
          <a:p>
            <a:pPr marL="742950" lvl="0" indent="-74295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28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červené</a:t>
            </a:r>
          </a:p>
          <a:p>
            <a:pPr marL="742950" lvl="0" indent="-74295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28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šedofialové </a:t>
            </a: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růžové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FE8637"/>
              </a:buClr>
              <a:defRPr/>
            </a:pP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FE8637"/>
              </a:buClr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Použití </a:t>
            </a: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přímá konzumace, kompoty, šťávy, </a:t>
            </a:r>
            <a:r>
              <a:rPr lang="cs-CZ" sz="2800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rozinky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2880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47675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914400" lvl="0" indent="-91440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/>
            </a:pP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PRAVÉ – BORŮVKY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-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barva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tmavomodrá 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-sladce kyselá, natrpklá chuť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kompoty, marmelády, 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šťáva, sušené, mražené, 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přímá konzumace</a:t>
            </a:r>
            <a:endParaRPr lang="cs-CZ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81782" y="1844824"/>
            <a:ext cx="291524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80323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074242"/>
          </a:xfrm>
        </p:spPr>
        <p:txBody>
          <a:bodyPr>
            <a:noAutofit/>
          </a:bodyPr>
          <a:lstStyle/>
          <a:p>
            <a:pPr marL="914400" lvl="0" indent="-91440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/>
            </a:pPr>
            <a:r>
              <a:rPr lang="cs-CZ" sz="5400" u="sng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PRAVÉ – BRUSINKY</a:t>
            </a: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+mn-cs"/>
              </a:rPr>
              <a:t/>
            </a:r>
            <a:b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+mn-cs"/>
              </a:rPr>
            </a:br>
            <a:endParaRPr lang="cs-CZ" sz="54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-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jsou šarlatově červené, hladké, lesklé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dužnina je růžově červená, málo šťavnatá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chuť je sladce nakyslá až trpká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800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kompot, mražené,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džem, sušené, víno</a:t>
            </a:r>
            <a:endParaRPr lang="cs-CZ" sz="28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2957" y="3861048"/>
            <a:ext cx="2155676" cy="2515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69051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rmAutofit/>
          </a:bodyPr>
          <a:lstStyle/>
          <a:p>
            <a:pPr marL="914400" lvl="0" indent="-91440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/>
            </a:pP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PRAVÉ – ŠÍPKY</a:t>
            </a:r>
            <a:r>
              <a:rPr lang="cs-CZ" sz="3600" b="1" u="sng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b="1" u="sng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jsou šarlatově červené, mrazem získávají tmavší     barvu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jsou ceněny pro vysoký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obsah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vitamínu „C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“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sušené /na čaj a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omáčku/</a:t>
            </a:r>
            <a:endParaRPr lang="cs-CZ" sz="28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48880"/>
            <a:ext cx="2857500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67507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914400" lvl="0" indent="-91440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 startAt="2"/>
            </a:pP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NEPRAVÉ – JAHODY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435280" cy="5257800"/>
          </a:xfrm>
        </p:spPr>
        <p:txBody>
          <a:bodyPr>
            <a:noAutofit/>
          </a:bodyPr>
          <a:lstStyle/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ZAHRADNÍ  – JEDNOPLODÍCÍ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STÁLEPLODÍCÍ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PNOUCÍ           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LESNÍ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endParaRPr lang="cs-CZ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</a:t>
            </a:r>
            <a:r>
              <a:rPr lang="cs-CZ" sz="2800" dirty="0">
                <a:solidFill>
                  <a:prstClr val="black"/>
                </a:solidFill>
              </a:rPr>
              <a:t> – </a:t>
            </a:r>
            <a:r>
              <a:rPr lang="cs-CZ" sz="2800" dirty="0">
                <a:solidFill>
                  <a:srgbClr val="002060"/>
                </a:solidFill>
              </a:rPr>
              <a:t>přímá </a:t>
            </a:r>
            <a:r>
              <a:rPr lang="cs-CZ" sz="2800" dirty="0" smtClean="0">
                <a:solidFill>
                  <a:srgbClr val="002060"/>
                </a:solidFill>
              </a:rPr>
              <a:t>konzumace,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kompot, šťáva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mražené, sušené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marmeláda, džem,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rosol</a:t>
            </a: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Řadíme je mezi nepravé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ovoce,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jelikož malé pecičky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jsou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navrchu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jahody,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 uvnitř.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6585" y="1628800"/>
            <a:ext cx="2483768" cy="23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5960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914400" lvl="0" indent="-91440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 startAt="3"/>
            </a:pP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SLOŽENÉ – MALINY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barva lososově červená, žlutá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- chuť jemně aromatizovaná, sladká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přímá konzumace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šťáva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kompot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mražené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-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marmeláda, džem, rosol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636912"/>
            <a:ext cx="1896244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73889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496944" cy="1143000"/>
          </a:xfrm>
        </p:spPr>
        <p:txBody>
          <a:bodyPr>
            <a:normAutofit/>
          </a:bodyPr>
          <a:lstStyle/>
          <a:p>
            <a:pPr marL="914400" lvl="0" indent="-91440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 startAt="3"/>
            </a:pP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SLOŽENÉ – OSTRUŽINY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7924800" cy="4873752"/>
          </a:xfrm>
        </p:spPr>
        <p:txBody>
          <a:bodyPr/>
          <a:lstStyle/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-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barva modrošedá až černá, /ojediněle červená,    žlutá, oranžová../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chuť je nakyslá až sladká /jsou bez vůně/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přímá konzumace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kompot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sušené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šťáva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mražené…</a:t>
            </a: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77072"/>
            <a:ext cx="2857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6828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B050"/>
                </a:solidFill>
                <a:latin typeface="Algerian" pitchFamily="82" charset="0"/>
              </a:rPr>
              <a:t>OPAKOVÁNÍ:</a:t>
            </a:r>
            <a:endParaRPr lang="cs-CZ" sz="48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41310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 rozdělujeme peckového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ovoce?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Jaké je použití peckového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ovoce?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Vyjmenujte  PRAVÉ PECKOVÉ OVOCE.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Proč patří jahody do NEPRAVÉHO  PECKOVÉHO OVOCE?</a:t>
            </a:r>
          </a:p>
          <a:p>
            <a:pPr marL="457200" indent="-457200">
              <a:buFont typeface="+mj-lt"/>
              <a:buAutoNum type="arabicPeriod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0683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00B050"/>
                </a:solidFill>
                <a:latin typeface="Algerian" pitchFamily="82" charset="0"/>
              </a:rPr>
              <a:t>ZDROJE:</a:t>
            </a:r>
            <a:endParaRPr lang="cs-CZ" sz="48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officeimg.vo.msecnd.net/en-us/images/MH900387861.jpg</a:t>
            </a:r>
            <a:endParaRPr lang="cs-CZ" sz="1600" dirty="0" smtClean="0"/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4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4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4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400" i="1" dirty="0">
                <a:solidFill>
                  <a:prstClr val="black"/>
                </a:solidFill>
                <a:latin typeface="Georgia"/>
              </a:rPr>
              <a:t>ZBOŽÍZNALSTVÍ potravinářského zboží pro 2. ročník středních odborných učilišť  a   integrovaných středních škol učebního oboru prodavač – prodavačka, zaměření pro potravinářské zboží a pro smíšené zboží, </a:t>
            </a:r>
            <a:r>
              <a:rPr lang="cs-CZ" sz="1400" dirty="0">
                <a:solidFill>
                  <a:prstClr val="black"/>
                </a:solidFill>
                <a:latin typeface="Georgia"/>
              </a:rPr>
              <a:t>Praha: nakladatelství IQ, 1996,</a:t>
            </a: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officeimg.vo.msecnd.net/en-us/images/MH900387870.jpg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static.akcniceny.cz/foto/vyrobky/1015250/1015184.jpg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www.chempoint.cz/data/imgs/01552m.jpg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6"/>
              </a:rPr>
              <a:t>www.chempoint.cz/data/imgs/01553s.jpg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7"/>
              </a:rPr>
              <a:t>www.vylecime.cz/default/photo/view?id=1378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8"/>
              </a:rPr>
              <a:t>static.akcniceny.cz/foto/vyrobky/846250/846172.jpg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9"/>
              </a:rPr>
              <a:t>www.ssss.cz/files/kpucebnice/images/pv/kopie/13.jpg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10"/>
              </a:rPr>
              <a:t>www.gastronutris.cz/img/original/6/bobulove-ovoce.jpg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11"/>
              </a:rPr>
              <a:t>http://www.obraznastenu.cz/fotky15064/fotos/_</a:t>
            </a:r>
            <a:r>
              <a:rPr lang="cs-CZ" sz="1600" dirty="0" smtClean="0">
                <a:solidFill>
                  <a:prstClr val="black"/>
                </a:solidFill>
                <a:hlinkClick r:id="rId11"/>
              </a:rPr>
              <a:t>vyrn_1470O30.jpg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12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12"/>
              </a:rPr>
              <a:t>www.duhovacajovna.com/img/picture/266/obr_sipky.jpeg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13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13"/>
              </a:rPr>
              <a:t>www.pestovani.in/galerie/novinky/min_1292700561.jpg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endParaRPr lang="cs-CZ" sz="1600" dirty="0">
              <a:solidFill>
                <a:prstClr val="black"/>
              </a:solidFill>
            </a:endParaRP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245485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latin typeface="Algerian" pitchFamily="82" charset="0"/>
              </a:rPr>
              <a:t>KONEC</a:t>
            </a:r>
            <a:endParaRPr lang="cs-CZ" sz="8000" dirty="0">
              <a:solidFill>
                <a:srgbClr val="00B050"/>
              </a:solidFill>
              <a:latin typeface="Algerian" pitchFamily="82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196752"/>
            <a:ext cx="2573337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08900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116</TotalTime>
  <Words>501</Words>
  <Application>Microsoft Office PowerPoint</Application>
  <PresentationFormat>Předvádění na obrazovce (4:3)</PresentationFormat>
  <Paragraphs>124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Střední průmyslová škola a Střední odborná škola gastronomie a služeb, Most, příspěvková organizace</vt:lpstr>
      <vt:lpstr>BOBULOVÉ OVOCE</vt:lpstr>
      <vt:lpstr>ROZDĚLENÍ : </vt:lpstr>
      <vt:lpstr>  PRAVÉ - ANGREŠT </vt:lpstr>
      <vt:lpstr>  PRAVÉ – RYBÍZ</vt:lpstr>
      <vt:lpstr>PRAVÉ –VINNÉ  HROZNY </vt:lpstr>
      <vt:lpstr>PRAVÉ – HROZNOVÉ  VÍNO</vt:lpstr>
      <vt:lpstr>PRAVÉ – BORŮVKY</vt:lpstr>
      <vt:lpstr>PRAVÉ – BRUSINKY </vt:lpstr>
      <vt:lpstr>PRAVÉ – ŠÍPKY </vt:lpstr>
      <vt:lpstr>NEPRAVÉ – JAHODY</vt:lpstr>
      <vt:lpstr>SLOŽENÉ – MALINY</vt:lpstr>
      <vt:lpstr>SLOŽENÉ – OSTRUŽINY</vt:lpstr>
      <vt:lpstr>OPAKOVÁNÍ:</vt:lpstr>
      <vt:lpstr>ZDROJE:</vt:lpstr>
      <vt:lpstr>KONEC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Dum</cp:lastModifiedBy>
  <cp:revision>14</cp:revision>
  <dcterms:created xsi:type="dcterms:W3CDTF">2013-05-16T20:39:51Z</dcterms:created>
  <dcterms:modified xsi:type="dcterms:W3CDTF">2013-05-18T07:17:10Z</dcterms:modified>
</cp:coreProperties>
</file>